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  <p:sldMasterId id="2147483830" r:id="rId5"/>
  </p:sldMasterIdLst>
  <p:notesMasterIdLst>
    <p:notesMasterId r:id="rId25"/>
  </p:notesMasterIdLst>
  <p:handoutMasterIdLst>
    <p:handoutMasterId r:id="rId26"/>
  </p:handoutMasterIdLst>
  <p:sldIdLst>
    <p:sldId id="256" r:id="rId6"/>
    <p:sldId id="356" r:id="rId7"/>
    <p:sldId id="355" r:id="rId8"/>
    <p:sldId id="273" r:id="rId9"/>
    <p:sldId id="274" r:id="rId10"/>
    <p:sldId id="260" r:id="rId11"/>
    <p:sldId id="281" r:id="rId12"/>
    <p:sldId id="261" r:id="rId13"/>
    <p:sldId id="276" r:id="rId14"/>
    <p:sldId id="263" r:id="rId15"/>
    <p:sldId id="266" r:id="rId16"/>
    <p:sldId id="270" r:id="rId17"/>
    <p:sldId id="278" r:id="rId18"/>
    <p:sldId id="271" r:id="rId19"/>
    <p:sldId id="279" r:id="rId20"/>
    <p:sldId id="264" r:id="rId21"/>
    <p:sldId id="280" r:id="rId22"/>
    <p:sldId id="272" r:id="rId23"/>
    <p:sldId id="275" r:id="rId24"/>
  </p:sldIdLst>
  <p:sldSz cx="12192000" cy="6858000"/>
  <p:notesSz cx="6858000" cy="9144000"/>
  <p:embeddedFontLst>
    <p:embeddedFont>
      <p:font typeface="BT Curve" panose="020B0503020203020204" pitchFamily="34" charset="0"/>
      <p:regular r:id="rId27"/>
      <p:bold r:id="rId28"/>
      <p:italic r:id="rId29"/>
      <p:boldItalic r:id="rId30"/>
    </p:embeddedFont>
    <p:embeddedFont>
      <p:font typeface="BT Font Light" panose="020B0403030204020203" pitchFamily="34" charset="0"/>
      <p:regular r:id="rId31"/>
    </p:embeddedFont>
    <p:embeddedFont>
      <p:font typeface="BT Group Headline" panose="020B0603020203020204" pitchFamily="34" charset="0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entury Gothic" panose="020B0502020202020204" pitchFamily="34" charset="0"/>
      <p:regular r:id="rId37"/>
      <p:bold r:id="rId38"/>
      <p:italic r:id="rId39"/>
      <p:boldItalic r:id="rId40"/>
    </p:embeddedFont>
    <p:embeddedFont>
      <p:font typeface="Tahoma" panose="020B0604030504040204" pitchFamily="34" charset="0"/>
      <p:regular r:id="rId41"/>
      <p:bold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23DF1D1-A2B2-1CE4-AA9F-B2E04C91D16B}" name="Appleby,S,Steve,TUL2 R" initials="AR" userId="S::steve.appleby@bt.com::74739072-7eb8-4eb7-822a-14f1309dc34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0825B8"/>
    <a:srgbClr val="5514B4"/>
    <a:srgbClr val="FF20FF"/>
    <a:srgbClr val="FF66FF"/>
    <a:srgbClr val="AD7FF1"/>
    <a:srgbClr val="CAACF6"/>
    <a:srgbClr val="FF80FF"/>
    <a:srgbClr val="FFE6FF"/>
    <a:srgbClr val="1D1D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7748" autoAdjust="0"/>
    <p:restoredTop sz="96357" autoAdjust="0"/>
  </p:normalViewPr>
  <p:slideViewPr>
    <p:cSldViewPr snapToGrid="0">
      <p:cViewPr>
        <p:scale>
          <a:sx n="96" d="100"/>
          <a:sy n="96" d="100"/>
        </p:scale>
        <p:origin x="450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4" d="100"/>
        <a:sy n="144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4632" y="11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9" Type="http://schemas.openxmlformats.org/officeDocument/2006/relationships/font" Target="fonts/font13.fntdata"/><Relationship Id="rId21" Type="http://schemas.openxmlformats.org/officeDocument/2006/relationships/slide" Target="slides/slide16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5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presProps" Target="presProps.xml"/><Relationship Id="rId48" Type="http://schemas.microsoft.com/office/2018/10/relationships/authors" Target="author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font" Target="fonts/font1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shad,A,Arsham,TUL2 R" userId="8919849a-2f40-40fe-be6d-a7a9de7b326b" providerId="ADAL" clId="{97C3202C-7389-4F3E-AEFE-52A85083A9C5}"/>
    <pc:docChg chg="modSld">
      <pc:chgData name="Farshad,A,Arsham,TUL2 R" userId="8919849a-2f40-40fe-be6d-a7a9de7b326b" providerId="ADAL" clId="{97C3202C-7389-4F3E-AEFE-52A85083A9C5}" dt="2022-12-12T09:43:24.993" v="14" actId="20577"/>
      <pc:docMkLst>
        <pc:docMk/>
      </pc:docMkLst>
      <pc:sldChg chg="modNotes">
        <pc:chgData name="Farshad,A,Arsham,TUL2 R" userId="8919849a-2f40-40fe-be6d-a7a9de7b326b" providerId="ADAL" clId="{97C3202C-7389-4F3E-AEFE-52A85083A9C5}" dt="2022-12-12T09:42:11.422" v="2" actId="6549"/>
        <pc:sldMkLst>
          <pc:docMk/>
          <pc:sldMk cId="2996658625" sldId="260"/>
        </pc:sldMkLst>
      </pc:sldChg>
      <pc:sldChg chg="modNotes">
        <pc:chgData name="Farshad,A,Arsham,TUL2 R" userId="8919849a-2f40-40fe-be6d-a7a9de7b326b" providerId="ADAL" clId="{97C3202C-7389-4F3E-AEFE-52A85083A9C5}" dt="2022-12-12T09:42:28.340" v="4" actId="20577"/>
        <pc:sldMkLst>
          <pc:docMk/>
          <pc:sldMk cId="2840862174" sldId="261"/>
        </pc:sldMkLst>
      </pc:sldChg>
      <pc:sldChg chg="modNotes">
        <pc:chgData name="Farshad,A,Arsham,TUL2 R" userId="8919849a-2f40-40fe-be6d-a7a9de7b326b" providerId="ADAL" clId="{97C3202C-7389-4F3E-AEFE-52A85083A9C5}" dt="2022-12-12T09:42:37.563" v="5" actId="20577"/>
        <pc:sldMkLst>
          <pc:docMk/>
          <pc:sldMk cId="3409620026" sldId="263"/>
        </pc:sldMkLst>
      </pc:sldChg>
      <pc:sldChg chg="modNotes">
        <pc:chgData name="Farshad,A,Arsham,TUL2 R" userId="8919849a-2f40-40fe-be6d-a7a9de7b326b" providerId="ADAL" clId="{97C3202C-7389-4F3E-AEFE-52A85083A9C5}" dt="2022-12-12T09:43:24.993" v="14" actId="20577"/>
        <pc:sldMkLst>
          <pc:docMk/>
          <pc:sldMk cId="2042266534" sldId="264"/>
        </pc:sldMkLst>
      </pc:sldChg>
      <pc:sldChg chg="modNotes">
        <pc:chgData name="Farshad,A,Arsham,TUL2 R" userId="8919849a-2f40-40fe-be6d-a7a9de7b326b" providerId="ADAL" clId="{97C3202C-7389-4F3E-AEFE-52A85083A9C5}" dt="2022-12-12T09:42:44.368" v="6" actId="20577"/>
        <pc:sldMkLst>
          <pc:docMk/>
          <pc:sldMk cId="1030879645" sldId="266"/>
        </pc:sldMkLst>
      </pc:sldChg>
      <pc:sldChg chg="modNotes">
        <pc:chgData name="Farshad,A,Arsham,TUL2 R" userId="8919849a-2f40-40fe-be6d-a7a9de7b326b" providerId="ADAL" clId="{97C3202C-7389-4F3E-AEFE-52A85083A9C5}" dt="2022-12-12T09:43:03.707" v="10" actId="20577"/>
        <pc:sldMkLst>
          <pc:docMk/>
          <pc:sldMk cId="865368373" sldId="271"/>
        </pc:sldMkLst>
      </pc:sldChg>
      <pc:sldChg chg="modNotes">
        <pc:chgData name="Farshad,A,Arsham,TUL2 R" userId="8919849a-2f40-40fe-be6d-a7a9de7b326b" providerId="ADAL" clId="{97C3202C-7389-4F3E-AEFE-52A85083A9C5}" dt="2022-12-12T09:41:56.464" v="0" actId="20577"/>
        <pc:sldMkLst>
          <pc:docMk/>
          <pc:sldMk cId="1884891146" sldId="273"/>
        </pc:sldMkLst>
      </pc:sldChg>
      <pc:sldChg chg="modNotes">
        <pc:chgData name="Farshad,A,Arsham,TUL2 R" userId="8919849a-2f40-40fe-be6d-a7a9de7b326b" providerId="ADAL" clId="{97C3202C-7389-4F3E-AEFE-52A85083A9C5}" dt="2022-12-12T09:42:03.969" v="1" actId="6549"/>
        <pc:sldMkLst>
          <pc:docMk/>
          <pc:sldMk cId="2568285607" sldId="274"/>
        </pc:sldMkLst>
      </pc:sldChg>
      <pc:sldChg chg="modNotes">
        <pc:chgData name="Farshad,A,Arsham,TUL2 R" userId="8919849a-2f40-40fe-be6d-a7a9de7b326b" providerId="ADAL" clId="{97C3202C-7389-4F3E-AEFE-52A85083A9C5}" dt="2022-12-12T09:42:56.168" v="9" actId="1036"/>
        <pc:sldMkLst>
          <pc:docMk/>
          <pc:sldMk cId="3513947316" sldId="278"/>
        </pc:sldMkLst>
      </pc:sldChg>
      <pc:sldChg chg="modNotes">
        <pc:chgData name="Farshad,A,Arsham,TUL2 R" userId="8919849a-2f40-40fe-be6d-a7a9de7b326b" providerId="ADAL" clId="{97C3202C-7389-4F3E-AEFE-52A85083A9C5}" dt="2022-12-12T09:43:14.544" v="13" actId="1036"/>
        <pc:sldMkLst>
          <pc:docMk/>
          <pc:sldMk cId="3362622130" sldId="279"/>
        </pc:sldMkLst>
      </pc:sldChg>
      <pc:sldChg chg="modNotes">
        <pc:chgData name="Farshad,A,Arsham,TUL2 R" userId="8919849a-2f40-40fe-be6d-a7a9de7b326b" providerId="ADAL" clId="{97C3202C-7389-4F3E-AEFE-52A85083A9C5}" dt="2022-12-12T09:42:20.944" v="3" actId="20577"/>
        <pc:sldMkLst>
          <pc:docMk/>
          <pc:sldMk cId="3241590385" sldId="28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9147124973167875E-2"/>
          <c:y val="5.7203259571337151E-2"/>
          <c:w val="0.8938529814445989"/>
          <c:h val="0.845110030513806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Sheet2!$E$1</c:f>
              <c:strCache>
                <c:ptCount val="1"/>
                <c:pt idx="0">
                  <c:v>Wed 15 June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Sheet2!$A$2:$A$69</c:f>
              <c:numCache>
                <c:formatCode>[$-F400]h:mm:ss\ AM/PM</c:formatCode>
                <c:ptCount val="68"/>
                <c:pt idx="0" formatCode="General">
                  <c:v>0</c:v>
                </c:pt>
                <c:pt idx="1">
                  <c:v>2.1739130434782608E-2</c:v>
                </c:pt>
                <c:pt idx="2">
                  <c:v>3.9855072463768113E-2</c:v>
                </c:pt>
                <c:pt idx="3">
                  <c:v>5.7971014492753624E-2</c:v>
                </c:pt>
                <c:pt idx="4">
                  <c:v>7.6086956521739135E-2</c:v>
                </c:pt>
                <c:pt idx="5">
                  <c:v>9.420289855072464E-2</c:v>
                </c:pt>
                <c:pt idx="6">
                  <c:v>0.11231884057971014</c:v>
                </c:pt>
                <c:pt idx="7">
                  <c:v>0.13043478260869565</c:v>
                </c:pt>
                <c:pt idx="8">
                  <c:v>0.14855072463768115</c:v>
                </c:pt>
                <c:pt idx="9">
                  <c:v>0.16666666666666666</c:v>
                </c:pt>
                <c:pt idx="10">
                  <c:v>0.18478260869565216</c:v>
                </c:pt>
                <c:pt idx="11">
                  <c:v>0.20289855072463769</c:v>
                </c:pt>
                <c:pt idx="12">
                  <c:v>0.2210144927536232</c:v>
                </c:pt>
                <c:pt idx="13">
                  <c:v>0.2391304347826087</c:v>
                </c:pt>
                <c:pt idx="14">
                  <c:v>0.25724637681159418</c:v>
                </c:pt>
                <c:pt idx="15">
                  <c:v>0.27536231884057971</c:v>
                </c:pt>
                <c:pt idx="16">
                  <c:v>0.29347826086956524</c:v>
                </c:pt>
                <c:pt idx="17">
                  <c:v>0.31159420289855072</c:v>
                </c:pt>
                <c:pt idx="18">
                  <c:v>0.32971014492753625</c:v>
                </c:pt>
                <c:pt idx="19">
                  <c:v>0.34782608695652173</c:v>
                </c:pt>
                <c:pt idx="20">
                  <c:v>0.36594202898550726</c:v>
                </c:pt>
                <c:pt idx="21">
                  <c:v>0.38405797101449274</c:v>
                </c:pt>
                <c:pt idx="22">
                  <c:v>0.40217391304347827</c:v>
                </c:pt>
                <c:pt idx="23">
                  <c:v>0.42028985507246375</c:v>
                </c:pt>
                <c:pt idx="24">
                  <c:v>0.43840579710144928</c:v>
                </c:pt>
                <c:pt idx="25">
                  <c:v>0.45652173913043476</c:v>
                </c:pt>
                <c:pt idx="26">
                  <c:v>0.47463768115942029</c:v>
                </c:pt>
                <c:pt idx="27">
                  <c:v>0.49275362318840582</c:v>
                </c:pt>
                <c:pt idx="28">
                  <c:v>0.51086956521739135</c:v>
                </c:pt>
                <c:pt idx="29">
                  <c:v>0.52898550724637683</c:v>
                </c:pt>
                <c:pt idx="30">
                  <c:v>0.54710144927536231</c:v>
                </c:pt>
                <c:pt idx="31">
                  <c:v>0.5561594202898551</c:v>
                </c:pt>
                <c:pt idx="32">
                  <c:v>0.56521739130434778</c:v>
                </c:pt>
                <c:pt idx="33">
                  <c:v>0.57427536231884058</c:v>
                </c:pt>
                <c:pt idx="34">
                  <c:v>0.58333333333333337</c:v>
                </c:pt>
                <c:pt idx="35">
                  <c:v>0.59239130434782605</c:v>
                </c:pt>
                <c:pt idx="36">
                  <c:v>0.60144927536231885</c:v>
                </c:pt>
                <c:pt idx="37">
                  <c:v>0.61050724637681164</c:v>
                </c:pt>
                <c:pt idx="38">
                  <c:v>0.61956521739130432</c:v>
                </c:pt>
                <c:pt idx="39">
                  <c:v>0.62318840579710144</c:v>
                </c:pt>
                <c:pt idx="40">
                  <c:v>0.62862318840579712</c:v>
                </c:pt>
                <c:pt idx="41">
                  <c:v>0.6376811594202898</c:v>
                </c:pt>
                <c:pt idx="42">
                  <c:v>0.64673913043478259</c:v>
                </c:pt>
                <c:pt idx="43">
                  <c:v>0.65579710144927539</c:v>
                </c:pt>
                <c:pt idx="44">
                  <c:v>0.66485507246376807</c:v>
                </c:pt>
                <c:pt idx="45">
                  <c:v>0.67391304347826086</c:v>
                </c:pt>
                <c:pt idx="46">
                  <c:v>0.68297101449275366</c:v>
                </c:pt>
                <c:pt idx="47">
                  <c:v>0.69202898550724634</c:v>
                </c:pt>
                <c:pt idx="48">
                  <c:v>0.70108695652173914</c:v>
                </c:pt>
                <c:pt idx="49">
                  <c:v>0.71014492753623193</c:v>
                </c:pt>
                <c:pt idx="50">
                  <c:v>0.71920289855072461</c:v>
                </c:pt>
                <c:pt idx="51">
                  <c:v>0.72826086956521741</c:v>
                </c:pt>
                <c:pt idx="52">
                  <c:v>0.74637681159420288</c:v>
                </c:pt>
                <c:pt idx="53">
                  <c:v>0.76449275362318836</c:v>
                </c:pt>
                <c:pt idx="54">
                  <c:v>0.78260869565217395</c:v>
                </c:pt>
                <c:pt idx="55">
                  <c:v>0.80072463768115942</c:v>
                </c:pt>
                <c:pt idx="56">
                  <c:v>0.8188405797101449</c:v>
                </c:pt>
                <c:pt idx="57">
                  <c:v>0.83695652173913049</c:v>
                </c:pt>
                <c:pt idx="58">
                  <c:v>0.85507246376811596</c:v>
                </c:pt>
                <c:pt idx="59">
                  <c:v>0.87318840579710144</c:v>
                </c:pt>
                <c:pt idx="60">
                  <c:v>0.89130434782608692</c:v>
                </c:pt>
                <c:pt idx="61">
                  <c:v>0.90942028985507251</c:v>
                </c:pt>
                <c:pt idx="62">
                  <c:v>0.92753623188405798</c:v>
                </c:pt>
                <c:pt idx="63">
                  <c:v>0.94565217391304346</c:v>
                </c:pt>
                <c:pt idx="64">
                  <c:v>0.96376811594202894</c:v>
                </c:pt>
                <c:pt idx="65">
                  <c:v>0.98188405797101452</c:v>
                </c:pt>
                <c:pt idx="66">
                  <c:v>0.99637681159420288</c:v>
                </c:pt>
              </c:numCache>
            </c:numRef>
          </c:xVal>
          <c:yVal>
            <c:numRef>
              <c:f>Sheet2!$E$2:$E$69</c:f>
              <c:numCache>
                <c:formatCode>General</c:formatCode>
                <c:ptCount val="68"/>
                <c:pt idx="0">
                  <c:v>73</c:v>
                </c:pt>
                <c:pt idx="1">
                  <c:v>59</c:v>
                </c:pt>
                <c:pt idx="2">
                  <c:v>48</c:v>
                </c:pt>
                <c:pt idx="3">
                  <c:v>39</c:v>
                </c:pt>
                <c:pt idx="4">
                  <c:v>31</c:v>
                </c:pt>
                <c:pt idx="5">
                  <c:v>26</c:v>
                </c:pt>
                <c:pt idx="6">
                  <c:v>23</c:v>
                </c:pt>
                <c:pt idx="7">
                  <c:v>21</c:v>
                </c:pt>
                <c:pt idx="8">
                  <c:v>19</c:v>
                </c:pt>
                <c:pt idx="9">
                  <c:v>17</c:v>
                </c:pt>
                <c:pt idx="10">
                  <c:v>16</c:v>
                </c:pt>
                <c:pt idx="11">
                  <c:v>16</c:v>
                </c:pt>
                <c:pt idx="12">
                  <c:v>18</c:v>
                </c:pt>
                <c:pt idx="13">
                  <c:v>23</c:v>
                </c:pt>
                <c:pt idx="14">
                  <c:v>32</c:v>
                </c:pt>
                <c:pt idx="15">
                  <c:v>46</c:v>
                </c:pt>
                <c:pt idx="16">
                  <c:v>65</c:v>
                </c:pt>
                <c:pt idx="17">
                  <c:v>87</c:v>
                </c:pt>
                <c:pt idx="18">
                  <c:v>108</c:v>
                </c:pt>
                <c:pt idx="19">
                  <c:v>120</c:v>
                </c:pt>
                <c:pt idx="20">
                  <c:v>116</c:v>
                </c:pt>
                <c:pt idx="21">
                  <c:v>102</c:v>
                </c:pt>
                <c:pt idx="22">
                  <c:v>101</c:v>
                </c:pt>
                <c:pt idx="23">
                  <c:v>106</c:v>
                </c:pt>
                <c:pt idx="24">
                  <c:v>109</c:v>
                </c:pt>
                <c:pt idx="25">
                  <c:v>108</c:v>
                </c:pt>
                <c:pt idx="26">
                  <c:v>109</c:v>
                </c:pt>
                <c:pt idx="27">
                  <c:v>110</c:v>
                </c:pt>
                <c:pt idx="28">
                  <c:v>121</c:v>
                </c:pt>
                <c:pt idx="29">
                  <c:v>130</c:v>
                </c:pt>
                <c:pt idx="30">
                  <c:v>135</c:v>
                </c:pt>
                <c:pt idx="31">
                  <c:v>136</c:v>
                </c:pt>
                <c:pt idx="32">
                  <c:v>138</c:v>
                </c:pt>
                <c:pt idx="33">
                  <c:v>143</c:v>
                </c:pt>
                <c:pt idx="34">
                  <c:v>170</c:v>
                </c:pt>
                <c:pt idx="35">
                  <c:v>201</c:v>
                </c:pt>
                <c:pt idx="36">
                  <c:v>210</c:v>
                </c:pt>
                <c:pt idx="37">
                  <c:v>213</c:v>
                </c:pt>
                <c:pt idx="38">
                  <c:v>211</c:v>
                </c:pt>
                <c:pt idx="39">
                  <c:v>192</c:v>
                </c:pt>
                <c:pt idx="40">
                  <c:v>203</c:v>
                </c:pt>
                <c:pt idx="41">
                  <c:v>230</c:v>
                </c:pt>
                <c:pt idx="42">
                  <c:v>226</c:v>
                </c:pt>
                <c:pt idx="43">
                  <c:v>230</c:v>
                </c:pt>
                <c:pt idx="44">
                  <c:v>187</c:v>
                </c:pt>
                <c:pt idx="45">
                  <c:v>150</c:v>
                </c:pt>
                <c:pt idx="46">
                  <c:v>144</c:v>
                </c:pt>
                <c:pt idx="47">
                  <c:v>138</c:v>
                </c:pt>
                <c:pt idx="48">
                  <c:v>137</c:v>
                </c:pt>
                <c:pt idx="49">
                  <c:v>139</c:v>
                </c:pt>
                <c:pt idx="50">
                  <c:v>144</c:v>
                </c:pt>
                <c:pt idx="51">
                  <c:v>145</c:v>
                </c:pt>
                <c:pt idx="52">
                  <c:v>141</c:v>
                </c:pt>
                <c:pt idx="53">
                  <c:v>140</c:v>
                </c:pt>
                <c:pt idx="54">
                  <c:v>136</c:v>
                </c:pt>
                <c:pt idx="55">
                  <c:v>128</c:v>
                </c:pt>
                <c:pt idx="56">
                  <c:v>122</c:v>
                </c:pt>
                <c:pt idx="57">
                  <c:v>125</c:v>
                </c:pt>
                <c:pt idx="58">
                  <c:v>127</c:v>
                </c:pt>
                <c:pt idx="59">
                  <c:v>126</c:v>
                </c:pt>
                <c:pt idx="60">
                  <c:v>122</c:v>
                </c:pt>
                <c:pt idx="61">
                  <c:v>120</c:v>
                </c:pt>
                <c:pt idx="62">
                  <c:v>112</c:v>
                </c:pt>
                <c:pt idx="63">
                  <c:v>108</c:v>
                </c:pt>
                <c:pt idx="64">
                  <c:v>100</c:v>
                </c:pt>
                <c:pt idx="65">
                  <c:v>86</c:v>
                </c:pt>
                <c:pt idx="66">
                  <c:v>74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185-4DC7-8A41-E9CBA96F9B5D}"/>
            </c:ext>
          </c:extLst>
        </c:ser>
        <c:ser>
          <c:idx val="1"/>
          <c:order val="1"/>
          <c:tx>
            <c:strRef>
              <c:f>Sheet2!$F$1</c:f>
              <c:strCache>
                <c:ptCount val="1"/>
                <c:pt idx="0">
                  <c:v>Thurs 16 June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Sheet2!$A$2:$A$69</c:f>
              <c:numCache>
                <c:formatCode>[$-F400]h:mm:ss\ AM/PM</c:formatCode>
                <c:ptCount val="68"/>
                <c:pt idx="0" formatCode="General">
                  <c:v>0</c:v>
                </c:pt>
                <c:pt idx="1">
                  <c:v>2.1739130434782608E-2</c:v>
                </c:pt>
                <c:pt idx="2">
                  <c:v>3.9855072463768113E-2</c:v>
                </c:pt>
                <c:pt idx="3">
                  <c:v>5.7971014492753624E-2</c:v>
                </c:pt>
                <c:pt idx="4">
                  <c:v>7.6086956521739135E-2</c:v>
                </c:pt>
                <c:pt idx="5">
                  <c:v>9.420289855072464E-2</c:v>
                </c:pt>
                <c:pt idx="6">
                  <c:v>0.11231884057971014</c:v>
                </c:pt>
                <c:pt idx="7">
                  <c:v>0.13043478260869565</c:v>
                </c:pt>
                <c:pt idx="8">
                  <c:v>0.14855072463768115</c:v>
                </c:pt>
                <c:pt idx="9">
                  <c:v>0.16666666666666666</c:v>
                </c:pt>
                <c:pt idx="10">
                  <c:v>0.18478260869565216</c:v>
                </c:pt>
                <c:pt idx="11">
                  <c:v>0.20289855072463769</c:v>
                </c:pt>
                <c:pt idx="12">
                  <c:v>0.2210144927536232</c:v>
                </c:pt>
                <c:pt idx="13">
                  <c:v>0.2391304347826087</c:v>
                </c:pt>
                <c:pt idx="14">
                  <c:v>0.25724637681159418</c:v>
                </c:pt>
                <c:pt idx="15">
                  <c:v>0.27536231884057971</c:v>
                </c:pt>
                <c:pt idx="16">
                  <c:v>0.29347826086956524</c:v>
                </c:pt>
                <c:pt idx="17">
                  <c:v>0.31159420289855072</c:v>
                </c:pt>
                <c:pt idx="18">
                  <c:v>0.32971014492753625</c:v>
                </c:pt>
                <c:pt idx="19">
                  <c:v>0.34782608695652173</c:v>
                </c:pt>
                <c:pt idx="20">
                  <c:v>0.36594202898550726</c:v>
                </c:pt>
                <c:pt idx="21">
                  <c:v>0.38405797101449274</c:v>
                </c:pt>
                <c:pt idx="22">
                  <c:v>0.40217391304347827</c:v>
                </c:pt>
                <c:pt idx="23">
                  <c:v>0.42028985507246375</c:v>
                </c:pt>
                <c:pt idx="24">
                  <c:v>0.43840579710144928</c:v>
                </c:pt>
                <c:pt idx="25">
                  <c:v>0.45652173913043476</c:v>
                </c:pt>
                <c:pt idx="26">
                  <c:v>0.47463768115942029</c:v>
                </c:pt>
                <c:pt idx="27">
                  <c:v>0.49275362318840582</c:v>
                </c:pt>
                <c:pt idx="28">
                  <c:v>0.51086956521739135</c:v>
                </c:pt>
                <c:pt idx="29">
                  <c:v>0.52898550724637683</c:v>
                </c:pt>
                <c:pt idx="30">
                  <c:v>0.54710144927536231</c:v>
                </c:pt>
                <c:pt idx="31">
                  <c:v>0.5561594202898551</c:v>
                </c:pt>
                <c:pt idx="32">
                  <c:v>0.56521739130434778</c:v>
                </c:pt>
                <c:pt idx="33">
                  <c:v>0.57427536231884058</c:v>
                </c:pt>
                <c:pt idx="34">
                  <c:v>0.58333333333333337</c:v>
                </c:pt>
                <c:pt idx="35">
                  <c:v>0.59239130434782605</c:v>
                </c:pt>
                <c:pt idx="36">
                  <c:v>0.60144927536231885</c:v>
                </c:pt>
                <c:pt idx="37">
                  <c:v>0.61050724637681164</c:v>
                </c:pt>
                <c:pt idx="38">
                  <c:v>0.61956521739130432</c:v>
                </c:pt>
                <c:pt idx="39">
                  <c:v>0.62318840579710144</c:v>
                </c:pt>
                <c:pt idx="40">
                  <c:v>0.62862318840579712</c:v>
                </c:pt>
                <c:pt idx="41">
                  <c:v>0.6376811594202898</c:v>
                </c:pt>
                <c:pt idx="42">
                  <c:v>0.64673913043478259</c:v>
                </c:pt>
                <c:pt idx="43">
                  <c:v>0.65579710144927539</c:v>
                </c:pt>
                <c:pt idx="44">
                  <c:v>0.66485507246376807</c:v>
                </c:pt>
                <c:pt idx="45">
                  <c:v>0.67391304347826086</c:v>
                </c:pt>
                <c:pt idx="46">
                  <c:v>0.68297101449275366</c:v>
                </c:pt>
                <c:pt idx="47">
                  <c:v>0.69202898550724634</c:v>
                </c:pt>
                <c:pt idx="48">
                  <c:v>0.70108695652173914</c:v>
                </c:pt>
                <c:pt idx="49">
                  <c:v>0.71014492753623193</c:v>
                </c:pt>
                <c:pt idx="50">
                  <c:v>0.71920289855072461</c:v>
                </c:pt>
                <c:pt idx="51">
                  <c:v>0.72826086956521741</c:v>
                </c:pt>
                <c:pt idx="52">
                  <c:v>0.74637681159420288</c:v>
                </c:pt>
                <c:pt idx="53">
                  <c:v>0.76449275362318836</c:v>
                </c:pt>
                <c:pt idx="54">
                  <c:v>0.78260869565217395</c:v>
                </c:pt>
                <c:pt idx="55">
                  <c:v>0.80072463768115942</c:v>
                </c:pt>
                <c:pt idx="56">
                  <c:v>0.8188405797101449</c:v>
                </c:pt>
                <c:pt idx="57">
                  <c:v>0.83695652173913049</c:v>
                </c:pt>
                <c:pt idx="58">
                  <c:v>0.85507246376811596</c:v>
                </c:pt>
                <c:pt idx="59">
                  <c:v>0.87318840579710144</c:v>
                </c:pt>
                <c:pt idx="60">
                  <c:v>0.89130434782608692</c:v>
                </c:pt>
                <c:pt idx="61">
                  <c:v>0.90942028985507251</c:v>
                </c:pt>
                <c:pt idx="62">
                  <c:v>0.92753623188405798</c:v>
                </c:pt>
                <c:pt idx="63">
                  <c:v>0.94565217391304346</c:v>
                </c:pt>
                <c:pt idx="64">
                  <c:v>0.96376811594202894</c:v>
                </c:pt>
                <c:pt idx="65">
                  <c:v>0.98188405797101452</c:v>
                </c:pt>
                <c:pt idx="66">
                  <c:v>0.99637681159420288</c:v>
                </c:pt>
              </c:numCache>
            </c:numRef>
          </c:xVal>
          <c:yVal>
            <c:numRef>
              <c:f>Sheet2!$F$2:$F$69</c:f>
              <c:numCache>
                <c:formatCode>General</c:formatCode>
                <c:ptCount val="68"/>
                <c:pt idx="0">
                  <c:v>73</c:v>
                </c:pt>
                <c:pt idx="1">
                  <c:v>59</c:v>
                </c:pt>
                <c:pt idx="2">
                  <c:v>48</c:v>
                </c:pt>
                <c:pt idx="3">
                  <c:v>38</c:v>
                </c:pt>
                <c:pt idx="4">
                  <c:v>30</c:v>
                </c:pt>
                <c:pt idx="5">
                  <c:v>25</c:v>
                </c:pt>
                <c:pt idx="6">
                  <c:v>22</c:v>
                </c:pt>
                <c:pt idx="7">
                  <c:v>20</c:v>
                </c:pt>
                <c:pt idx="8">
                  <c:v>20</c:v>
                </c:pt>
                <c:pt idx="9">
                  <c:v>17</c:v>
                </c:pt>
                <c:pt idx="10">
                  <c:v>16</c:v>
                </c:pt>
                <c:pt idx="11">
                  <c:v>16</c:v>
                </c:pt>
                <c:pt idx="12">
                  <c:v>18</c:v>
                </c:pt>
                <c:pt idx="13">
                  <c:v>23</c:v>
                </c:pt>
                <c:pt idx="14">
                  <c:v>32</c:v>
                </c:pt>
                <c:pt idx="15">
                  <c:v>46</c:v>
                </c:pt>
                <c:pt idx="16">
                  <c:v>65</c:v>
                </c:pt>
                <c:pt idx="17">
                  <c:v>88</c:v>
                </c:pt>
                <c:pt idx="18">
                  <c:v>111</c:v>
                </c:pt>
                <c:pt idx="19">
                  <c:v>125</c:v>
                </c:pt>
                <c:pt idx="20">
                  <c:v>118</c:v>
                </c:pt>
                <c:pt idx="21">
                  <c:v>107</c:v>
                </c:pt>
                <c:pt idx="22">
                  <c:v>103</c:v>
                </c:pt>
                <c:pt idx="23">
                  <c:v>106</c:v>
                </c:pt>
                <c:pt idx="24">
                  <c:v>109</c:v>
                </c:pt>
                <c:pt idx="25">
                  <c:v>108</c:v>
                </c:pt>
                <c:pt idx="26">
                  <c:v>109</c:v>
                </c:pt>
                <c:pt idx="27">
                  <c:v>110</c:v>
                </c:pt>
                <c:pt idx="28">
                  <c:v>121</c:v>
                </c:pt>
                <c:pt idx="29">
                  <c:v>132</c:v>
                </c:pt>
                <c:pt idx="30">
                  <c:v>135</c:v>
                </c:pt>
                <c:pt idx="31">
                  <c:v>136</c:v>
                </c:pt>
                <c:pt idx="32">
                  <c:v>138</c:v>
                </c:pt>
                <c:pt idx="33">
                  <c:v>127</c:v>
                </c:pt>
                <c:pt idx="34">
                  <c:v>122</c:v>
                </c:pt>
                <c:pt idx="35">
                  <c:v>122</c:v>
                </c:pt>
                <c:pt idx="36">
                  <c:v>124</c:v>
                </c:pt>
                <c:pt idx="37">
                  <c:v>129</c:v>
                </c:pt>
                <c:pt idx="38">
                  <c:v>129</c:v>
                </c:pt>
                <c:pt idx="39">
                  <c:v>130</c:v>
                </c:pt>
                <c:pt idx="40">
                  <c:v>139</c:v>
                </c:pt>
                <c:pt idx="41">
                  <c:v>141</c:v>
                </c:pt>
                <c:pt idx="42">
                  <c:v>140</c:v>
                </c:pt>
                <c:pt idx="43">
                  <c:v>145</c:v>
                </c:pt>
                <c:pt idx="44">
                  <c:v>133</c:v>
                </c:pt>
                <c:pt idx="45">
                  <c:v>135</c:v>
                </c:pt>
                <c:pt idx="46">
                  <c:v>136</c:v>
                </c:pt>
                <c:pt idx="47">
                  <c:v>136</c:v>
                </c:pt>
                <c:pt idx="48">
                  <c:v>136</c:v>
                </c:pt>
                <c:pt idx="49">
                  <c:v>139</c:v>
                </c:pt>
                <c:pt idx="50">
                  <c:v>144</c:v>
                </c:pt>
                <c:pt idx="51">
                  <c:v>145</c:v>
                </c:pt>
                <c:pt idx="52">
                  <c:v>145</c:v>
                </c:pt>
                <c:pt idx="53">
                  <c:v>142</c:v>
                </c:pt>
                <c:pt idx="54">
                  <c:v>136</c:v>
                </c:pt>
                <c:pt idx="55">
                  <c:v>128</c:v>
                </c:pt>
                <c:pt idx="56">
                  <c:v>127</c:v>
                </c:pt>
                <c:pt idx="57">
                  <c:v>128</c:v>
                </c:pt>
                <c:pt idx="58">
                  <c:v>129</c:v>
                </c:pt>
                <c:pt idx="59">
                  <c:v>126</c:v>
                </c:pt>
                <c:pt idx="60">
                  <c:v>122</c:v>
                </c:pt>
                <c:pt idx="61">
                  <c:v>115</c:v>
                </c:pt>
                <c:pt idx="62">
                  <c:v>116</c:v>
                </c:pt>
                <c:pt idx="63">
                  <c:v>110</c:v>
                </c:pt>
                <c:pt idx="64">
                  <c:v>100</c:v>
                </c:pt>
                <c:pt idx="65">
                  <c:v>87</c:v>
                </c:pt>
                <c:pt idx="66">
                  <c:v>74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185-4DC7-8A41-E9CBA96F9B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7140096"/>
        <c:axId val="1505616320"/>
      </c:scatterChart>
      <c:valAx>
        <c:axId val="1507140096"/>
        <c:scaling>
          <c:orientation val="minMax"/>
          <c:max val="1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h: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5616320"/>
        <c:crosses val="autoZero"/>
        <c:crossBetween val="midCat"/>
        <c:majorUnit val="8.3333300000000013E-2"/>
      </c:valAx>
      <c:valAx>
        <c:axId val="1505616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71400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700"/>
      </a:pPr>
      <a:endParaRPr lang="en-US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9EC0EB-DFA4-6341-21CA-1130674105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C40C1A-4E67-D0FD-4352-E9E83887A1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7985A-899C-1A4C-B45F-500CB9EEC88B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A9571F-6792-B92C-211E-104C4F73B8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3F7FBA-1CD0-393F-C51A-40B2FB7109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35A04-C2F6-9346-B02E-63EABA74D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09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BT Group Headline" panose="020B0603020203020204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BT Group Headline" panose="020B0603020203020204" pitchFamily="34" charset="0"/>
              </a:defRPr>
            </a:lvl1pPr>
          </a:lstStyle>
          <a:p>
            <a:fld id="{C84D26D8-40E4-454E-B34F-B3EC45CF17B8}" type="datetimeFigureOut">
              <a:rPr lang="en-GB" smtClean="0"/>
              <a:pPr/>
              <a:t>08/12/2022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BT Group Headline" panose="020B0603020203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BT Group Headline" panose="020B0603020203020204" pitchFamily="34" charset="0"/>
              </a:defRPr>
            </a:lvl1pPr>
          </a:lstStyle>
          <a:p>
            <a:fld id="{F3DEB4E9-D872-4CDA-B076-952C2F3CAE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756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BT Group Headline" panose="020B0603020203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BT Group Headline" panose="020B0603020203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BT Group Headline" panose="020B0603020203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BT Group Headline" panose="020B0603020203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BT Group Headline" panose="020B0603020203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EB4E9-D872-4CDA-B076-952C2F3CAE4F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57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EB4E9-D872-4CDA-B076-952C2F3CAE4F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924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EB4E9-D872-4CDA-B076-952C2F3CAE4F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779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EB4E9-D872-4CDA-B076-952C2F3CAE4F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5925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38650"/>
            <a:ext cx="5486400" cy="36004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EB4E9-D872-4CDA-B076-952C2F3CAE4F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1120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EB4E9-D872-4CDA-B076-952C2F3CAE4F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0002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723313"/>
            <a:ext cx="2971800" cy="458787"/>
          </a:xfrm>
        </p:spPr>
        <p:txBody>
          <a:bodyPr/>
          <a:lstStyle/>
          <a:p>
            <a:fld id="{F3DEB4E9-D872-4CDA-B076-952C2F3CAE4F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190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EB4E9-D872-4CDA-B076-952C2F3CAE4F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5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EB4E9-D872-4CDA-B076-952C2F3CAE4F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0041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EB4E9-D872-4CDA-B076-952C2F3CAE4F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1703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EB4E9-D872-4CDA-B076-952C2F3CAE4F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323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EB4E9-D872-4CDA-B076-952C2F3CAE4F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00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EB4E9-D872-4CDA-B076-952C2F3CAE4F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852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EB4E9-D872-4CDA-B076-952C2F3CAE4F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214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EB4E9-D872-4CDA-B076-952C2F3CAE4F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658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EB4E9-D872-4CDA-B076-952C2F3CAE4F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8107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EB4E9-D872-4CDA-B076-952C2F3CAE4F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759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EB4E9-D872-4CDA-B076-952C2F3CAE4F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181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EB4E9-D872-4CDA-B076-952C2F3CAE4F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842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5860D57-4B76-5FB5-920A-0CA2A24E6A5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4B0D48-AA06-EDB9-6765-656A03FF0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825" y="1131888"/>
            <a:ext cx="11633200" cy="23876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56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2E01FD-B617-FDC8-41CF-7A59F355AD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45" y="3481070"/>
            <a:ext cx="11587479" cy="1655762"/>
          </a:xfrm>
        </p:spPr>
        <p:txBody>
          <a:bodyPr>
            <a:noAutofit/>
          </a:bodyPr>
          <a:lstStyle>
            <a:lvl1pPr marL="0" indent="0" algn="l">
              <a:buNone/>
              <a:defRPr sz="5600">
                <a:solidFill>
                  <a:srgbClr val="7F7F7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Templates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21C97D9-4C92-A8AB-A461-CAD3EF0B4C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070" y="303531"/>
            <a:ext cx="1751330" cy="57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2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9B7AA-3FFC-1E40-6494-3BDBC1EB6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CB091-F2D9-DDFC-44E5-F2D4B40D6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2265363"/>
            <a:ext cx="2672800" cy="40798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2083C-4A3E-5E9E-C5B2-D0CD0B56F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BT Group PowerPoint    |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9122F-F54E-6073-9BDA-16203A207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33AD-2A2E-4B40-820E-C0C238FC5E2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1931CE89-BEC1-3B24-239D-B6EDB37E75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7975" y="1274128"/>
            <a:ext cx="8667749" cy="8212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2000" dirty="0">
                <a:latin typeface="+mj-lt"/>
              </a:defRPr>
            </a:lvl1pPr>
          </a:lstStyle>
          <a:p>
            <a:pPr lvl="0"/>
            <a:r>
              <a:rPr lang="en-US"/>
              <a:t>Click to enter sub heading.</a:t>
            </a:r>
          </a:p>
        </p:txBody>
      </p:sp>
    </p:spTree>
    <p:extLst>
      <p:ext uri="{BB962C8B-B14F-4D97-AF65-F5344CB8AC3E}">
        <p14:creationId xmlns:p14="http://schemas.microsoft.com/office/powerpoint/2010/main" val="266731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553F97-D373-7C02-984C-05709F3E1A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B9B7AA-3FFC-1E40-6494-3BDBC1EB6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CB091-F2D9-DDFC-44E5-F2D4B40D6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2265363"/>
            <a:ext cx="2672800" cy="40798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2083C-4A3E-5E9E-C5B2-D0CD0B56F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BT Group PowerPoint    |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9122F-F54E-6073-9BDA-16203A207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33AD-2A2E-4B40-820E-C0C238FC5E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745B8369-EBDD-05F1-F035-712C743F36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7975" y="1274128"/>
            <a:ext cx="8667749" cy="8212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2000" dirty="0">
                <a:latin typeface="+mj-lt"/>
              </a:defRPr>
            </a:lvl1pPr>
          </a:lstStyle>
          <a:p>
            <a:pPr lvl="0"/>
            <a:r>
              <a:rPr lang="en-US"/>
              <a:t>Click to enter sub heading.</a:t>
            </a:r>
          </a:p>
        </p:txBody>
      </p:sp>
    </p:spTree>
    <p:extLst>
      <p:ext uri="{BB962C8B-B14F-4D97-AF65-F5344CB8AC3E}">
        <p14:creationId xmlns:p14="http://schemas.microsoft.com/office/powerpoint/2010/main" val="81676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95D0E33-CE0D-B38B-588B-E30B6BAD0BB6}"/>
              </a:ext>
            </a:extLst>
          </p:cNvPr>
          <p:cNvSpPr/>
          <p:nvPr userDrawn="1"/>
        </p:nvSpPr>
        <p:spPr>
          <a:xfrm>
            <a:off x="4003964" y="-1"/>
            <a:ext cx="8188036" cy="63869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45556D-94DB-E9DC-F7D4-F08FFAB20FA3}"/>
              </a:ext>
            </a:extLst>
          </p:cNvPr>
          <p:cNvSpPr/>
          <p:nvPr userDrawn="1"/>
        </p:nvSpPr>
        <p:spPr>
          <a:xfrm>
            <a:off x="9694372" y="6213552"/>
            <a:ext cx="2497628" cy="1733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D179C8-ACD8-50BC-03DA-453C07D9D473}"/>
              </a:ext>
            </a:extLst>
          </p:cNvPr>
          <p:cNvSpPr/>
          <p:nvPr userDrawn="1"/>
        </p:nvSpPr>
        <p:spPr>
          <a:xfrm>
            <a:off x="4003964" y="6376736"/>
            <a:ext cx="5690408" cy="1733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B9B7AA-3FFC-1E40-6494-3BDBC1EB60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311150"/>
            <a:ext cx="3380740" cy="133477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Add title here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CB091-F2D9-DDFC-44E5-F2D4B40D6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2712721"/>
            <a:ext cx="3380740" cy="36325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2083C-4A3E-5E9E-C5B2-D0CD0B56F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BT Group PowerPoint    |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9122F-F54E-6073-9BDA-16203A207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33AD-2A2E-4B40-820E-C0C238FC5E2C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3E3C349C-A9AD-D262-3B78-1563D46D05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7975" y="1645920"/>
            <a:ext cx="3364865" cy="8212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2000" dirty="0">
                <a:latin typeface="+mj-lt"/>
              </a:defRPr>
            </a:lvl1pPr>
          </a:lstStyle>
          <a:p>
            <a:pPr lvl="0"/>
            <a:r>
              <a:rPr lang="en-US"/>
              <a:t>Click to enter sub heading.</a:t>
            </a:r>
          </a:p>
        </p:txBody>
      </p:sp>
    </p:spTree>
    <p:extLst>
      <p:ext uri="{BB962C8B-B14F-4D97-AF65-F5344CB8AC3E}">
        <p14:creationId xmlns:p14="http://schemas.microsoft.com/office/powerpoint/2010/main" val="145565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9B7AA-3FFC-1E40-6494-3BDBC1EB6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2083C-4A3E-5E9E-C5B2-D0CD0B56F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BT Group PowerPoint    |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9122F-F54E-6073-9BDA-16203A207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33AD-2A2E-4B40-820E-C0C238FC5E2C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3B6470CE-B37C-5AE2-51C4-24A7D63B1A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7975" y="1274128"/>
            <a:ext cx="8667749" cy="8212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2000" dirty="0">
                <a:latin typeface="+mj-lt"/>
              </a:defRPr>
            </a:lvl1pPr>
          </a:lstStyle>
          <a:p>
            <a:pPr lvl="0"/>
            <a:r>
              <a:rPr lang="en-US"/>
              <a:t>Click to enter sub heading.</a:t>
            </a:r>
          </a:p>
        </p:txBody>
      </p:sp>
    </p:spTree>
    <p:extLst>
      <p:ext uri="{BB962C8B-B14F-4D97-AF65-F5344CB8AC3E}">
        <p14:creationId xmlns:p14="http://schemas.microsoft.com/office/powerpoint/2010/main" val="404335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CEE0F12-09F5-F83C-4352-AEFB67A9CA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B9B7AA-3FFC-1E40-6494-3BDBC1EB6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2083C-4A3E-5E9E-C5B2-D0CD0B56F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BT Group PowerPoint    |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9122F-F54E-6073-9BDA-16203A207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33AD-2A2E-4B40-820E-C0C238FC5E2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C9BE713F-8B3D-9730-4E87-FFD95913C4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7975" y="1274128"/>
            <a:ext cx="8667749" cy="8212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2000" dirty="0">
                <a:latin typeface="+mj-lt"/>
              </a:defRPr>
            </a:lvl1pPr>
          </a:lstStyle>
          <a:p>
            <a:pPr lvl="0"/>
            <a:r>
              <a:rPr lang="en-US"/>
              <a:t>Click to enter sub heading.</a:t>
            </a:r>
          </a:p>
        </p:txBody>
      </p:sp>
    </p:spTree>
    <p:extLst>
      <p:ext uri="{BB962C8B-B14F-4D97-AF65-F5344CB8AC3E}">
        <p14:creationId xmlns:p14="http://schemas.microsoft.com/office/powerpoint/2010/main" val="217082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3BD4E8F-A514-7821-D930-C075168E8D4B}"/>
              </a:ext>
            </a:extLst>
          </p:cNvPr>
          <p:cNvGrpSpPr/>
          <p:nvPr/>
        </p:nvGrpSpPr>
        <p:grpSpPr>
          <a:xfrm>
            <a:off x="4286856" y="2769455"/>
            <a:ext cx="3628920" cy="4088545"/>
            <a:chOff x="391750" y="2458542"/>
            <a:chExt cx="2913011" cy="408854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19BE83E-CD58-AC0B-2494-F80D02F08444}"/>
                </a:ext>
              </a:extLst>
            </p:cNvPr>
            <p:cNvSpPr/>
            <p:nvPr/>
          </p:nvSpPr>
          <p:spPr>
            <a:xfrm>
              <a:off x="391751" y="2631897"/>
              <a:ext cx="2913010" cy="391519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7D92E01-34AC-7564-396E-EBCD63FC2890}"/>
                </a:ext>
              </a:extLst>
            </p:cNvPr>
            <p:cNvSpPr/>
            <p:nvPr/>
          </p:nvSpPr>
          <p:spPr>
            <a:xfrm>
              <a:off x="391750" y="2458542"/>
              <a:ext cx="1456505" cy="17335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015745C-C9D8-3933-37BE-C1A8EAD239EC}"/>
                </a:ext>
              </a:extLst>
            </p:cNvPr>
            <p:cNvSpPr/>
            <p:nvPr/>
          </p:nvSpPr>
          <p:spPr>
            <a:xfrm>
              <a:off x="1848255" y="2631897"/>
              <a:ext cx="1456505" cy="17335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56C413F-CB8E-C504-8066-4CE3A3616B59}"/>
              </a:ext>
            </a:extLst>
          </p:cNvPr>
          <p:cNvGrpSpPr/>
          <p:nvPr/>
        </p:nvGrpSpPr>
        <p:grpSpPr>
          <a:xfrm>
            <a:off x="8255105" y="3327008"/>
            <a:ext cx="3628920" cy="3530991"/>
            <a:chOff x="391750" y="2458542"/>
            <a:chExt cx="2913011" cy="353099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134B358-B3B6-C5E5-9C0D-476083FE4531}"/>
                </a:ext>
              </a:extLst>
            </p:cNvPr>
            <p:cNvSpPr/>
            <p:nvPr/>
          </p:nvSpPr>
          <p:spPr>
            <a:xfrm>
              <a:off x="391751" y="2631896"/>
              <a:ext cx="2913010" cy="33576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B6E27B6-897F-039E-5F46-D60A0D5C51FB}"/>
                </a:ext>
              </a:extLst>
            </p:cNvPr>
            <p:cNvSpPr/>
            <p:nvPr/>
          </p:nvSpPr>
          <p:spPr>
            <a:xfrm>
              <a:off x="391750" y="2458542"/>
              <a:ext cx="1456505" cy="173355"/>
            </a:xfrm>
            <a:prstGeom prst="rect">
              <a:avLst/>
            </a:prstGeom>
            <a:solidFill>
              <a:srgbClr val="43B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55253AF-AA92-06BE-B511-EBEED64C556B}"/>
                </a:ext>
              </a:extLst>
            </p:cNvPr>
            <p:cNvSpPr/>
            <p:nvPr/>
          </p:nvSpPr>
          <p:spPr>
            <a:xfrm>
              <a:off x="1848255" y="2631897"/>
              <a:ext cx="1456505" cy="17335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A287F3B-B84B-3353-7467-B785AA9A44A1}"/>
              </a:ext>
            </a:extLst>
          </p:cNvPr>
          <p:cNvGrpSpPr/>
          <p:nvPr userDrawn="1"/>
        </p:nvGrpSpPr>
        <p:grpSpPr>
          <a:xfrm>
            <a:off x="299979" y="2265363"/>
            <a:ext cx="3628920" cy="4592637"/>
            <a:chOff x="-4144400" y="2458542"/>
            <a:chExt cx="3628920" cy="4592637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70C3BA1-A60B-012C-5D81-FA27E18F2BE6}"/>
                </a:ext>
              </a:extLst>
            </p:cNvPr>
            <p:cNvSpPr/>
            <p:nvPr/>
          </p:nvSpPr>
          <p:spPr>
            <a:xfrm>
              <a:off x="-4144399" y="2631897"/>
              <a:ext cx="3628919" cy="44192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2EC07ED-3C73-D8D5-F209-35C62AF308C8}"/>
                </a:ext>
              </a:extLst>
            </p:cNvPr>
            <p:cNvSpPr/>
            <p:nvPr/>
          </p:nvSpPr>
          <p:spPr>
            <a:xfrm>
              <a:off x="-4144400" y="2458542"/>
              <a:ext cx="1814459" cy="17335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2F961CD-44AB-9AC6-5F9F-420864BB83BA}"/>
                </a:ext>
              </a:extLst>
            </p:cNvPr>
            <p:cNvSpPr/>
            <p:nvPr/>
          </p:nvSpPr>
          <p:spPr>
            <a:xfrm>
              <a:off x="-2329941" y="2631897"/>
              <a:ext cx="1814459" cy="1733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197AF5A4-41AB-A5F0-0D0D-5DF2B717FB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5956" y="2649877"/>
            <a:ext cx="1677729" cy="8212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5400" dirty="0">
                <a:latin typeface="+mj-lt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B9B7AA-3FFC-1E40-6494-3BDBC1EB6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2083C-4A3E-5E9E-C5B2-D0CD0B56F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BT Group PowerPoint    |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9122F-F54E-6073-9BDA-16203A207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33AD-2A2E-4B40-820E-C0C238FC5E2C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3B6470CE-B37C-5AE2-51C4-24A7D63B1A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7975" y="1274128"/>
            <a:ext cx="8667749" cy="8212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2000" dirty="0">
                <a:latin typeface="+mj-lt"/>
              </a:defRPr>
            </a:lvl1pPr>
          </a:lstStyle>
          <a:p>
            <a:pPr lvl="0"/>
            <a:r>
              <a:rPr lang="en-US"/>
              <a:t>Click to enter sub heading.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0FE784C-6CB0-DA6B-D8B8-FDB792664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956" y="3582062"/>
            <a:ext cx="3150280" cy="2569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F122AF4E-D925-1CCE-B217-F5D52C7E55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24933" y="3249515"/>
            <a:ext cx="1677729" cy="8212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5400" dirty="0">
                <a:latin typeface="+mj-lt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E8E437CF-F075-A006-A381-7D38C480CD78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524933" y="4181700"/>
            <a:ext cx="3150280" cy="1970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6" name="Text Placeholder 17">
            <a:extLst>
              <a:ext uri="{FF2B5EF4-FFF2-40B4-BE49-F238E27FC236}">
                <a16:creationId xmlns:a16="http://schemas.microsoft.com/office/drawing/2014/main" id="{268BAD10-D156-6B7C-14A2-7F55EDC397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96858" y="3792188"/>
            <a:ext cx="1677729" cy="8212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5400" dirty="0">
                <a:latin typeface="+mj-lt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6D7D77E0-F4E4-750E-F59D-48232484D6C1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496858" y="4724374"/>
            <a:ext cx="3150280" cy="1427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71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9B7AA-3FFC-1E40-6494-3BDBC1EB6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2083C-4A3E-5E9E-C5B2-D0CD0B56F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BT Group PowerPoint    |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9122F-F54E-6073-9BDA-16203A207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33AD-2A2E-4B40-820E-C0C238FC5E2C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3B6470CE-B37C-5AE2-51C4-24A7D63B1A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7975" y="1274128"/>
            <a:ext cx="8667749" cy="8212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2000" dirty="0">
                <a:latin typeface="+mj-lt"/>
              </a:defRPr>
            </a:lvl1pPr>
          </a:lstStyle>
          <a:p>
            <a:pPr lvl="0"/>
            <a:r>
              <a:rPr lang="en-US"/>
              <a:t>Click to enter sub heading.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D298415-9071-CA63-CDD1-3CCC95C1BCC9}"/>
              </a:ext>
            </a:extLst>
          </p:cNvPr>
          <p:cNvGrpSpPr/>
          <p:nvPr/>
        </p:nvGrpSpPr>
        <p:grpSpPr>
          <a:xfrm>
            <a:off x="3275326" y="2599480"/>
            <a:ext cx="2653459" cy="4258520"/>
            <a:chOff x="3679386" y="2146206"/>
            <a:chExt cx="2975892" cy="425852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064E334-8571-601A-90ED-A6F5909D2184}"/>
                </a:ext>
              </a:extLst>
            </p:cNvPr>
            <p:cNvSpPr/>
            <p:nvPr/>
          </p:nvSpPr>
          <p:spPr>
            <a:xfrm>
              <a:off x="3679386" y="2319561"/>
              <a:ext cx="2975892" cy="40851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C884A62-521C-30E7-9F43-8C4E1D8AFDE4}"/>
                </a:ext>
              </a:extLst>
            </p:cNvPr>
            <p:cNvSpPr/>
            <p:nvPr/>
          </p:nvSpPr>
          <p:spPr>
            <a:xfrm>
              <a:off x="3679386" y="2146206"/>
              <a:ext cx="1487947" cy="17335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731D1BC-742B-E02D-9055-3B6028646189}"/>
                </a:ext>
              </a:extLst>
            </p:cNvPr>
            <p:cNvSpPr/>
            <p:nvPr/>
          </p:nvSpPr>
          <p:spPr>
            <a:xfrm>
              <a:off x="5167331" y="2319561"/>
              <a:ext cx="1487947" cy="17335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E8A9FE4-2014-464C-B597-7DD5EB50117D}"/>
              </a:ext>
            </a:extLst>
          </p:cNvPr>
          <p:cNvGrpSpPr/>
          <p:nvPr/>
        </p:nvGrpSpPr>
        <p:grpSpPr>
          <a:xfrm>
            <a:off x="6263213" y="3157033"/>
            <a:ext cx="2653460" cy="3700967"/>
            <a:chOff x="6899105" y="2703759"/>
            <a:chExt cx="2975894" cy="370096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21F7BAF-26FF-4402-923E-C2B30CEEC347}"/>
                </a:ext>
              </a:extLst>
            </p:cNvPr>
            <p:cNvSpPr/>
            <p:nvPr/>
          </p:nvSpPr>
          <p:spPr>
            <a:xfrm>
              <a:off x="6899106" y="2877114"/>
              <a:ext cx="2975893" cy="35276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09DA409-3537-D0C2-92B0-A58347C4F0BB}"/>
                </a:ext>
              </a:extLst>
            </p:cNvPr>
            <p:cNvSpPr/>
            <p:nvPr/>
          </p:nvSpPr>
          <p:spPr>
            <a:xfrm>
              <a:off x="6899105" y="2703759"/>
              <a:ext cx="1487946" cy="173355"/>
            </a:xfrm>
            <a:prstGeom prst="rect">
              <a:avLst/>
            </a:prstGeom>
            <a:solidFill>
              <a:srgbClr val="43B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4ED58FC-F616-65D0-6A42-2C7B13769B4B}"/>
                </a:ext>
              </a:extLst>
            </p:cNvPr>
            <p:cNvSpPr/>
            <p:nvPr/>
          </p:nvSpPr>
          <p:spPr>
            <a:xfrm>
              <a:off x="8387051" y="2877114"/>
              <a:ext cx="1487946" cy="17335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897066A-5C24-2395-8B50-1A80A2AD9F1D}"/>
              </a:ext>
            </a:extLst>
          </p:cNvPr>
          <p:cNvGrpSpPr/>
          <p:nvPr userDrawn="1"/>
        </p:nvGrpSpPr>
        <p:grpSpPr>
          <a:xfrm>
            <a:off x="9251101" y="3777519"/>
            <a:ext cx="2653459" cy="3080481"/>
            <a:chOff x="9059533" y="3324245"/>
            <a:chExt cx="2653459" cy="308048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AB2F17A-C578-3579-C562-2C45AEC1A145}"/>
                </a:ext>
              </a:extLst>
            </p:cNvPr>
            <p:cNvSpPr/>
            <p:nvPr/>
          </p:nvSpPr>
          <p:spPr>
            <a:xfrm>
              <a:off x="9059533" y="3497600"/>
              <a:ext cx="2653459" cy="29071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E4155E6-51BA-023B-A7A1-543EC95FB3FF}"/>
                </a:ext>
              </a:extLst>
            </p:cNvPr>
            <p:cNvSpPr/>
            <p:nvPr/>
          </p:nvSpPr>
          <p:spPr>
            <a:xfrm>
              <a:off x="9059533" y="3324245"/>
              <a:ext cx="1326729" cy="17335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1811E6C-BFFA-FC55-993F-F65771DFF31E}"/>
                </a:ext>
              </a:extLst>
            </p:cNvPr>
            <p:cNvSpPr/>
            <p:nvPr/>
          </p:nvSpPr>
          <p:spPr>
            <a:xfrm>
              <a:off x="10386263" y="3497600"/>
              <a:ext cx="1326729" cy="17335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844988B-ED9B-DD6C-0312-8F9C094650F1}"/>
              </a:ext>
            </a:extLst>
          </p:cNvPr>
          <p:cNvGrpSpPr/>
          <p:nvPr/>
        </p:nvGrpSpPr>
        <p:grpSpPr>
          <a:xfrm>
            <a:off x="287438" y="2095388"/>
            <a:ext cx="2653460" cy="4762612"/>
            <a:chOff x="391750" y="1642114"/>
            <a:chExt cx="2975894" cy="4762612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D6C644B-CAE2-402D-955C-DF8F86CD67F1}"/>
                </a:ext>
              </a:extLst>
            </p:cNvPr>
            <p:cNvSpPr/>
            <p:nvPr/>
          </p:nvSpPr>
          <p:spPr>
            <a:xfrm>
              <a:off x="391751" y="1815469"/>
              <a:ext cx="2975893" cy="458925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257DCC8-F723-B9DA-BE54-25DE8C8B16B9}"/>
                </a:ext>
              </a:extLst>
            </p:cNvPr>
            <p:cNvSpPr/>
            <p:nvPr/>
          </p:nvSpPr>
          <p:spPr>
            <a:xfrm>
              <a:off x="391750" y="1642114"/>
              <a:ext cx="1487946" cy="17335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12F044D-1D40-2596-A249-186B426D6C9E}"/>
                </a:ext>
              </a:extLst>
            </p:cNvPr>
            <p:cNvSpPr/>
            <p:nvPr/>
          </p:nvSpPr>
          <p:spPr>
            <a:xfrm>
              <a:off x="1879696" y="1815469"/>
              <a:ext cx="1487946" cy="1733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 Placeholder 17">
            <a:extLst>
              <a:ext uri="{FF2B5EF4-FFF2-40B4-BE49-F238E27FC236}">
                <a16:creationId xmlns:a16="http://schemas.microsoft.com/office/drawing/2014/main" id="{150585A2-2F59-F8A4-4D5A-CBD0CEACE8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476" y="2649877"/>
            <a:ext cx="1188739" cy="8212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5400" dirty="0">
                <a:latin typeface="+mj-lt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9F901FB2-DBE7-94E6-9FCC-5AF9B01A3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476" y="3582062"/>
            <a:ext cx="2232102" cy="2763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1" name="Text Placeholder 17">
            <a:extLst>
              <a:ext uri="{FF2B5EF4-FFF2-40B4-BE49-F238E27FC236}">
                <a16:creationId xmlns:a16="http://schemas.microsoft.com/office/drawing/2014/main" id="{46249CE9-6462-8A44-21AF-3B601878D5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65684" y="3137755"/>
            <a:ext cx="1188739" cy="8212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5400" dirty="0">
                <a:latin typeface="+mj-lt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E003859F-69D4-0534-BF47-36CACA2D646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465684" y="4069940"/>
            <a:ext cx="2232102" cy="22752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3" name="Text Placeholder 17">
            <a:extLst>
              <a:ext uri="{FF2B5EF4-FFF2-40B4-BE49-F238E27FC236}">
                <a16:creationId xmlns:a16="http://schemas.microsoft.com/office/drawing/2014/main" id="{31011D97-EEEF-13E7-10A5-816D47C8E6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43411" y="3680428"/>
            <a:ext cx="1188739" cy="8212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5400" dirty="0">
                <a:latin typeface="+mj-lt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1FD1F1D6-A0C0-8047-C493-8D2566A6C95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443411" y="4612614"/>
            <a:ext cx="2232102" cy="1732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5" name="Text Placeholder 17">
            <a:extLst>
              <a:ext uri="{FF2B5EF4-FFF2-40B4-BE49-F238E27FC236}">
                <a16:creationId xmlns:a16="http://schemas.microsoft.com/office/drawing/2014/main" id="{81E1800D-900F-6232-1B86-1C9F283511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61780" y="4137628"/>
            <a:ext cx="1188739" cy="8212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5400" dirty="0">
                <a:latin typeface="+mj-lt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3F9AD414-105F-7677-C35B-7211F6A423AD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9461780" y="5069814"/>
            <a:ext cx="2232102" cy="1275424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5577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5860D57-4B76-5FB5-920A-0CA2A24E6A5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4B0D48-AA06-EDB9-6765-656A03FF0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825" y="2265362"/>
            <a:ext cx="11633200" cy="2977198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56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075491D-D26F-BDFF-6913-8CCD4530D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3529" y="308926"/>
            <a:ext cx="365126" cy="2038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5033AD-2A2E-4B40-820E-C0C238FC5E2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98BEF87-38F6-46EE-DB2F-835406B04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75724" y="308925"/>
            <a:ext cx="2692399" cy="2038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BT Group PowerPoint    |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B47AC2C-C86F-0D0D-F8A5-CC7EE020A085}"/>
              </a:ext>
            </a:extLst>
          </p:cNvPr>
          <p:cNvGrpSpPr/>
          <p:nvPr userDrawn="1"/>
        </p:nvGrpSpPr>
        <p:grpSpPr>
          <a:xfrm>
            <a:off x="306070" y="303531"/>
            <a:ext cx="1749975" cy="575048"/>
            <a:chOff x="306070" y="303531"/>
            <a:chExt cx="1749975" cy="575048"/>
          </a:xfrm>
          <a:solidFill>
            <a:schemeClr val="bg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BD9E3DE-F840-3059-F813-2346402A0174}"/>
                </a:ext>
              </a:extLst>
            </p:cNvPr>
            <p:cNvSpPr/>
            <p:nvPr/>
          </p:nvSpPr>
          <p:spPr>
            <a:xfrm>
              <a:off x="306070" y="308044"/>
              <a:ext cx="236068" cy="293843"/>
            </a:xfrm>
            <a:custGeom>
              <a:avLst/>
              <a:gdLst>
                <a:gd name="connsiteX0" fmla="*/ 132928 w 236068"/>
                <a:gd name="connsiteY0" fmla="*/ -173 h 293843"/>
                <a:gd name="connsiteX1" fmla="*/ 224557 w 236068"/>
                <a:gd name="connsiteY1" fmla="*/ 74303 h 293843"/>
                <a:gd name="connsiteX2" fmla="*/ 170844 w 236068"/>
                <a:gd name="connsiteY2" fmla="*/ 137947 h 293843"/>
                <a:gd name="connsiteX3" fmla="*/ 235841 w 236068"/>
                <a:gd name="connsiteY3" fmla="*/ 207459 h 293843"/>
                <a:gd name="connsiteX4" fmla="*/ 136539 w 236068"/>
                <a:gd name="connsiteY4" fmla="*/ 293671 h 293843"/>
                <a:gd name="connsiteX5" fmla="*/ -227 w 236068"/>
                <a:gd name="connsiteY5" fmla="*/ 293671 h 293843"/>
                <a:gd name="connsiteX6" fmla="*/ -227 w 236068"/>
                <a:gd name="connsiteY6" fmla="*/ -173 h 293843"/>
                <a:gd name="connsiteX7" fmla="*/ 125255 w 236068"/>
                <a:gd name="connsiteY7" fmla="*/ 119892 h 293843"/>
                <a:gd name="connsiteX8" fmla="*/ 166330 w 236068"/>
                <a:gd name="connsiteY8" fmla="*/ 82428 h 293843"/>
                <a:gd name="connsiteX9" fmla="*/ 125255 w 236068"/>
                <a:gd name="connsiteY9" fmla="*/ 46770 h 293843"/>
                <a:gd name="connsiteX10" fmla="*/ 56195 w 236068"/>
                <a:gd name="connsiteY10" fmla="*/ 46770 h 293843"/>
                <a:gd name="connsiteX11" fmla="*/ 56195 w 236068"/>
                <a:gd name="connsiteY11" fmla="*/ 119892 h 293843"/>
                <a:gd name="connsiteX12" fmla="*/ 130220 w 236068"/>
                <a:gd name="connsiteY12" fmla="*/ 246728 h 293843"/>
                <a:gd name="connsiteX13" fmla="*/ 177614 w 236068"/>
                <a:gd name="connsiteY13" fmla="*/ 206104 h 293843"/>
                <a:gd name="connsiteX14" fmla="*/ 130220 w 236068"/>
                <a:gd name="connsiteY14" fmla="*/ 166835 h 293843"/>
                <a:gd name="connsiteX15" fmla="*/ 56195 w 236068"/>
                <a:gd name="connsiteY15" fmla="*/ 166835 h 293843"/>
                <a:gd name="connsiteX16" fmla="*/ 56195 w 236068"/>
                <a:gd name="connsiteY16" fmla="*/ 247179 h 293843"/>
                <a:gd name="connsiteX17" fmla="*/ 130220 w 236068"/>
                <a:gd name="connsiteY17" fmla="*/ 247179 h 29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6068" h="293843">
                  <a:moveTo>
                    <a:pt x="132928" y="-173"/>
                  </a:moveTo>
                  <a:cubicBezTo>
                    <a:pt x="187544" y="-173"/>
                    <a:pt x="224557" y="30069"/>
                    <a:pt x="224557" y="74303"/>
                  </a:cubicBezTo>
                  <a:cubicBezTo>
                    <a:pt x="224557" y="103643"/>
                    <a:pt x="203794" y="127114"/>
                    <a:pt x="170844" y="137947"/>
                  </a:cubicBezTo>
                  <a:cubicBezTo>
                    <a:pt x="211016" y="146975"/>
                    <a:pt x="235841" y="172251"/>
                    <a:pt x="235841" y="207459"/>
                  </a:cubicBezTo>
                  <a:cubicBezTo>
                    <a:pt x="235841" y="258464"/>
                    <a:pt x="195669" y="293671"/>
                    <a:pt x="136539" y="293671"/>
                  </a:cubicBezTo>
                  <a:lnTo>
                    <a:pt x="-227" y="293671"/>
                  </a:lnTo>
                  <a:lnTo>
                    <a:pt x="-227" y="-173"/>
                  </a:lnTo>
                  <a:close/>
                  <a:moveTo>
                    <a:pt x="125255" y="119892"/>
                  </a:moveTo>
                  <a:cubicBezTo>
                    <a:pt x="153691" y="119892"/>
                    <a:pt x="166330" y="102740"/>
                    <a:pt x="166330" y="82428"/>
                  </a:cubicBezTo>
                  <a:cubicBezTo>
                    <a:pt x="166330" y="59859"/>
                    <a:pt x="150983" y="46770"/>
                    <a:pt x="125255" y="46770"/>
                  </a:cubicBezTo>
                  <a:lnTo>
                    <a:pt x="56195" y="46770"/>
                  </a:lnTo>
                  <a:lnTo>
                    <a:pt x="56195" y="119892"/>
                  </a:lnTo>
                  <a:close/>
                  <a:moveTo>
                    <a:pt x="130220" y="246728"/>
                  </a:moveTo>
                  <a:cubicBezTo>
                    <a:pt x="159559" y="246728"/>
                    <a:pt x="177614" y="231381"/>
                    <a:pt x="177614" y="206104"/>
                  </a:cubicBezTo>
                  <a:cubicBezTo>
                    <a:pt x="177614" y="182633"/>
                    <a:pt x="158656" y="166835"/>
                    <a:pt x="130220" y="166835"/>
                  </a:cubicBezTo>
                  <a:lnTo>
                    <a:pt x="56195" y="166835"/>
                  </a:lnTo>
                  <a:lnTo>
                    <a:pt x="56195" y="247179"/>
                  </a:lnTo>
                  <a:lnTo>
                    <a:pt x="130220" y="247179"/>
                  </a:lnTo>
                  <a:close/>
                </a:path>
              </a:pathLst>
            </a:custGeom>
            <a:grpFill/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DF359A1-FDF8-E7D5-3EFE-E3FE3657DE93}"/>
                </a:ext>
              </a:extLst>
            </p:cNvPr>
            <p:cNvSpPr/>
            <p:nvPr/>
          </p:nvSpPr>
          <p:spPr>
            <a:xfrm>
              <a:off x="554325" y="308044"/>
              <a:ext cx="242839" cy="293843"/>
            </a:xfrm>
            <a:custGeom>
              <a:avLst/>
              <a:gdLst>
                <a:gd name="connsiteX0" fmla="*/ 150080 w 242839"/>
                <a:gd name="connsiteY0" fmla="*/ 49027 h 293843"/>
                <a:gd name="connsiteX1" fmla="*/ 150080 w 242839"/>
                <a:gd name="connsiteY1" fmla="*/ 293671 h 293843"/>
                <a:gd name="connsiteX2" fmla="*/ 92305 w 242839"/>
                <a:gd name="connsiteY2" fmla="*/ 293671 h 293843"/>
                <a:gd name="connsiteX3" fmla="*/ 92305 w 242839"/>
                <a:gd name="connsiteY3" fmla="*/ 49027 h 293843"/>
                <a:gd name="connsiteX4" fmla="*/ -227 w 242839"/>
                <a:gd name="connsiteY4" fmla="*/ 49027 h 293843"/>
                <a:gd name="connsiteX5" fmla="*/ -227 w 242839"/>
                <a:gd name="connsiteY5" fmla="*/ -173 h 293843"/>
                <a:gd name="connsiteX6" fmla="*/ 242612 w 242839"/>
                <a:gd name="connsiteY6" fmla="*/ -173 h 293843"/>
                <a:gd name="connsiteX7" fmla="*/ 242612 w 242839"/>
                <a:gd name="connsiteY7" fmla="*/ 49027 h 29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839" h="293843">
                  <a:moveTo>
                    <a:pt x="150080" y="49027"/>
                  </a:moveTo>
                  <a:lnTo>
                    <a:pt x="150080" y="293671"/>
                  </a:lnTo>
                  <a:lnTo>
                    <a:pt x="92305" y="293671"/>
                  </a:lnTo>
                  <a:lnTo>
                    <a:pt x="92305" y="49027"/>
                  </a:lnTo>
                  <a:lnTo>
                    <a:pt x="-227" y="49027"/>
                  </a:lnTo>
                  <a:lnTo>
                    <a:pt x="-227" y="-173"/>
                  </a:lnTo>
                  <a:lnTo>
                    <a:pt x="242612" y="-173"/>
                  </a:lnTo>
                  <a:lnTo>
                    <a:pt x="242612" y="49027"/>
                  </a:lnTo>
                  <a:close/>
                </a:path>
              </a:pathLst>
            </a:custGeom>
            <a:grpFill/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1865248-63BC-8D33-A144-745AC4BD9128}"/>
                </a:ext>
              </a:extLst>
            </p:cNvPr>
            <p:cNvSpPr/>
            <p:nvPr/>
          </p:nvSpPr>
          <p:spPr>
            <a:xfrm>
              <a:off x="877057" y="303531"/>
              <a:ext cx="246901" cy="303774"/>
            </a:xfrm>
            <a:custGeom>
              <a:avLst/>
              <a:gdLst>
                <a:gd name="connsiteX0" fmla="*/ 246223 w 246901"/>
                <a:gd name="connsiteY0" fmla="*/ 298636 h 303774"/>
                <a:gd name="connsiteX1" fmla="*/ 191607 w 246901"/>
                <a:gd name="connsiteY1" fmla="*/ 298636 h 303774"/>
                <a:gd name="connsiteX2" fmla="*/ 191607 w 246901"/>
                <a:gd name="connsiteY2" fmla="*/ 248082 h 303774"/>
                <a:gd name="connsiteX3" fmla="*/ 112165 w 246901"/>
                <a:gd name="connsiteY3" fmla="*/ 303601 h 303774"/>
                <a:gd name="connsiteX4" fmla="*/ -227 w 246901"/>
                <a:gd name="connsiteY4" fmla="*/ 153745 h 303774"/>
                <a:gd name="connsiteX5" fmla="*/ 132477 w 246901"/>
                <a:gd name="connsiteY5" fmla="*/ -173 h 303774"/>
                <a:gd name="connsiteX6" fmla="*/ 239904 w 246901"/>
                <a:gd name="connsiteY6" fmla="*/ 60762 h 303774"/>
                <a:gd name="connsiteX7" fmla="*/ 194315 w 246901"/>
                <a:gd name="connsiteY7" fmla="*/ 89199 h 303774"/>
                <a:gd name="connsiteX8" fmla="*/ 133380 w 246901"/>
                <a:gd name="connsiteY8" fmla="*/ 49929 h 303774"/>
                <a:gd name="connsiteX9" fmla="*/ 59354 w 246901"/>
                <a:gd name="connsiteY9" fmla="*/ 154197 h 303774"/>
                <a:gd name="connsiteX10" fmla="*/ 125706 w 246901"/>
                <a:gd name="connsiteY10" fmla="*/ 253950 h 303774"/>
                <a:gd name="connsiteX11" fmla="*/ 188447 w 246901"/>
                <a:gd name="connsiteY11" fmla="*/ 192112 h 303774"/>
                <a:gd name="connsiteX12" fmla="*/ 147372 w 246901"/>
                <a:gd name="connsiteY12" fmla="*/ 192112 h 303774"/>
                <a:gd name="connsiteX13" fmla="*/ 147372 w 246901"/>
                <a:gd name="connsiteY13" fmla="*/ 143815 h 303774"/>
                <a:gd name="connsiteX14" fmla="*/ 246674 w 246901"/>
                <a:gd name="connsiteY14" fmla="*/ 143815 h 303774"/>
                <a:gd name="connsiteX15" fmla="*/ 246674 w 246901"/>
                <a:gd name="connsiteY15" fmla="*/ 298636 h 303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6901" h="303774">
                  <a:moveTo>
                    <a:pt x="246223" y="298636"/>
                  </a:moveTo>
                  <a:lnTo>
                    <a:pt x="191607" y="298636"/>
                  </a:lnTo>
                  <a:lnTo>
                    <a:pt x="191607" y="248082"/>
                  </a:lnTo>
                  <a:cubicBezTo>
                    <a:pt x="176711" y="285546"/>
                    <a:pt x="150532" y="303601"/>
                    <a:pt x="112165" y="303601"/>
                  </a:cubicBezTo>
                  <a:cubicBezTo>
                    <a:pt x="44910" y="303601"/>
                    <a:pt x="-227" y="243117"/>
                    <a:pt x="-227" y="153745"/>
                  </a:cubicBezTo>
                  <a:cubicBezTo>
                    <a:pt x="-227" y="59859"/>
                    <a:pt x="51229" y="-173"/>
                    <a:pt x="132477" y="-173"/>
                  </a:cubicBezTo>
                  <a:cubicBezTo>
                    <a:pt x="178066" y="-173"/>
                    <a:pt x="213273" y="19687"/>
                    <a:pt x="239904" y="60762"/>
                  </a:cubicBezTo>
                  <a:lnTo>
                    <a:pt x="194315" y="89199"/>
                  </a:lnTo>
                  <a:cubicBezTo>
                    <a:pt x="178066" y="62116"/>
                    <a:pt x="158656" y="49929"/>
                    <a:pt x="133380" y="49929"/>
                  </a:cubicBezTo>
                  <a:cubicBezTo>
                    <a:pt x="89596" y="49929"/>
                    <a:pt x="59354" y="92358"/>
                    <a:pt x="59354" y="154197"/>
                  </a:cubicBezTo>
                  <a:cubicBezTo>
                    <a:pt x="59354" y="213778"/>
                    <a:pt x="86437" y="253950"/>
                    <a:pt x="125706" y="253950"/>
                  </a:cubicBezTo>
                  <a:cubicBezTo>
                    <a:pt x="159108" y="253950"/>
                    <a:pt x="185739" y="227319"/>
                    <a:pt x="188447" y="192112"/>
                  </a:cubicBezTo>
                  <a:lnTo>
                    <a:pt x="147372" y="192112"/>
                  </a:lnTo>
                  <a:lnTo>
                    <a:pt x="147372" y="143815"/>
                  </a:lnTo>
                  <a:lnTo>
                    <a:pt x="246674" y="143815"/>
                  </a:lnTo>
                  <a:lnTo>
                    <a:pt x="246674" y="298636"/>
                  </a:lnTo>
                  <a:close/>
                </a:path>
              </a:pathLst>
            </a:custGeom>
            <a:grpFill/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34A6531-9585-E828-CD28-EADA9629E9D1}"/>
                </a:ext>
              </a:extLst>
            </p:cNvPr>
            <p:cNvSpPr/>
            <p:nvPr/>
          </p:nvSpPr>
          <p:spPr>
            <a:xfrm>
              <a:off x="1148784" y="389743"/>
              <a:ext cx="175133" cy="212596"/>
            </a:xfrm>
            <a:custGeom>
              <a:avLst/>
              <a:gdLst>
                <a:gd name="connsiteX0" fmla="*/ -227 w 175133"/>
                <a:gd name="connsiteY0" fmla="*/ -173 h 212596"/>
                <a:gd name="connsiteX1" fmla="*/ 85985 w 175133"/>
                <a:gd name="connsiteY1" fmla="*/ -173 h 212596"/>
                <a:gd name="connsiteX2" fmla="*/ 85985 w 175133"/>
                <a:gd name="connsiteY2" fmla="*/ 46318 h 212596"/>
                <a:gd name="connsiteX3" fmla="*/ 150983 w 175133"/>
                <a:gd name="connsiteY3" fmla="*/ -173 h 212596"/>
                <a:gd name="connsiteX4" fmla="*/ 174906 w 175133"/>
                <a:gd name="connsiteY4" fmla="*/ -173 h 212596"/>
                <a:gd name="connsiteX5" fmla="*/ 174906 w 175133"/>
                <a:gd name="connsiteY5" fmla="*/ 50832 h 212596"/>
                <a:gd name="connsiteX6" fmla="*/ 141053 w 175133"/>
                <a:gd name="connsiteY6" fmla="*/ 50832 h 212596"/>
                <a:gd name="connsiteX7" fmla="*/ 87791 w 175133"/>
                <a:gd name="connsiteY7" fmla="*/ 96421 h 212596"/>
                <a:gd name="connsiteX8" fmla="*/ 87791 w 175133"/>
                <a:gd name="connsiteY8" fmla="*/ 212424 h 212596"/>
                <a:gd name="connsiteX9" fmla="*/ 31369 w 175133"/>
                <a:gd name="connsiteY9" fmla="*/ 212424 h 212596"/>
                <a:gd name="connsiteX10" fmla="*/ 31369 w 175133"/>
                <a:gd name="connsiteY10" fmla="*/ 44061 h 212596"/>
                <a:gd name="connsiteX11" fmla="*/ -227 w 175133"/>
                <a:gd name="connsiteY11" fmla="*/ 44061 h 212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5133" h="212596">
                  <a:moveTo>
                    <a:pt x="-227" y="-173"/>
                  </a:moveTo>
                  <a:lnTo>
                    <a:pt x="85985" y="-173"/>
                  </a:lnTo>
                  <a:lnTo>
                    <a:pt x="85985" y="46318"/>
                  </a:lnTo>
                  <a:cubicBezTo>
                    <a:pt x="96818" y="17430"/>
                    <a:pt x="118936" y="-173"/>
                    <a:pt x="150983" y="-173"/>
                  </a:cubicBezTo>
                  <a:lnTo>
                    <a:pt x="174906" y="-173"/>
                  </a:lnTo>
                  <a:lnTo>
                    <a:pt x="174906" y="50832"/>
                  </a:lnTo>
                  <a:lnTo>
                    <a:pt x="141053" y="50832"/>
                  </a:lnTo>
                  <a:cubicBezTo>
                    <a:pt x="105846" y="50832"/>
                    <a:pt x="87791" y="65727"/>
                    <a:pt x="87791" y="96421"/>
                  </a:cubicBezTo>
                  <a:lnTo>
                    <a:pt x="87791" y="212424"/>
                  </a:lnTo>
                  <a:lnTo>
                    <a:pt x="31369" y="212424"/>
                  </a:lnTo>
                  <a:lnTo>
                    <a:pt x="31369" y="44061"/>
                  </a:lnTo>
                  <a:lnTo>
                    <a:pt x="-227" y="44061"/>
                  </a:lnTo>
                  <a:close/>
                </a:path>
              </a:pathLst>
            </a:custGeom>
            <a:grpFill/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510222B-9C38-2CA3-340B-772B42C7E3A1}"/>
                </a:ext>
              </a:extLst>
            </p:cNvPr>
            <p:cNvSpPr/>
            <p:nvPr/>
          </p:nvSpPr>
          <p:spPr>
            <a:xfrm>
              <a:off x="1337007" y="384326"/>
              <a:ext cx="219367" cy="222978"/>
            </a:xfrm>
            <a:custGeom>
              <a:avLst/>
              <a:gdLst>
                <a:gd name="connsiteX0" fmla="*/ -227 w 219367"/>
                <a:gd name="connsiteY0" fmla="*/ 111316 h 222978"/>
                <a:gd name="connsiteX1" fmla="*/ 109457 w 219367"/>
                <a:gd name="connsiteY1" fmla="*/ -173 h 222978"/>
                <a:gd name="connsiteX2" fmla="*/ 219141 w 219367"/>
                <a:gd name="connsiteY2" fmla="*/ 111316 h 222978"/>
                <a:gd name="connsiteX3" fmla="*/ 109457 w 219367"/>
                <a:gd name="connsiteY3" fmla="*/ 222805 h 222978"/>
                <a:gd name="connsiteX4" fmla="*/ -227 w 219367"/>
                <a:gd name="connsiteY4" fmla="*/ 111316 h 222978"/>
                <a:gd name="connsiteX5" fmla="*/ 161816 w 219367"/>
                <a:gd name="connsiteY5" fmla="*/ 111316 h 222978"/>
                <a:gd name="connsiteX6" fmla="*/ 109457 w 219367"/>
                <a:gd name="connsiteY6" fmla="*/ 45867 h 222978"/>
                <a:gd name="connsiteX7" fmla="*/ 57097 w 219367"/>
                <a:gd name="connsiteY7" fmla="*/ 111316 h 222978"/>
                <a:gd name="connsiteX8" fmla="*/ 109457 w 219367"/>
                <a:gd name="connsiteY8" fmla="*/ 176765 h 222978"/>
                <a:gd name="connsiteX9" fmla="*/ 161816 w 219367"/>
                <a:gd name="connsiteY9" fmla="*/ 111316 h 222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9367" h="222978">
                  <a:moveTo>
                    <a:pt x="-227" y="111316"/>
                  </a:moveTo>
                  <a:cubicBezTo>
                    <a:pt x="-227" y="44513"/>
                    <a:pt x="44007" y="-173"/>
                    <a:pt x="109457" y="-173"/>
                  </a:cubicBezTo>
                  <a:cubicBezTo>
                    <a:pt x="174906" y="-173"/>
                    <a:pt x="219141" y="44513"/>
                    <a:pt x="219141" y="111316"/>
                  </a:cubicBezTo>
                  <a:cubicBezTo>
                    <a:pt x="219141" y="178119"/>
                    <a:pt x="174906" y="222805"/>
                    <a:pt x="109457" y="222805"/>
                  </a:cubicBezTo>
                  <a:cubicBezTo>
                    <a:pt x="44007" y="222805"/>
                    <a:pt x="-227" y="178119"/>
                    <a:pt x="-227" y="111316"/>
                  </a:cubicBezTo>
                  <a:close/>
                  <a:moveTo>
                    <a:pt x="161816" y="111316"/>
                  </a:moveTo>
                  <a:cubicBezTo>
                    <a:pt x="161816" y="72047"/>
                    <a:pt x="140602" y="45867"/>
                    <a:pt x="109457" y="45867"/>
                  </a:cubicBezTo>
                  <a:cubicBezTo>
                    <a:pt x="78312" y="45867"/>
                    <a:pt x="57097" y="72498"/>
                    <a:pt x="57097" y="111316"/>
                  </a:cubicBezTo>
                  <a:cubicBezTo>
                    <a:pt x="57097" y="150134"/>
                    <a:pt x="78312" y="176765"/>
                    <a:pt x="109457" y="176765"/>
                  </a:cubicBezTo>
                  <a:cubicBezTo>
                    <a:pt x="140602" y="176765"/>
                    <a:pt x="161816" y="150586"/>
                    <a:pt x="161816" y="111316"/>
                  </a:cubicBezTo>
                  <a:close/>
                </a:path>
              </a:pathLst>
            </a:custGeom>
            <a:grpFill/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D14AEE-0B7F-4638-560C-84143DF10F26}"/>
                </a:ext>
              </a:extLst>
            </p:cNvPr>
            <p:cNvSpPr/>
            <p:nvPr/>
          </p:nvSpPr>
          <p:spPr>
            <a:xfrm>
              <a:off x="1584360" y="389743"/>
              <a:ext cx="227943" cy="216659"/>
            </a:xfrm>
            <a:custGeom>
              <a:avLst/>
              <a:gdLst>
                <a:gd name="connsiteX0" fmla="*/ 227265 w 227943"/>
                <a:gd name="connsiteY0" fmla="*/ 212424 h 216659"/>
                <a:gd name="connsiteX1" fmla="*/ 141053 w 227943"/>
                <a:gd name="connsiteY1" fmla="*/ 212424 h 216659"/>
                <a:gd name="connsiteX2" fmla="*/ 141053 w 227943"/>
                <a:gd name="connsiteY2" fmla="*/ 170446 h 216659"/>
                <a:gd name="connsiteX3" fmla="*/ 72444 w 227943"/>
                <a:gd name="connsiteY3" fmla="*/ 216486 h 216659"/>
                <a:gd name="connsiteX4" fmla="*/ -227 w 227943"/>
                <a:gd name="connsiteY4" fmla="*/ 133885 h 216659"/>
                <a:gd name="connsiteX5" fmla="*/ -227 w 227943"/>
                <a:gd name="connsiteY5" fmla="*/ -173 h 216659"/>
                <a:gd name="connsiteX6" fmla="*/ 56195 w 227943"/>
                <a:gd name="connsiteY6" fmla="*/ -173 h 216659"/>
                <a:gd name="connsiteX7" fmla="*/ 56195 w 227943"/>
                <a:gd name="connsiteY7" fmla="*/ 126211 h 216659"/>
                <a:gd name="connsiteX8" fmla="*/ 95013 w 227943"/>
                <a:gd name="connsiteY8" fmla="*/ 169995 h 216659"/>
                <a:gd name="connsiteX9" fmla="*/ 139699 w 227943"/>
                <a:gd name="connsiteY9" fmla="*/ 127114 h 216659"/>
                <a:gd name="connsiteX10" fmla="*/ 139699 w 227943"/>
                <a:gd name="connsiteY10" fmla="*/ -173 h 216659"/>
                <a:gd name="connsiteX11" fmla="*/ 196120 w 227943"/>
                <a:gd name="connsiteY11" fmla="*/ -173 h 216659"/>
                <a:gd name="connsiteX12" fmla="*/ 196120 w 227943"/>
                <a:gd name="connsiteY12" fmla="*/ 167738 h 216659"/>
                <a:gd name="connsiteX13" fmla="*/ 227717 w 227943"/>
                <a:gd name="connsiteY13" fmla="*/ 167738 h 216659"/>
                <a:gd name="connsiteX14" fmla="*/ 227717 w 227943"/>
                <a:gd name="connsiteY14" fmla="*/ 212424 h 216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943" h="216659">
                  <a:moveTo>
                    <a:pt x="227265" y="212424"/>
                  </a:moveTo>
                  <a:lnTo>
                    <a:pt x="141053" y="212424"/>
                  </a:lnTo>
                  <a:lnTo>
                    <a:pt x="141053" y="170446"/>
                  </a:lnTo>
                  <a:cubicBezTo>
                    <a:pt x="127963" y="198883"/>
                    <a:pt x="104040" y="216486"/>
                    <a:pt x="72444" y="216486"/>
                  </a:cubicBezTo>
                  <a:cubicBezTo>
                    <a:pt x="27307" y="216486"/>
                    <a:pt x="-227" y="182182"/>
                    <a:pt x="-227" y="133885"/>
                  </a:cubicBezTo>
                  <a:lnTo>
                    <a:pt x="-227" y="-173"/>
                  </a:lnTo>
                  <a:lnTo>
                    <a:pt x="56195" y="-173"/>
                  </a:lnTo>
                  <a:lnTo>
                    <a:pt x="56195" y="126211"/>
                  </a:lnTo>
                  <a:cubicBezTo>
                    <a:pt x="56195" y="156453"/>
                    <a:pt x="71993" y="169995"/>
                    <a:pt x="95013" y="169995"/>
                  </a:cubicBezTo>
                  <a:cubicBezTo>
                    <a:pt x="119053" y="170130"/>
                    <a:pt x="138846" y="151136"/>
                    <a:pt x="139699" y="127114"/>
                  </a:cubicBezTo>
                  <a:lnTo>
                    <a:pt x="139699" y="-173"/>
                  </a:lnTo>
                  <a:lnTo>
                    <a:pt x="196120" y="-173"/>
                  </a:lnTo>
                  <a:lnTo>
                    <a:pt x="196120" y="167738"/>
                  </a:lnTo>
                  <a:lnTo>
                    <a:pt x="227717" y="167738"/>
                  </a:lnTo>
                  <a:lnTo>
                    <a:pt x="227717" y="212424"/>
                  </a:lnTo>
                  <a:close/>
                </a:path>
              </a:pathLst>
            </a:custGeom>
            <a:grpFill/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53AF071-2BDF-A51C-95E5-F10E53D67C92}"/>
                </a:ext>
              </a:extLst>
            </p:cNvPr>
            <p:cNvSpPr/>
            <p:nvPr/>
          </p:nvSpPr>
          <p:spPr>
            <a:xfrm>
              <a:off x="1814109" y="385229"/>
              <a:ext cx="241936" cy="297003"/>
            </a:xfrm>
            <a:custGeom>
              <a:avLst/>
              <a:gdLst>
                <a:gd name="connsiteX0" fmla="*/ -227 w 241936"/>
                <a:gd name="connsiteY0" fmla="*/ 4341 h 297003"/>
                <a:gd name="connsiteX1" fmla="*/ 85985 w 241936"/>
                <a:gd name="connsiteY1" fmla="*/ 4341 h 297003"/>
                <a:gd name="connsiteX2" fmla="*/ 85985 w 241936"/>
                <a:gd name="connsiteY2" fmla="*/ 44964 h 297003"/>
                <a:gd name="connsiteX3" fmla="*/ 153691 w 241936"/>
                <a:gd name="connsiteY3" fmla="*/ -173 h 297003"/>
                <a:gd name="connsiteX4" fmla="*/ 241709 w 241936"/>
                <a:gd name="connsiteY4" fmla="*/ 110413 h 297003"/>
                <a:gd name="connsiteX5" fmla="*/ 153691 w 241936"/>
                <a:gd name="connsiteY5" fmla="*/ 221000 h 297003"/>
                <a:gd name="connsiteX6" fmla="*/ 87791 w 241936"/>
                <a:gd name="connsiteY6" fmla="*/ 179473 h 297003"/>
                <a:gd name="connsiteX7" fmla="*/ 87791 w 241936"/>
                <a:gd name="connsiteY7" fmla="*/ 296831 h 297003"/>
                <a:gd name="connsiteX8" fmla="*/ 31369 w 241936"/>
                <a:gd name="connsiteY8" fmla="*/ 296831 h 297003"/>
                <a:gd name="connsiteX9" fmla="*/ 31369 w 241936"/>
                <a:gd name="connsiteY9" fmla="*/ 48575 h 297003"/>
                <a:gd name="connsiteX10" fmla="*/ -227 w 241936"/>
                <a:gd name="connsiteY10" fmla="*/ 48575 h 297003"/>
                <a:gd name="connsiteX11" fmla="*/ 184836 w 241936"/>
                <a:gd name="connsiteY11" fmla="*/ 110413 h 297003"/>
                <a:gd name="connsiteX12" fmla="*/ 133831 w 241936"/>
                <a:gd name="connsiteY12" fmla="*/ 45867 h 297003"/>
                <a:gd name="connsiteX13" fmla="*/ 85985 w 241936"/>
                <a:gd name="connsiteY13" fmla="*/ 94615 h 297003"/>
                <a:gd name="connsiteX14" fmla="*/ 85985 w 241936"/>
                <a:gd name="connsiteY14" fmla="*/ 126663 h 297003"/>
                <a:gd name="connsiteX15" fmla="*/ 133831 w 241936"/>
                <a:gd name="connsiteY15" fmla="*/ 175411 h 297003"/>
                <a:gd name="connsiteX16" fmla="*/ 184836 w 241936"/>
                <a:gd name="connsiteY16" fmla="*/ 110413 h 29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1936" h="297003">
                  <a:moveTo>
                    <a:pt x="-227" y="4341"/>
                  </a:moveTo>
                  <a:lnTo>
                    <a:pt x="85985" y="4341"/>
                  </a:lnTo>
                  <a:lnTo>
                    <a:pt x="85985" y="44964"/>
                  </a:lnTo>
                  <a:cubicBezTo>
                    <a:pt x="99075" y="16528"/>
                    <a:pt x="122998" y="-173"/>
                    <a:pt x="153691" y="-173"/>
                  </a:cubicBezTo>
                  <a:cubicBezTo>
                    <a:pt x="205148" y="-173"/>
                    <a:pt x="241709" y="45867"/>
                    <a:pt x="241709" y="110413"/>
                  </a:cubicBezTo>
                  <a:cubicBezTo>
                    <a:pt x="241709" y="174960"/>
                    <a:pt x="204696" y="221000"/>
                    <a:pt x="153691" y="221000"/>
                  </a:cubicBezTo>
                  <a:cubicBezTo>
                    <a:pt x="124352" y="221000"/>
                    <a:pt x="101332" y="206104"/>
                    <a:pt x="87791" y="179473"/>
                  </a:cubicBezTo>
                  <a:lnTo>
                    <a:pt x="87791" y="296831"/>
                  </a:lnTo>
                  <a:lnTo>
                    <a:pt x="31369" y="296831"/>
                  </a:lnTo>
                  <a:lnTo>
                    <a:pt x="31369" y="48575"/>
                  </a:lnTo>
                  <a:lnTo>
                    <a:pt x="-227" y="48575"/>
                  </a:lnTo>
                  <a:close/>
                  <a:moveTo>
                    <a:pt x="184836" y="110413"/>
                  </a:moveTo>
                  <a:cubicBezTo>
                    <a:pt x="184836" y="70241"/>
                    <a:pt x="165878" y="45867"/>
                    <a:pt x="133831" y="45867"/>
                  </a:cubicBezTo>
                  <a:cubicBezTo>
                    <a:pt x="105846" y="45867"/>
                    <a:pt x="85985" y="65727"/>
                    <a:pt x="85985" y="94615"/>
                  </a:cubicBezTo>
                  <a:lnTo>
                    <a:pt x="85985" y="126663"/>
                  </a:lnTo>
                  <a:cubicBezTo>
                    <a:pt x="85985" y="155551"/>
                    <a:pt x="105846" y="175411"/>
                    <a:pt x="133831" y="175411"/>
                  </a:cubicBezTo>
                  <a:cubicBezTo>
                    <a:pt x="165878" y="174960"/>
                    <a:pt x="184836" y="150586"/>
                    <a:pt x="184836" y="110413"/>
                  </a:cubicBezTo>
                  <a:close/>
                </a:path>
              </a:pathLst>
            </a:custGeom>
            <a:grpFill/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12EE743-8480-DDBE-A030-B04EBE8CFA7A}"/>
                </a:ext>
              </a:extLst>
            </p:cNvPr>
            <p:cNvSpPr/>
            <p:nvPr/>
          </p:nvSpPr>
          <p:spPr>
            <a:xfrm>
              <a:off x="557033" y="780181"/>
              <a:ext cx="240130" cy="49199"/>
            </a:xfrm>
            <a:custGeom>
              <a:avLst/>
              <a:gdLst>
                <a:gd name="connsiteX0" fmla="*/ 0 w 240130"/>
                <a:gd name="connsiteY0" fmla="*/ 0 h 49199"/>
                <a:gd name="connsiteX1" fmla="*/ 240131 w 240130"/>
                <a:gd name="connsiteY1" fmla="*/ 0 h 49199"/>
                <a:gd name="connsiteX2" fmla="*/ 240131 w 240130"/>
                <a:gd name="connsiteY2" fmla="*/ 49200 h 49199"/>
                <a:gd name="connsiteX3" fmla="*/ 0 w 240130"/>
                <a:gd name="connsiteY3" fmla="*/ 49200 h 4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130" h="49199">
                  <a:moveTo>
                    <a:pt x="0" y="0"/>
                  </a:moveTo>
                  <a:lnTo>
                    <a:pt x="240131" y="0"/>
                  </a:lnTo>
                  <a:lnTo>
                    <a:pt x="240131" y="49200"/>
                  </a:lnTo>
                  <a:lnTo>
                    <a:pt x="0" y="49200"/>
                  </a:lnTo>
                  <a:close/>
                </a:path>
              </a:pathLst>
            </a:custGeom>
            <a:grpFill/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A2B33A2-8878-626A-0CC7-95CA9117D0BB}"/>
                </a:ext>
              </a:extLst>
            </p:cNvPr>
            <p:cNvSpPr/>
            <p:nvPr/>
          </p:nvSpPr>
          <p:spPr>
            <a:xfrm>
              <a:off x="306070" y="730981"/>
              <a:ext cx="250963" cy="49199"/>
            </a:xfrm>
            <a:custGeom>
              <a:avLst/>
              <a:gdLst>
                <a:gd name="connsiteX0" fmla="*/ 0 w 250963"/>
                <a:gd name="connsiteY0" fmla="*/ 0 h 49199"/>
                <a:gd name="connsiteX1" fmla="*/ 250964 w 250963"/>
                <a:gd name="connsiteY1" fmla="*/ 0 h 49199"/>
                <a:gd name="connsiteX2" fmla="*/ 250964 w 250963"/>
                <a:gd name="connsiteY2" fmla="*/ 49200 h 49199"/>
                <a:gd name="connsiteX3" fmla="*/ 0 w 250963"/>
                <a:gd name="connsiteY3" fmla="*/ 49200 h 4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963" h="49199">
                  <a:moveTo>
                    <a:pt x="0" y="0"/>
                  </a:moveTo>
                  <a:lnTo>
                    <a:pt x="250964" y="0"/>
                  </a:lnTo>
                  <a:lnTo>
                    <a:pt x="250964" y="49200"/>
                  </a:lnTo>
                  <a:lnTo>
                    <a:pt x="0" y="49200"/>
                  </a:lnTo>
                  <a:close/>
                </a:path>
              </a:pathLst>
            </a:custGeom>
            <a:grpFill/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1A8CB9C-04D8-C566-612C-C350D21BED40}"/>
                </a:ext>
              </a:extLst>
            </p:cNvPr>
            <p:cNvSpPr/>
            <p:nvPr/>
          </p:nvSpPr>
          <p:spPr>
            <a:xfrm>
              <a:off x="1236351" y="730981"/>
              <a:ext cx="173778" cy="49199"/>
            </a:xfrm>
            <a:custGeom>
              <a:avLst/>
              <a:gdLst>
                <a:gd name="connsiteX0" fmla="*/ 0 w 173778"/>
                <a:gd name="connsiteY0" fmla="*/ 0 h 49199"/>
                <a:gd name="connsiteX1" fmla="*/ 173779 w 173778"/>
                <a:gd name="connsiteY1" fmla="*/ 0 h 49199"/>
                <a:gd name="connsiteX2" fmla="*/ 173779 w 173778"/>
                <a:gd name="connsiteY2" fmla="*/ 49200 h 49199"/>
                <a:gd name="connsiteX3" fmla="*/ 0 w 173778"/>
                <a:gd name="connsiteY3" fmla="*/ 49200 h 4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778" h="49199">
                  <a:moveTo>
                    <a:pt x="0" y="0"/>
                  </a:moveTo>
                  <a:lnTo>
                    <a:pt x="173779" y="0"/>
                  </a:lnTo>
                  <a:lnTo>
                    <a:pt x="173779" y="49200"/>
                  </a:lnTo>
                  <a:lnTo>
                    <a:pt x="0" y="49200"/>
                  </a:lnTo>
                  <a:close/>
                </a:path>
              </a:pathLst>
            </a:custGeom>
            <a:grpFill/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1803B6A-15E7-ED70-3213-E04626A563F4}"/>
                </a:ext>
              </a:extLst>
            </p:cNvPr>
            <p:cNvSpPr/>
            <p:nvPr/>
          </p:nvSpPr>
          <p:spPr>
            <a:xfrm>
              <a:off x="1410581" y="780181"/>
              <a:ext cx="173778" cy="49199"/>
            </a:xfrm>
            <a:custGeom>
              <a:avLst/>
              <a:gdLst>
                <a:gd name="connsiteX0" fmla="*/ 0 w 173778"/>
                <a:gd name="connsiteY0" fmla="*/ 0 h 49199"/>
                <a:gd name="connsiteX1" fmla="*/ 173779 w 173778"/>
                <a:gd name="connsiteY1" fmla="*/ 0 h 49199"/>
                <a:gd name="connsiteX2" fmla="*/ 173779 w 173778"/>
                <a:gd name="connsiteY2" fmla="*/ 49200 h 49199"/>
                <a:gd name="connsiteX3" fmla="*/ 0 w 173778"/>
                <a:gd name="connsiteY3" fmla="*/ 49200 h 4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778" h="49199">
                  <a:moveTo>
                    <a:pt x="0" y="0"/>
                  </a:moveTo>
                  <a:lnTo>
                    <a:pt x="173779" y="0"/>
                  </a:lnTo>
                  <a:lnTo>
                    <a:pt x="173779" y="49200"/>
                  </a:lnTo>
                  <a:lnTo>
                    <a:pt x="0" y="49200"/>
                  </a:lnTo>
                  <a:close/>
                </a:path>
              </a:pathLst>
            </a:custGeom>
            <a:grpFill/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91706DC-A0DB-FFC4-3FC0-33E397EF0549}"/>
                </a:ext>
              </a:extLst>
            </p:cNvPr>
            <p:cNvSpPr/>
            <p:nvPr/>
          </p:nvSpPr>
          <p:spPr>
            <a:xfrm>
              <a:off x="1584360" y="829380"/>
              <a:ext cx="227040" cy="49199"/>
            </a:xfrm>
            <a:custGeom>
              <a:avLst/>
              <a:gdLst>
                <a:gd name="connsiteX0" fmla="*/ 0 w 227040"/>
                <a:gd name="connsiteY0" fmla="*/ 0 h 49199"/>
                <a:gd name="connsiteX1" fmla="*/ 227041 w 227040"/>
                <a:gd name="connsiteY1" fmla="*/ 0 h 49199"/>
                <a:gd name="connsiteX2" fmla="*/ 227041 w 227040"/>
                <a:gd name="connsiteY2" fmla="*/ 49200 h 49199"/>
                <a:gd name="connsiteX3" fmla="*/ 0 w 227040"/>
                <a:gd name="connsiteY3" fmla="*/ 49200 h 4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040" h="49199">
                  <a:moveTo>
                    <a:pt x="0" y="0"/>
                  </a:moveTo>
                  <a:lnTo>
                    <a:pt x="227041" y="0"/>
                  </a:lnTo>
                  <a:lnTo>
                    <a:pt x="227041" y="49200"/>
                  </a:lnTo>
                  <a:lnTo>
                    <a:pt x="0" y="49200"/>
                  </a:lnTo>
                  <a:close/>
                </a:path>
              </a:pathLst>
            </a:custGeom>
            <a:grpFill/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413ED1-697D-BCAA-D4C0-5276E28DBEC9}"/>
                </a:ext>
              </a:extLst>
            </p:cNvPr>
            <p:cNvSpPr/>
            <p:nvPr/>
          </p:nvSpPr>
          <p:spPr>
            <a:xfrm>
              <a:off x="1811852" y="780181"/>
              <a:ext cx="235165" cy="49199"/>
            </a:xfrm>
            <a:custGeom>
              <a:avLst/>
              <a:gdLst>
                <a:gd name="connsiteX0" fmla="*/ 0 w 235165"/>
                <a:gd name="connsiteY0" fmla="*/ 0 h 49199"/>
                <a:gd name="connsiteX1" fmla="*/ 235166 w 235165"/>
                <a:gd name="connsiteY1" fmla="*/ 0 h 49199"/>
                <a:gd name="connsiteX2" fmla="*/ 235166 w 235165"/>
                <a:gd name="connsiteY2" fmla="*/ 49200 h 49199"/>
                <a:gd name="connsiteX3" fmla="*/ 0 w 235165"/>
                <a:gd name="connsiteY3" fmla="*/ 49200 h 4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165" h="49199">
                  <a:moveTo>
                    <a:pt x="0" y="0"/>
                  </a:moveTo>
                  <a:lnTo>
                    <a:pt x="235166" y="0"/>
                  </a:lnTo>
                  <a:lnTo>
                    <a:pt x="235166" y="49200"/>
                  </a:lnTo>
                  <a:lnTo>
                    <a:pt x="0" y="49200"/>
                  </a:lnTo>
                  <a:close/>
                </a:path>
              </a:pathLst>
            </a:custGeom>
            <a:grpFill/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E2B80BB-E834-B9DA-B9D7-404456C7087E}"/>
                </a:ext>
              </a:extLst>
            </p:cNvPr>
            <p:cNvSpPr/>
            <p:nvPr/>
          </p:nvSpPr>
          <p:spPr>
            <a:xfrm>
              <a:off x="796713" y="730981"/>
              <a:ext cx="98399" cy="49199"/>
            </a:xfrm>
            <a:custGeom>
              <a:avLst/>
              <a:gdLst>
                <a:gd name="connsiteX0" fmla="*/ 0 w 98399"/>
                <a:gd name="connsiteY0" fmla="*/ 0 h 49199"/>
                <a:gd name="connsiteX1" fmla="*/ 98399 w 98399"/>
                <a:gd name="connsiteY1" fmla="*/ 0 h 49199"/>
                <a:gd name="connsiteX2" fmla="*/ 98399 w 98399"/>
                <a:gd name="connsiteY2" fmla="*/ 49200 h 49199"/>
                <a:gd name="connsiteX3" fmla="*/ 0 w 98399"/>
                <a:gd name="connsiteY3" fmla="*/ 49200 h 4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399" h="49199">
                  <a:moveTo>
                    <a:pt x="0" y="0"/>
                  </a:moveTo>
                  <a:lnTo>
                    <a:pt x="98399" y="0"/>
                  </a:lnTo>
                  <a:lnTo>
                    <a:pt x="98399" y="49200"/>
                  </a:lnTo>
                  <a:lnTo>
                    <a:pt x="0" y="49200"/>
                  </a:lnTo>
                  <a:close/>
                </a:path>
              </a:pathLst>
            </a:custGeom>
            <a:grpFill/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C12F474-059A-D51B-4D21-9249A5CDFD82}"/>
                </a:ext>
              </a:extLst>
            </p:cNvPr>
            <p:cNvSpPr/>
            <p:nvPr/>
          </p:nvSpPr>
          <p:spPr>
            <a:xfrm>
              <a:off x="895112" y="780181"/>
              <a:ext cx="341238" cy="49199"/>
            </a:xfrm>
            <a:custGeom>
              <a:avLst/>
              <a:gdLst>
                <a:gd name="connsiteX0" fmla="*/ 0 w 341238"/>
                <a:gd name="connsiteY0" fmla="*/ 0 h 49199"/>
                <a:gd name="connsiteX1" fmla="*/ 341239 w 341238"/>
                <a:gd name="connsiteY1" fmla="*/ 0 h 49199"/>
                <a:gd name="connsiteX2" fmla="*/ 341239 w 341238"/>
                <a:gd name="connsiteY2" fmla="*/ 49200 h 49199"/>
                <a:gd name="connsiteX3" fmla="*/ 0 w 341238"/>
                <a:gd name="connsiteY3" fmla="*/ 49200 h 4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1238" h="49199">
                  <a:moveTo>
                    <a:pt x="0" y="0"/>
                  </a:moveTo>
                  <a:lnTo>
                    <a:pt x="341239" y="0"/>
                  </a:lnTo>
                  <a:lnTo>
                    <a:pt x="341239" y="49200"/>
                  </a:lnTo>
                  <a:lnTo>
                    <a:pt x="0" y="49200"/>
                  </a:lnTo>
                  <a:close/>
                </a:path>
              </a:pathLst>
            </a:custGeom>
            <a:grpFill/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4209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EXPRESSIVE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A83BF9D-FD0A-614F-FC07-145333A112AB}"/>
              </a:ext>
            </a:extLst>
          </p:cNvPr>
          <p:cNvSpPr/>
          <p:nvPr userDrawn="1"/>
        </p:nvSpPr>
        <p:spPr>
          <a:xfrm>
            <a:off x="0" y="0"/>
            <a:ext cx="12191997" cy="6871822"/>
          </a:xfrm>
          <a:prstGeom prst="rect">
            <a:avLst/>
          </a:prstGeom>
          <a:solidFill>
            <a:srgbClr val="1D1D1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D1D1A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077977-2E3B-67C2-74CA-B2450BF131A1}"/>
              </a:ext>
            </a:extLst>
          </p:cNvPr>
          <p:cNvSpPr/>
          <p:nvPr userDrawn="1"/>
        </p:nvSpPr>
        <p:spPr>
          <a:xfrm>
            <a:off x="391750" y="0"/>
            <a:ext cx="900790" cy="173355"/>
          </a:xfrm>
          <a:prstGeom prst="rect">
            <a:avLst/>
          </a:prstGeom>
          <a:solidFill>
            <a:srgbClr val="FF8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5A92F0-AF33-97AF-108C-D38E0DC6937A}"/>
              </a:ext>
            </a:extLst>
          </p:cNvPr>
          <p:cNvSpPr/>
          <p:nvPr userDrawn="1"/>
        </p:nvSpPr>
        <p:spPr>
          <a:xfrm rot="5400000">
            <a:off x="11877974" y="6557799"/>
            <a:ext cx="454691" cy="1733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48E3E8-6170-04F2-969F-0892C2B0A369}"/>
              </a:ext>
            </a:extLst>
          </p:cNvPr>
          <p:cNvSpPr/>
          <p:nvPr userDrawn="1"/>
        </p:nvSpPr>
        <p:spPr>
          <a:xfrm rot="16200000">
            <a:off x="-800289" y="5898178"/>
            <a:ext cx="1773933" cy="1733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C0C0C0"/>
              </a:highlight>
            </a:endParaRPr>
          </a:p>
        </p:txBody>
      </p:sp>
      <p:sp>
        <p:nvSpPr>
          <p:cNvPr id="11" name="Title 15">
            <a:extLst>
              <a:ext uri="{FF2B5EF4-FFF2-40B4-BE49-F238E27FC236}">
                <a16:creationId xmlns:a16="http://schemas.microsoft.com/office/drawing/2014/main" id="{EB9B4A53-9870-DE4C-26AC-4C5B6867C4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976" y="311151"/>
            <a:ext cx="7447062" cy="287979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kumimoji="0" lang="en-US" sz="4800" b="0" i="0" u="none" strike="noStrike" kern="0" cap="none" spc="-52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T Group Headline" panose="020B0603020203020204" pitchFamily="34" charset="0"/>
                <a:ea typeface="+mj-ea"/>
                <a:cs typeface="BT Group Headline" panose="020B0603020203020204" pitchFamily="34" charset="0"/>
              </a:defRPr>
            </a:lvl1pPr>
          </a:lstStyle>
          <a:p>
            <a:r>
              <a:rPr lang="en-GB" sz="4800">
                <a:solidFill>
                  <a:schemeClr val="bg1"/>
                </a:solidFill>
                <a:latin typeface="BT Group Headline" panose="020B0603020203020204" pitchFamily="34" charset="0"/>
                <a:cs typeface="BT Group Headline" panose="020B0603020203020204" pitchFamily="34" charset="0"/>
              </a:rPr>
              <a:t>Expressive 54pt</a:t>
            </a:r>
            <a:br>
              <a:rPr lang="en-GB" sz="4800">
                <a:solidFill>
                  <a:schemeClr val="bg1"/>
                </a:solidFill>
                <a:latin typeface="BT Group Headline" panose="020B0603020203020204" pitchFamily="34" charset="0"/>
                <a:cs typeface="BT Group Headline" panose="020B0603020203020204" pitchFamily="34" charset="0"/>
              </a:rPr>
            </a:br>
            <a:r>
              <a:rPr lang="en-GB" sz="4800">
                <a:solidFill>
                  <a:schemeClr val="bg1"/>
                </a:solidFill>
                <a:latin typeface="BT Group Headline" panose="020B0603020203020204" pitchFamily="34" charset="0"/>
                <a:cs typeface="BT Group Headline" panose="020B0603020203020204" pitchFamily="34" charset="0"/>
              </a:rPr>
              <a:t>page break version</a:t>
            </a:r>
            <a:br>
              <a:rPr lang="en-GB" sz="4800">
                <a:solidFill>
                  <a:schemeClr val="bg1"/>
                </a:solidFill>
                <a:latin typeface="BT Group Headline" panose="020B0603020203020204" pitchFamily="34" charset="0"/>
                <a:cs typeface="BT Group Headline" panose="020B0603020203020204" pitchFamily="34" charset="0"/>
              </a:rPr>
            </a:br>
            <a:r>
              <a:rPr lang="en-GB" sz="4800">
                <a:solidFill>
                  <a:schemeClr val="bg1"/>
                </a:solidFill>
                <a:latin typeface="BT Group Headline" panose="020B0603020203020204" pitchFamily="34" charset="0"/>
                <a:cs typeface="BT Group Headline" panose="020B0603020203020204" pitchFamily="34" charset="0"/>
              </a:rPr>
              <a:t>one design flow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38CAB637-DFBB-FC77-9D6D-E609B9344A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7976" y="3428999"/>
            <a:ext cx="4921249" cy="17739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marR="0" indent="0" defTabSz="554500" eaLnBrk="1" fontAlgn="auto" latinLnBrk="0" hangingPunct="1">
              <a:lnSpc>
                <a:spcPct val="100000"/>
              </a:lnSpc>
              <a:spcBef>
                <a:spcPts val="943"/>
              </a:spcBef>
              <a:spcAft>
                <a:spcPts val="0"/>
              </a:spcAft>
              <a:buClrTx/>
              <a:buSzTx/>
              <a:buNone/>
              <a:tabLst/>
              <a:defRPr kumimoji="0" lang="en-GB" sz="2001" b="0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T Group Headline" panose="020B0603020203020204" pitchFamily="34" charset="0"/>
                <a:ea typeface="+mj-ea"/>
                <a:cs typeface="BT Group Headline" panose="020B06030202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en-US" sz="2000">
                <a:latin typeface="BT Group Headline" panose="020B0603020203020204" pitchFamily="34" charset="0"/>
                <a:cs typeface="BT Group Headline" panose="020B0603020203020204" pitchFamily="34" charset="0"/>
              </a:rPr>
              <a:t>Different </a:t>
            </a:r>
            <a:r>
              <a:rPr lang="en-US" sz="2000" err="1">
                <a:latin typeface="BT Group Headline" panose="020B0603020203020204" pitchFamily="34" charset="0"/>
                <a:cs typeface="BT Group Headline" panose="020B0603020203020204" pitchFamily="34" charset="0"/>
              </a:rPr>
              <a:t>colours</a:t>
            </a:r>
            <a:r>
              <a:rPr lang="en-US" sz="2000">
                <a:latin typeface="BT Group Headline" panose="020B0603020203020204" pitchFamily="34" charset="0"/>
                <a:cs typeface="BT Group Headline" panose="020B0603020203020204" pitchFamily="34" charset="0"/>
              </a:rPr>
              <a:t> within the brand can be used. </a:t>
            </a:r>
            <a:r>
              <a:rPr lang="en-GB" sz="2000">
                <a:latin typeface="BT Group Headline" panose="020B0603020203020204" pitchFamily="34" charset="0"/>
                <a:cs typeface="BT Group Headline" panose="020B0603020203020204" pitchFamily="34" charset="0"/>
              </a:rPr>
              <a:t>Please change in the master slides for the colours that are right for your presentation.</a:t>
            </a:r>
            <a:endParaRPr lang="en-US" sz="2000">
              <a:latin typeface="BT Group Headline" panose="020B0603020203020204" pitchFamily="34" charset="0"/>
              <a:cs typeface="BT Group Headline" panose="020B0603020203020204" pitchFamily="34" charset="0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5BCA250-1D78-5DE1-6754-DF30D9DF4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3529" y="308926"/>
            <a:ext cx="365126" cy="2038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5033AD-2A2E-4B40-820E-C0C238FC5E2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628F84A-86D5-5F34-FCAD-63AE3E23E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75724" y="308925"/>
            <a:ext cx="2692399" cy="2038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BT Group PowerPoint    |</a:t>
            </a:r>
          </a:p>
        </p:txBody>
      </p:sp>
    </p:spTree>
    <p:extLst>
      <p:ext uri="{BB962C8B-B14F-4D97-AF65-F5344CB8AC3E}">
        <p14:creationId xmlns:p14="http://schemas.microsoft.com/office/powerpoint/2010/main" val="356478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EXPRESSIVE 0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CDB647AA-1252-B920-14EF-19B8BF5DC554}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C81D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1D3C84A-7E85-1AAD-A2B7-A4529E44D68E}"/>
              </a:ext>
            </a:extLst>
          </p:cNvPr>
          <p:cNvSpPr/>
          <p:nvPr userDrawn="1"/>
        </p:nvSpPr>
        <p:spPr>
          <a:xfrm rot="16200000">
            <a:off x="-800289" y="5884357"/>
            <a:ext cx="1773933" cy="173355"/>
          </a:xfrm>
          <a:prstGeom prst="rect">
            <a:avLst/>
          </a:prstGeom>
          <a:solidFill>
            <a:srgbClr val="EDF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C0C0C0"/>
              </a:highlight>
            </a:endParaRPr>
          </a:p>
        </p:txBody>
      </p:sp>
      <p:sp>
        <p:nvSpPr>
          <p:cNvPr id="14" name="Title 15">
            <a:extLst>
              <a:ext uri="{FF2B5EF4-FFF2-40B4-BE49-F238E27FC236}">
                <a16:creationId xmlns:a16="http://schemas.microsoft.com/office/drawing/2014/main" id="{7DC681BF-CF07-FCE8-6455-ED61A857D1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976" y="311151"/>
            <a:ext cx="7447062" cy="287979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kumimoji="0" lang="en-US" sz="4800" b="0" i="0" u="none" strike="noStrike" kern="0" cap="none" spc="-52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T Group Headline" panose="020B0603020203020204" pitchFamily="34" charset="0"/>
                <a:ea typeface="+mj-ea"/>
                <a:cs typeface="BT Group Headline" panose="020B0603020203020204" pitchFamily="34" charset="0"/>
              </a:defRPr>
            </a:lvl1pPr>
          </a:lstStyle>
          <a:p>
            <a:r>
              <a:rPr lang="en-GB" sz="4800">
                <a:solidFill>
                  <a:schemeClr val="bg1"/>
                </a:solidFill>
                <a:latin typeface="BT Group Headline" panose="020B0603020203020204" pitchFamily="34" charset="0"/>
                <a:cs typeface="BT Group Headline" panose="020B0603020203020204" pitchFamily="34" charset="0"/>
              </a:rPr>
              <a:t>Expressive 54pt</a:t>
            </a:r>
            <a:br>
              <a:rPr lang="en-GB" sz="4800">
                <a:solidFill>
                  <a:schemeClr val="bg1"/>
                </a:solidFill>
                <a:latin typeface="BT Group Headline" panose="020B0603020203020204" pitchFamily="34" charset="0"/>
                <a:cs typeface="BT Group Headline" panose="020B0603020203020204" pitchFamily="34" charset="0"/>
              </a:rPr>
            </a:br>
            <a:r>
              <a:rPr lang="en-GB" sz="4800">
                <a:solidFill>
                  <a:schemeClr val="bg1"/>
                </a:solidFill>
                <a:latin typeface="BT Group Headline" panose="020B0603020203020204" pitchFamily="34" charset="0"/>
                <a:cs typeface="BT Group Headline" panose="020B0603020203020204" pitchFamily="34" charset="0"/>
              </a:rPr>
              <a:t>page break version</a:t>
            </a:r>
            <a:br>
              <a:rPr lang="en-GB" sz="4800">
                <a:solidFill>
                  <a:schemeClr val="bg1"/>
                </a:solidFill>
                <a:latin typeface="BT Group Headline" panose="020B0603020203020204" pitchFamily="34" charset="0"/>
                <a:cs typeface="BT Group Headline" panose="020B0603020203020204" pitchFamily="34" charset="0"/>
              </a:rPr>
            </a:br>
            <a:r>
              <a:rPr lang="en-GB" sz="4800">
                <a:solidFill>
                  <a:schemeClr val="bg1"/>
                </a:solidFill>
                <a:latin typeface="BT Group Headline" panose="020B0603020203020204" pitchFamily="34" charset="0"/>
                <a:cs typeface="BT Group Headline" panose="020B0603020203020204" pitchFamily="34" charset="0"/>
              </a:rPr>
              <a:t>one design flow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B1666271-D3A2-55ED-4530-19C5B5298D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7976" y="3428999"/>
            <a:ext cx="4921249" cy="17739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marR="0" indent="0" defTabSz="554500" eaLnBrk="1" fontAlgn="auto" latinLnBrk="0" hangingPunct="1">
              <a:lnSpc>
                <a:spcPct val="100000"/>
              </a:lnSpc>
              <a:spcBef>
                <a:spcPts val="943"/>
              </a:spcBef>
              <a:spcAft>
                <a:spcPts val="0"/>
              </a:spcAft>
              <a:buClrTx/>
              <a:buSzTx/>
              <a:buNone/>
              <a:tabLst/>
              <a:defRPr kumimoji="0" lang="en-GB" sz="2001" b="0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T Group Headline" panose="020B0603020203020204" pitchFamily="34" charset="0"/>
                <a:ea typeface="+mj-ea"/>
                <a:cs typeface="BT Group Headline" panose="020B06030202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en-US" sz="2000">
                <a:latin typeface="BT Group Headline" panose="020B0603020203020204" pitchFamily="34" charset="0"/>
                <a:cs typeface="BT Group Headline" panose="020B0603020203020204" pitchFamily="34" charset="0"/>
              </a:rPr>
              <a:t>Different </a:t>
            </a:r>
            <a:r>
              <a:rPr lang="en-US" sz="2000" err="1">
                <a:latin typeface="BT Group Headline" panose="020B0603020203020204" pitchFamily="34" charset="0"/>
                <a:cs typeface="BT Group Headline" panose="020B0603020203020204" pitchFamily="34" charset="0"/>
              </a:rPr>
              <a:t>colours</a:t>
            </a:r>
            <a:r>
              <a:rPr lang="en-US" sz="2000">
                <a:latin typeface="BT Group Headline" panose="020B0603020203020204" pitchFamily="34" charset="0"/>
                <a:cs typeface="BT Group Headline" panose="020B0603020203020204" pitchFamily="34" charset="0"/>
              </a:rPr>
              <a:t> within the brand can be used. </a:t>
            </a:r>
            <a:r>
              <a:rPr lang="en-GB" sz="2000">
                <a:latin typeface="BT Group Headline" panose="020B0603020203020204" pitchFamily="34" charset="0"/>
                <a:cs typeface="BT Group Headline" panose="020B0603020203020204" pitchFamily="34" charset="0"/>
              </a:rPr>
              <a:t>Please change in the master slides for the colours that are right for your presentation.</a:t>
            </a:r>
            <a:endParaRPr lang="en-US" sz="2000">
              <a:latin typeface="BT Group Headline" panose="020B0603020203020204" pitchFamily="34" charset="0"/>
              <a:cs typeface="BT Group Headline" panose="020B0603020203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8B66BD-DA1E-6806-9F10-394B18FFE946}"/>
              </a:ext>
            </a:extLst>
          </p:cNvPr>
          <p:cNvSpPr/>
          <p:nvPr userDrawn="1"/>
        </p:nvSpPr>
        <p:spPr>
          <a:xfrm rot="5400000">
            <a:off x="11877974" y="6557799"/>
            <a:ext cx="454691" cy="1733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AEB95E6-DBF0-9A29-AE6D-FC7CB5A5B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3529" y="308926"/>
            <a:ext cx="365126" cy="2038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5033AD-2A2E-4B40-820E-C0C238FC5E2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41353F7-8A0F-1698-2960-9F4D74203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75724" y="308925"/>
            <a:ext cx="2692399" cy="2038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BT Group PowerPoint    |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79C582-B7C0-A1E0-7723-29E7555F6FFB}"/>
              </a:ext>
            </a:extLst>
          </p:cNvPr>
          <p:cNvSpPr/>
          <p:nvPr userDrawn="1"/>
        </p:nvSpPr>
        <p:spPr>
          <a:xfrm>
            <a:off x="391750" y="0"/>
            <a:ext cx="900790" cy="1733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0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0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F9D151D-2438-F7F5-556E-0B97AF0C9E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3905" cy="4269740"/>
          </a:xfrm>
          <a:custGeom>
            <a:avLst/>
            <a:gdLst>
              <a:gd name="connsiteX0" fmla="*/ 0 w 12192000"/>
              <a:gd name="connsiteY0" fmla="*/ 0 h 4267200"/>
              <a:gd name="connsiteX1" fmla="*/ 12192000 w 12192000"/>
              <a:gd name="connsiteY1" fmla="*/ 0 h 4267200"/>
              <a:gd name="connsiteX2" fmla="*/ 12192000 w 12192000"/>
              <a:gd name="connsiteY2" fmla="*/ 4267200 h 4267200"/>
              <a:gd name="connsiteX3" fmla="*/ 0 w 12192000"/>
              <a:gd name="connsiteY3" fmla="*/ 4267200 h 4267200"/>
              <a:gd name="connsiteX4" fmla="*/ 0 w 12192000"/>
              <a:gd name="connsiteY4" fmla="*/ 0 h 4267200"/>
              <a:gd name="connsiteX0" fmla="*/ 0 w 12192000"/>
              <a:gd name="connsiteY0" fmla="*/ 0 h 4267200"/>
              <a:gd name="connsiteX1" fmla="*/ 12192000 w 12192000"/>
              <a:gd name="connsiteY1" fmla="*/ 0 h 4267200"/>
              <a:gd name="connsiteX2" fmla="*/ 12192000 w 12192000"/>
              <a:gd name="connsiteY2" fmla="*/ 4267200 h 4267200"/>
              <a:gd name="connsiteX3" fmla="*/ 6187440 w 12192000"/>
              <a:gd name="connsiteY3" fmla="*/ 4262120 h 4267200"/>
              <a:gd name="connsiteX4" fmla="*/ 0 w 12192000"/>
              <a:gd name="connsiteY4" fmla="*/ 4267200 h 4267200"/>
              <a:gd name="connsiteX5" fmla="*/ 0 w 12192000"/>
              <a:gd name="connsiteY5" fmla="*/ 0 h 4267200"/>
              <a:gd name="connsiteX0" fmla="*/ 0 w 12192000"/>
              <a:gd name="connsiteY0" fmla="*/ 0 h 4267200"/>
              <a:gd name="connsiteX1" fmla="*/ 12192000 w 12192000"/>
              <a:gd name="connsiteY1" fmla="*/ 0 h 4267200"/>
              <a:gd name="connsiteX2" fmla="*/ 12192000 w 12192000"/>
              <a:gd name="connsiteY2" fmla="*/ 4267200 h 4267200"/>
              <a:gd name="connsiteX3" fmla="*/ 7706360 w 12192000"/>
              <a:gd name="connsiteY3" fmla="*/ 4262120 h 4267200"/>
              <a:gd name="connsiteX4" fmla="*/ 6187440 w 12192000"/>
              <a:gd name="connsiteY4" fmla="*/ 4262120 h 4267200"/>
              <a:gd name="connsiteX5" fmla="*/ 0 w 12192000"/>
              <a:gd name="connsiteY5" fmla="*/ 4267200 h 4267200"/>
              <a:gd name="connsiteX6" fmla="*/ 0 w 12192000"/>
              <a:gd name="connsiteY6" fmla="*/ 0 h 4267200"/>
              <a:gd name="connsiteX0" fmla="*/ 0 w 12192000"/>
              <a:gd name="connsiteY0" fmla="*/ 0 h 4267200"/>
              <a:gd name="connsiteX1" fmla="*/ 12192000 w 12192000"/>
              <a:gd name="connsiteY1" fmla="*/ 0 h 4267200"/>
              <a:gd name="connsiteX2" fmla="*/ 12192000 w 12192000"/>
              <a:gd name="connsiteY2" fmla="*/ 4267200 h 4267200"/>
              <a:gd name="connsiteX3" fmla="*/ 7706360 w 12192000"/>
              <a:gd name="connsiteY3" fmla="*/ 4262120 h 4267200"/>
              <a:gd name="connsiteX4" fmla="*/ 6192520 w 12192000"/>
              <a:gd name="connsiteY4" fmla="*/ 3662680 h 4267200"/>
              <a:gd name="connsiteX5" fmla="*/ 6187440 w 12192000"/>
              <a:gd name="connsiteY5" fmla="*/ 4262120 h 4267200"/>
              <a:gd name="connsiteX6" fmla="*/ 0 w 12192000"/>
              <a:gd name="connsiteY6" fmla="*/ 4267200 h 4267200"/>
              <a:gd name="connsiteX7" fmla="*/ 0 w 12192000"/>
              <a:gd name="connsiteY7" fmla="*/ 0 h 4267200"/>
              <a:gd name="connsiteX0" fmla="*/ 0 w 12192000"/>
              <a:gd name="connsiteY0" fmla="*/ 0 h 4267200"/>
              <a:gd name="connsiteX1" fmla="*/ 12192000 w 12192000"/>
              <a:gd name="connsiteY1" fmla="*/ 0 h 4267200"/>
              <a:gd name="connsiteX2" fmla="*/ 12192000 w 12192000"/>
              <a:gd name="connsiteY2" fmla="*/ 4267200 h 4267200"/>
              <a:gd name="connsiteX3" fmla="*/ 7706360 w 12192000"/>
              <a:gd name="connsiteY3" fmla="*/ 4262120 h 4267200"/>
              <a:gd name="connsiteX4" fmla="*/ 6184900 w 12192000"/>
              <a:gd name="connsiteY4" fmla="*/ 3641725 h 4267200"/>
              <a:gd name="connsiteX5" fmla="*/ 6187440 w 12192000"/>
              <a:gd name="connsiteY5" fmla="*/ 4262120 h 4267200"/>
              <a:gd name="connsiteX6" fmla="*/ 0 w 12192000"/>
              <a:gd name="connsiteY6" fmla="*/ 4267200 h 4267200"/>
              <a:gd name="connsiteX7" fmla="*/ 0 w 12192000"/>
              <a:gd name="connsiteY7" fmla="*/ 0 h 4267200"/>
              <a:gd name="connsiteX0" fmla="*/ 0 w 12192000"/>
              <a:gd name="connsiteY0" fmla="*/ 0 h 4267200"/>
              <a:gd name="connsiteX1" fmla="*/ 12192000 w 12192000"/>
              <a:gd name="connsiteY1" fmla="*/ 0 h 4267200"/>
              <a:gd name="connsiteX2" fmla="*/ 12192000 w 12192000"/>
              <a:gd name="connsiteY2" fmla="*/ 4267200 h 4267200"/>
              <a:gd name="connsiteX3" fmla="*/ 7706360 w 12192000"/>
              <a:gd name="connsiteY3" fmla="*/ 4262120 h 4267200"/>
              <a:gd name="connsiteX4" fmla="*/ 6188710 w 12192000"/>
              <a:gd name="connsiteY4" fmla="*/ 3641725 h 4267200"/>
              <a:gd name="connsiteX5" fmla="*/ 6187440 w 12192000"/>
              <a:gd name="connsiteY5" fmla="*/ 4262120 h 4267200"/>
              <a:gd name="connsiteX6" fmla="*/ 0 w 12192000"/>
              <a:gd name="connsiteY6" fmla="*/ 4267200 h 4267200"/>
              <a:gd name="connsiteX7" fmla="*/ 0 w 12192000"/>
              <a:gd name="connsiteY7" fmla="*/ 0 h 4267200"/>
              <a:gd name="connsiteX0" fmla="*/ 0 w 12192000"/>
              <a:gd name="connsiteY0" fmla="*/ 0 h 4267200"/>
              <a:gd name="connsiteX1" fmla="*/ 12192000 w 12192000"/>
              <a:gd name="connsiteY1" fmla="*/ 0 h 4267200"/>
              <a:gd name="connsiteX2" fmla="*/ 12192000 w 12192000"/>
              <a:gd name="connsiteY2" fmla="*/ 4267200 h 4267200"/>
              <a:gd name="connsiteX3" fmla="*/ 7706360 w 12192000"/>
              <a:gd name="connsiteY3" fmla="*/ 4262120 h 4267200"/>
              <a:gd name="connsiteX4" fmla="*/ 7715250 w 12192000"/>
              <a:gd name="connsiteY4" fmla="*/ 3642360 h 4267200"/>
              <a:gd name="connsiteX5" fmla="*/ 6188710 w 12192000"/>
              <a:gd name="connsiteY5" fmla="*/ 3641725 h 4267200"/>
              <a:gd name="connsiteX6" fmla="*/ 6187440 w 12192000"/>
              <a:gd name="connsiteY6" fmla="*/ 4262120 h 4267200"/>
              <a:gd name="connsiteX7" fmla="*/ 0 w 12192000"/>
              <a:gd name="connsiteY7" fmla="*/ 4267200 h 4267200"/>
              <a:gd name="connsiteX8" fmla="*/ 0 w 12192000"/>
              <a:gd name="connsiteY8" fmla="*/ 0 h 4267200"/>
              <a:gd name="connsiteX0" fmla="*/ 0 w 12192000"/>
              <a:gd name="connsiteY0" fmla="*/ 0 h 4267200"/>
              <a:gd name="connsiteX1" fmla="*/ 12192000 w 12192000"/>
              <a:gd name="connsiteY1" fmla="*/ 0 h 4267200"/>
              <a:gd name="connsiteX2" fmla="*/ 12192000 w 12192000"/>
              <a:gd name="connsiteY2" fmla="*/ 4267200 h 4267200"/>
              <a:gd name="connsiteX3" fmla="*/ 7706360 w 12192000"/>
              <a:gd name="connsiteY3" fmla="*/ 4262120 h 4267200"/>
              <a:gd name="connsiteX4" fmla="*/ 7715250 w 12192000"/>
              <a:gd name="connsiteY4" fmla="*/ 3642360 h 4267200"/>
              <a:gd name="connsiteX5" fmla="*/ 6188710 w 12192000"/>
              <a:gd name="connsiteY5" fmla="*/ 3641725 h 4267200"/>
              <a:gd name="connsiteX6" fmla="*/ 6187440 w 12192000"/>
              <a:gd name="connsiteY6" fmla="*/ 4262120 h 4267200"/>
              <a:gd name="connsiteX7" fmla="*/ 0 w 12192000"/>
              <a:gd name="connsiteY7" fmla="*/ 4267200 h 4267200"/>
              <a:gd name="connsiteX8" fmla="*/ 0 w 12192000"/>
              <a:gd name="connsiteY8" fmla="*/ 0 h 4267200"/>
              <a:gd name="connsiteX0" fmla="*/ 0 w 12192000"/>
              <a:gd name="connsiteY0" fmla="*/ 0 h 4267200"/>
              <a:gd name="connsiteX1" fmla="*/ 12192000 w 12192000"/>
              <a:gd name="connsiteY1" fmla="*/ 0 h 4267200"/>
              <a:gd name="connsiteX2" fmla="*/ 12192000 w 12192000"/>
              <a:gd name="connsiteY2" fmla="*/ 4267200 h 4267200"/>
              <a:gd name="connsiteX3" fmla="*/ 7706360 w 12192000"/>
              <a:gd name="connsiteY3" fmla="*/ 4262120 h 4267200"/>
              <a:gd name="connsiteX4" fmla="*/ 7715250 w 12192000"/>
              <a:gd name="connsiteY4" fmla="*/ 3642360 h 4267200"/>
              <a:gd name="connsiteX5" fmla="*/ 6188710 w 12192000"/>
              <a:gd name="connsiteY5" fmla="*/ 3641725 h 4267200"/>
              <a:gd name="connsiteX6" fmla="*/ 6187440 w 12192000"/>
              <a:gd name="connsiteY6" fmla="*/ 4262120 h 4267200"/>
              <a:gd name="connsiteX7" fmla="*/ 0 w 12192000"/>
              <a:gd name="connsiteY7" fmla="*/ 4267200 h 4267200"/>
              <a:gd name="connsiteX8" fmla="*/ 0 w 12192000"/>
              <a:gd name="connsiteY8" fmla="*/ 0 h 4267200"/>
              <a:gd name="connsiteX0" fmla="*/ 0 w 12192000"/>
              <a:gd name="connsiteY0" fmla="*/ 0 h 4267200"/>
              <a:gd name="connsiteX1" fmla="*/ 12192000 w 12192000"/>
              <a:gd name="connsiteY1" fmla="*/ 0 h 4267200"/>
              <a:gd name="connsiteX2" fmla="*/ 12192000 w 12192000"/>
              <a:gd name="connsiteY2" fmla="*/ 4267200 h 4267200"/>
              <a:gd name="connsiteX3" fmla="*/ 7706360 w 12192000"/>
              <a:gd name="connsiteY3" fmla="*/ 4262120 h 4267200"/>
              <a:gd name="connsiteX4" fmla="*/ 7715250 w 12192000"/>
              <a:gd name="connsiteY4" fmla="*/ 3642360 h 4267200"/>
              <a:gd name="connsiteX5" fmla="*/ 6188710 w 12192000"/>
              <a:gd name="connsiteY5" fmla="*/ 3641725 h 4267200"/>
              <a:gd name="connsiteX6" fmla="*/ 6187440 w 12192000"/>
              <a:gd name="connsiteY6" fmla="*/ 4262120 h 4267200"/>
              <a:gd name="connsiteX7" fmla="*/ 0 w 12192000"/>
              <a:gd name="connsiteY7" fmla="*/ 4267200 h 4267200"/>
              <a:gd name="connsiteX8" fmla="*/ 0 w 12192000"/>
              <a:gd name="connsiteY8" fmla="*/ 0 h 4267200"/>
              <a:gd name="connsiteX0" fmla="*/ 0 w 12192000"/>
              <a:gd name="connsiteY0" fmla="*/ 0 h 4267200"/>
              <a:gd name="connsiteX1" fmla="*/ 12192000 w 12192000"/>
              <a:gd name="connsiteY1" fmla="*/ 0 h 4267200"/>
              <a:gd name="connsiteX2" fmla="*/ 12192000 w 12192000"/>
              <a:gd name="connsiteY2" fmla="*/ 4267200 h 4267200"/>
              <a:gd name="connsiteX3" fmla="*/ 7715885 w 12192000"/>
              <a:gd name="connsiteY3" fmla="*/ 4264025 h 4267200"/>
              <a:gd name="connsiteX4" fmla="*/ 7715250 w 12192000"/>
              <a:gd name="connsiteY4" fmla="*/ 3642360 h 4267200"/>
              <a:gd name="connsiteX5" fmla="*/ 6188710 w 12192000"/>
              <a:gd name="connsiteY5" fmla="*/ 3641725 h 4267200"/>
              <a:gd name="connsiteX6" fmla="*/ 6187440 w 12192000"/>
              <a:gd name="connsiteY6" fmla="*/ 4262120 h 4267200"/>
              <a:gd name="connsiteX7" fmla="*/ 0 w 12192000"/>
              <a:gd name="connsiteY7" fmla="*/ 4267200 h 4267200"/>
              <a:gd name="connsiteX8" fmla="*/ 0 w 12192000"/>
              <a:gd name="connsiteY8" fmla="*/ 0 h 4267200"/>
              <a:gd name="connsiteX0" fmla="*/ 0 w 12192000"/>
              <a:gd name="connsiteY0" fmla="*/ 0 h 4267200"/>
              <a:gd name="connsiteX1" fmla="*/ 12192000 w 12192000"/>
              <a:gd name="connsiteY1" fmla="*/ 0 h 4267200"/>
              <a:gd name="connsiteX2" fmla="*/ 12192000 w 12192000"/>
              <a:gd name="connsiteY2" fmla="*/ 4267200 h 4267200"/>
              <a:gd name="connsiteX3" fmla="*/ 7717790 w 12192000"/>
              <a:gd name="connsiteY3" fmla="*/ 4265930 h 4267200"/>
              <a:gd name="connsiteX4" fmla="*/ 7715250 w 12192000"/>
              <a:gd name="connsiteY4" fmla="*/ 3642360 h 4267200"/>
              <a:gd name="connsiteX5" fmla="*/ 6188710 w 12192000"/>
              <a:gd name="connsiteY5" fmla="*/ 3641725 h 4267200"/>
              <a:gd name="connsiteX6" fmla="*/ 6187440 w 12192000"/>
              <a:gd name="connsiteY6" fmla="*/ 4262120 h 4267200"/>
              <a:gd name="connsiteX7" fmla="*/ 0 w 12192000"/>
              <a:gd name="connsiteY7" fmla="*/ 4267200 h 4267200"/>
              <a:gd name="connsiteX8" fmla="*/ 0 w 12192000"/>
              <a:gd name="connsiteY8" fmla="*/ 0 h 4267200"/>
              <a:gd name="connsiteX0" fmla="*/ 0 w 12192000"/>
              <a:gd name="connsiteY0" fmla="*/ 0 h 4267835"/>
              <a:gd name="connsiteX1" fmla="*/ 12192000 w 12192000"/>
              <a:gd name="connsiteY1" fmla="*/ 0 h 4267835"/>
              <a:gd name="connsiteX2" fmla="*/ 12192000 w 12192000"/>
              <a:gd name="connsiteY2" fmla="*/ 4267200 h 4267835"/>
              <a:gd name="connsiteX3" fmla="*/ 7717790 w 12192000"/>
              <a:gd name="connsiteY3" fmla="*/ 4267835 h 4267835"/>
              <a:gd name="connsiteX4" fmla="*/ 7715250 w 12192000"/>
              <a:gd name="connsiteY4" fmla="*/ 3642360 h 4267835"/>
              <a:gd name="connsiteX5" fmla="*/ 6188710 w 12192000"/>
              <a:gd name="connsiteY5" fmla="*/ 3641725 h 4267835"/>
              <a:gd name="connsiteX6" fmla="*/ 6187440 w 12192000"/>
              <a:gd name="connsiteY6" fmla="*/ 4262120 h 4267835"/>
              <a:gd name="connsiteX7" fmla="*/ 0 w 12192000"/>
              <a:gd name="connsiteY7" fmla="*/ 4267200 h 4267835"/>
              <a:gd name="connsiteX8" fmla="*/ 0 w 12192000"/>
              <a:gd name="connsiteY8" fmla="*/ 0 h 4267835"/>
              <a:gd name="connsiteX0" fmla="*/ 0 w 12192000"/>
              <a:gd name="connsiteY0" fmla="*/ 0 h 4267835"/>
              <a:gd name="connsiteX1" fmla="*/ 12192000 w 12192000"/>
              <a:gd name="connsiteY1" fmla="*/ 0 h 4267835"/>
              <a:gd name="connsiteX2" fmla="*/ 12192000 w 12192000"/>
              <a:gd name="connsiteY2" fmla="*/ 4267200 h 4267835"/>
              <a:gd name="connsiteX3" fmla="*/ 7717790 w 12192000"/>
              <a:gd name="connsiteY3" fmla="*/ 4267835 h 4267835"/>
              <a:gd name="connsiteX4" fmla="*/ 7715250 w 12192000"/>
              <a:gd name="connsiteY4" fmla="*/ 3642360 h 4267835"/>
              <a:gd name="connsiteX5" fmla="*/ 6188710 w 12192000"/>
              <a:gd name="connsiteY5" fmla="*/ 3641725 h 4267835"/>
              <a:gd name="connsiteX6" fmla="*/ 6187440 w 12192000"/>
              <a:gd name="connsiteY6" fmla="*/ 4262120 h 4267835"/>
              <a:gd name="connsiteX7" fmla="*/ 0 w 12192000"/>
              <a:gd name="connsiteY7" fmla="*/ 4267200 h 4267835"/>
              <a:gd name="connsiteX8" fmla="*/ 0 w 12192000"/>
              <a:gd name="connsiteY8" fmla="*/ 0 h 4267835"/>
              <a:gd name="connsiteX0" fmla="*/ 0 w 12192000"/>
              <a:gd name="connsiteY0" fmla="*/ 0 h 4267835"/>
              <a:gd name="connsiteX1" fmla="*/ 12192000 w 12192000"/>
              <a:gd name="connsiteY1" fmla="*/ 0 h 4267835"/>
              <a:gd name="connsiteX2" fmla="*/ 12192000 w 12192000"/>
              <a:gd name="connsiteY2" fmla="*/ 4267200 h 4267835"/>
              <a:gd name="connsiteX3" fmla="*/ 7717790 w 12192000"/>
              <a:gd name="connsiteY3" fmla="*/ 4267835 h 4267835"/>
              <a:gd name="connsiteX4" fmla="*/ 7715250 w 12192000"/>
              <a:gd name="connsiteY4" fmla="*/ 3642360 h 4267835"/>
              <a:gd name="connsiteX5" fmla="*/ 6188710 w 12192000"/>
              <a:gd name="connsiteY5" fmla="*/ 3641725 h 4267835"/>
              <a:gd name="connsiteX6" fmla="*/ 6187440 w 12192000"/>
              <a:gd name="connsiteY6" fmla="*/ 4262120 h 4267835"/>
              <a:gd name="connsiteX7" fmla="*/ 0 w 12192000"/>
              <a:gd name="connsiteY7" fmla="*/ 4267200 h 4267835"/>
              <a:gd name="connsiteX8" fmla="*/ 0 w 12192000"/>
              <a:gd name="connsiteY8" fmla="*/ 0 h 4267835"/>
              <a:gd name="connsiteX0" fmla="*/ 0 w 12192000"/>
              <a:gd name="connsiteY0" fmla="*/ 0 h 4267835"/>
              <a:gd name="connsiteX1" fmla="*/ 12192000 w 12192000"/>
              <a:gd name="connsiteY1" fmla="*/ 0 h 4267835"/>
              <a:gd name="connsiteX2" fmla="*/ 12192000 w 12192000"/>
              <a:gd name="connsiteY2" fmla="*/ 4267200 h 4267835"/>
              <a:gd name="connsiteX3" fmla="*/ 7717790 w 12192000"/>
              <a:gd name="connsiteY3" fmla="*/ 4267835 h 4267835"/>
              <a:gd name="connsiteX4" fmla="*/ 7715250 w 12192000"/>
              <a:gd name="connsiteY4" fmla="*/ 3642360 h 4267835"/>
              <a:gd name="connsiteX5" fmla="*/ 6188710 w 12192000"/>
              <a:gd name="connsiteY5" fmla="*/ 3641725 h 4267835"/>
              <a:gd name="connsiteX6" fmla="*/ 6187440 w 12192000"/>
              <a:gd name="connsiteY6" fmla="*/ 4262120 h 4267835"/>
              <a:gd name="connsiteX7" fmla="*/ 0 w 12192000"/>
              <a:gd name="connsiteY7" fmla="*/ 4267200 h 4267835"/>
              <a:gd name="connsiteX8" fmla="*/ 0 w 12192000"/>
              <a:gd name="connsiteY8" fmla="*/ 0 h 4267835"/>
              <a:gd name="connsiteX0" fmla="*/ 0 w 12192000"/>
              <a:gd name="connsiteY0" fmla="*/ 0 h 4267835"/>
              <a:gd name="connsiteX1" fmla="*/ 12192000 w 12192000"/>
              <a:gd name="connsiteY1" fmla="*/ 0 h 4267835"/>
              <a:gd name="connsiteX2" fmla="*/ 12192000 w 12192000"/>
              <a:gd name="connsiteY2" fmla="*/ 4267200 h 4267835"/>
              <a:gd name="connsiteX3" fmla="*/ 7717790 w 12192000"/>
              <a:gd name="connsiteY3" fmla="*/ 4267835 h 4267835"/>
              <a:gd name="connsiteX4" fmla="*/ 7715250 w 12192000"/>
              <a:gd name="connsiteY4" fmla="*/ 3642360 h 4267835"/>
              <a:gd name="connsiteX5" fmla="*/ 6188710 w 12192000"/>
              <a:gd name="connsiteY5" fmla="*/ 3641725 h 4267835"/>
              <a:gd name="connsiteX6" fmla="*/ 6187440 w 12192000"/>
              <a:gd name="connsiteY6" fmla="*/ 4262120 h 4267835"/>
              <a:gd name="connsiteX7" fmla="*/ 0 w 12192000"/>
              <a:gd name="connsiteY7" fmla="*/ 4267200 h 4267835"/>
              <a:gd name="connsiteX8" fmla="*/ 0 w 12192000"/>
              <a:gd name="connsiteY8" fmla="*/ 0 h 4267835"/>
              <a:gd name="connsiteX0" fmla="*/ 0 w 12192000"/>
              <a:gd name="connsiteY0" fmla="*/ 0 h 4267835"/>
              <a:gd name="connsiteX1" fmla="*/ 12192000 w 12192000"/>
              <a:gd name="connsiteY1" fmla="*/ 0 h 4267835"/>
              <a:gd name="connsiteX2" fmla="*/ 12192000 w 12192000"/>
              <a:gd name="connsiteY2" fmla="*/ 4267200 h 4267835"/>
              <a:gd name="connsiteX3" fmla="*/ 7717790 w 12192000"/>
              <a:gd name="connsiteY3" fmla="*/ 4267835 h 4267835"/>
              <a:gd name="connsiteX4" fmla="*/ 7715250 w 12192000"/>
              <a:gd name="connsiteY4" fmla="*/ 3642360 h 4267835"/>
              <a:gd name="connsiteX5" fmla="*/ 6188710 w 12192000"/>
              <a:gd name="connsiteY5" fmla="*/ 3641725 h 4267835"/>
              <a:gd name="connsiteX6" fmla="*/ 6187440 w 12192000"/>
              <a:gd name="connsiteY6" fmla="*/ 4262120 h 4267835"/>
              <a:gd name="connsiteX7" fmla="*/ 0 w 12192000"/>
              <a:gd name="connsiteY7" fmla="*/ 4267200 h 4267835"/>
              <a:gd name="connsiteX8" fmla="*/ 0 w 12192000"/>
              <a:gd name="connsiteY8" fmla="*/ 0 h 4267835"/>
              <a:gd name="connsiteX0" fmla="*/ 0 w 12192000"/>
              <a:gd name="connsiteY0" fmla="*/ 0 h 4269740"/>
              <a:gd name="connsiteX1" fmla="*/ 12192000 w 12192000"/>
              <a:gd name="connsiteY1" fmla="*/ 0 h 4269740"/>
              <a:gd name="connsiteX2" fmla="*/ 12192000 w 12192000"/>
              <a:gd name="connsiteY2" fmla="*/ 4267200 h 4269740"/>
              <a:gd name="connsiteX3" fmla="*/ 7706360 w 12192000"/>
              <a:gd name="connsiteY3" fmla="*/ 4269740 h 4269740"/>
              <a:gd name="connsiteX4" fmla="*/ 7715250 w 12192000"/>
              <a:gd name="connsiteY4" fmla="*/ 3642360 h 4269740"/>
              <a:gd name="connsiteX5" fmla="*/ 6188710 w 12192000"/>
              <a:gd name="connsiteY5" fmla="*/ 3641725 h 4269740"/>
              <a:gd name="connsiteX6" fmla="*/ 6187440 w 12192000"/>
              <a:gd name="connsiteY6" fmla="*/ 4262120 h 4269740"/>
              <a:gd name="connsiteX7" fmla="*/ 0 w 12192000"/>
              <a:gd name="connsiteY7" fmla="*/ 4267200 h 4269740"/>
              <a:gd name="connsiteX8" fmla="*/ 0 w 12192000"/>
              <a:gd name="connsiteY8" fmla="*/ 0 h 4269740"/>
              <a:gd name="connsiteX0" fmla="*/ 0 w 12192000"/>
              <a:gd name="connsiteY0" fmla="*/ 0 h 4269740"/>
              <a:gd name="connsiteX1" fmla="*/ 12192000 w 12192000"/>
              <a:gd name="connsiteY1" fmla="*/ 0 h 4269740"/>
              <a:gd name="connsiteX2" fmla="*/ 12192000 w 12192000"/>
              <a:gd name="connsiteY2" fmla="*/ 4267200 h 4269740"/>
              <a:gd name="connsiteX3" fmla="*/ 7706360 w 12192000"/>
              <a:gd name="connsiteY3" fmla="*/ 4269740 h 4269740"/>
              <a:gd name="connsiteX4" fmla="*/ 7700010 w 12192000"/>
              <a:gd name="connsiteY4" fmla="*/ 3642360 h 4269740"/>
              <a:gd name="connsiteX5" fmla="*/ 6188710 w 12192000"/>
              <a:gd name="connsiteY5" fmla="*/ 3641725 h 4269740"/>
              <a:gd name="connsiteX6" fmla="*/ 6187440 w 12192000"/>
              <a:gd name="connsiteY6" fmla="*/ 4262120 h 4269740"/>
              <a:gd name="connsiteX7" fmla="*/ 0 w 12192000"/>
              <a:gd name="connsiteY7" fmla="*/ 4267200 h 4269740"/>
              <a:gd name="connsiteX8" fmla="*/ 0 w 12192000"/>
              <a:gd name="connsiteY8" fmla="*/ 0 h 4269740"/>
              <a:gd name="connsiteX0" fmla="*/ 0 w 12192000"/>
              <a:gd name="connsiteY0" fmla="*/ 0 h 4269740"/>
              <a:gd name="connsiteX1" fmla="*/ 12192000 w 12192000"/>
              <a:gd name="connsiteY1" fmla="*/ 0 h 4269740"/>
              <a:gd name="connsiteX2" fmla="*/ 12192000 w 12192000"/>
              <a:gd name="connsiteY2" fmla="*/ 4267200 h 4269740"/>
              <a:gd name="connsiteX3" fmla="*/ 7706360 w 12192000"/>
              <a:gd name="connsiteY3" fmla="*/ 4269740 h 4269740"/>
              <a:gd name="connsiteX4" fmla="*/ 7700010 w 12192000"/>
              <a:gd name="connsiteY4" fmla="*/ 3642360 h 4269740"/>
              <a:gd name="connsiteX5" fmla="*/ 6188710 w 12192000"/>
              <a:gd name="connsiteY5" fmla="*/ 3641725 h 4269740"/>
              <a:gd name="connsiteX6" fmla="*/ 6187440 w 12192000"/>
              <a:gd name="connsiteY6" fmla="*/ 4262120 h 4269740"/>
              <a:gd name="connsiteX7" fmla="*/ 0 w 12192000"/>
              <a:gd name="connsiteY7" fmla="*/ 4267200 h 4269740"/>
              <a:gd name="connsiteX8" fmla="*/ 0 w 12192000"/>
              <a:gd name="connsiteY8" fmla="*/ 0 h 4269740"/>
              <a:gd name="connsiteX0" fmla="*/ 0 w 12192000"/>
              <a:gd name="connsiteY0" fmla="*/ 0 h 4269740"/>
              <a:gd name="connsiteX1" fmla="*/ 12192000 w 12192000"/>
              <a:gd name="connsiteY1" fmla="*/ 0 h 4269740"/>
              <a:gd name="connsiteX2" fmla="*/ 12192000 w 12192000"/>
              <a:gd name="connsiteY2" fmla="*/ 4267200 h 4269740"/>
              <a:gd name="connsiteX3" fmla="*/ 7704455 w 12192000"/>
              <a:gd name="connsiteY3" fmla="*/ 4269740 h 4269740"/>
              <a:gd name="connsiteX4" fmla="*/ 7700010 w 12192000"/>
              <a:gd name="connsiteY4" fmla="*/ 3642360 h 4269740"/>
              <a:gd name="connsiteX5" fmla="*/ 6188710 w 12192000"/>
              <a:gd name="connsiteY5" fmla="*/ 3641725 h 4269740"/>
              <a:gd name="connsiteX6" fmla="*/ 6187440 w 12192000"/>
              <a:gd name="connsiteY6" fmla="*/ 4262120 h 4269740"/>
              <a:gd name="connsiteX7" fmla="*/ 0 w 12192000"/>
              <a:gd name="connsiteY7" fmla="*/ 4267200 h 4269740"/>
              <a:gd name="connsiteX8" fmla="*/ 0 w 12192000"/>
              <a:gd name="connsiteY8" fmla="*/ 0 h 4269740"/>
              <a:gd name="connsiteX0" fmla="*/ 0 w 12192000"/>
              <a:gd name="connsiteY0" fmla="*/ 0 h 4269740"/>
              <a:gd name="connsiteX1" fmla="*/ 12192000 w 12192000"/>
              <a:gd name="connsiteY1" fmla="*/ 0 h 4269740"/>
              <a:gd name="connsiteX2" fmla="*/ 12192000 w 12192000"/>
              <a:gd name="connsiteY2" fmla="*/ 4267200 h 4269740"/>
              <a:gd name="connsiteX3" fmla="*/ 7704455 w 12192000"/>
              <a:gd name="connsiteY3" fmla="*/ 4269740 h 4269740"/>
              <a:gd name="connsiteX4" fmla="*/ 7700010 w 12192000"/>
              <a:gd name="connsiteY4" fmla="*/ 3642360 h 4269740"/>
              <a:gd name="connsiteX5" fmla="*/ 6188710 w 12192000"/>
              <a:gd name="connsiteY5" fmla="*/ 3641725 h 4269740"/>
              <a:gd name="connsiteX6" fmla="*/ 6187440 w 12192000"/>
              <a:gd name="connsiteY6" fmla="*/ 4262120 h 4269740"/>
              <a:gd name="connsiteX7" fmla="*/ 0 w 12192000"/>
              <a:gd name="connsiteY7" fmla="*/ 4267200 h 4269740"/>
              <a:gd name="connsiteX8" fmla="*/ 0 w 12192000"/>
              <a:gd name="connsiteY8" fmla="*/ 0 h 4269740"/>
              <a:gd name="connsiteX0" fmla="*/ 0 w 12192000"/>
              <a:gd name="connsiteY0" fmla="*/ 0 h 4269740"/>
              <a:gd name="connsiteX1" fmla="*/ 12192000 w 12192000"/>
              <a:gd name="connsiteY1" fmla="*/ 0 h 4269740"/>
              <a:gd name="connsiteX2" fmla="*/ 12192000 w 12192000"/>
              <a:gd name="connsiteY2" fmla="*/ 4267200 h 4269740"/>
              <a:gd name="connsiteX3" fmla="*/ 11614785 w 12192000"/>
              <a:gd name="connsiteY3" fmla="*/ 4265294 h 4269740"/>
              <a:gd name="connsiteX4" fmla="*/ 7704455 w 12192000"/>
              <a:gd name="connsiteY4" fmla="*/ 4269740 h 4269740"/>
              <a:gd name="connsiteX5" fmla="*/ 7700010 w 12192000"/>
              <a:gd name="connsiteY5" fmla="*/ 3642360 h 4269740"/>
              <a:gd name="connsiteX6" fmla="*/ 6188710 w 12192000"/>
              <a:gd name="connsiteY6" fmla="*/ 3641725 h 4269740"/>
              <a:gd name="connsiteX7" fmla="*/ 6187440 w 12192000"/>
              <a:gd name="connsiteY7" fmla="*/ 4262120 h 4269740"/>
              <a:gd name="connsiteX8" fmla="*/ 0 w 12192000"/>
              <a:gd name="connsiteY8" fmla="*/ 4267200 h 4269740"/>
              <a:gd name="connsiteX9" fmla="*/ 0 w 12192000"/>
              <a:gd name="connsiteY9" fmla="*/ 0 h 4269740"/>
              <a:gd name="connsiteX0" fmla="*/ 0 w 12193905"/>
              <a:gd name="connsiteY0" fmla="*/ 0 h 4269740"/>
              <a:gd name="connsiteX1" fmla="*/ 12192000 w 12193905"/>
              <a:gd name="connsiteY1" fmla="*/ 0 h 4269740"/>
              <a:gd name="connsiteX2" fmla="*/ 12193905 w 12193905"/>
              <a:gd name="connsiteY2" fmla="*/ 3636644 h 4269740"/>
              <a:gd name="connsiteX3" fmla="*/ 12192000 w 12193905"/>
              <a:gd name="connsiteY3" fmla="*/ 4267200 h 4269740"/>
              <a:gd name="connsiteX4" fmla="*/ 11614785 w 12193905"/>
              <a:gd name="connsiteY4" fmla="*/ 4265294 h 4269740"/>
              <a:gd name="connsiteX5" fmla="*/ 7704455 w 12193905"/>
              <a:gd name="connsiteY5" fmla="*/ 4269740 h 4269740"/>
              <a:gd name="connsiteX6" fmla="*/ 7700010 w 12193905"/>
              <a:gd name="connsiteY6" fmla="*/ 3642360 h 4269740"/>
              <a:gd name="connsiteX7" fmla="*/ 6188710 w 12193905"/>
              <a:gd name="connsiteY7" fmla="*/ 3641725 h 4269740"/>
              <a:gd name="connsiteX8" fmla="*/ 6187440 w 12193905"/>
              <a:gd name="connsiteY8" fmla="*/ 4262120 h 4269740"/>
              <a:gd name="connsiteX9" fmla="*/ 0 w 12193905"/>
              <a:gd name="connsiteY9" fmla="*/ 4267200 h 4269740"/>
              <a:gd name="connsiteX10" fmla="*/ 0 w 12193905"/>
              <a:gd name="connsiteY10" fmla="*/ 0 h 4269740"/>
              <a:gd name="connsiteX0" fmla="*/ 0 w 12193905"/>
              <a:gd name="connsiteY0" fmla="*/ 0 h 4269740"/>
              <a:gd name="connsiteX1" fmla="*/ 12192000 w 12193905"/>
              <a:gd name="connsiteY1" fmla="*/ 0 h 4269740"/>
              <a:gd name="connsiteX2" fmla="*/ 12193905 w 12193905"/>
              <a:gd name="connsiteY2" fmla="*/ 3636644 h 4269740"/>
              <a:gd name="connsiteX3" fmla="*/ 11618595 w 12193905"/>
              <a:gd name="connsiteY3" fmla="*/ 3636645 h 4269740"/>
              <a:gd name="connsiteX4" fmla="*/ 11614785 w 12193905"/>
              <a:gd name="connsiteY4" fmla="*/ 4265294 h 4269740"/>
              <a:gd name="connsiteX5" fmla="*/ 7704455 w 12193905"/>
              <a:gd name="connsiteY5" fmla="*/ 4269740 h 4269740"/>
              <a:gd name="connsiteX6" fmla="*/ 7700010 w 12193905"/>
              <a:gd name="connsiteY6" fmla="*/ 3642360 h 4269740"/>
              <a:gd name="connsiteX7" fmla="*/ 6188710 w 12193905"/>
              <a:gd name="connsiteY7" fmla="*/ 3641725 h 4269740"/>
              <a:gd name="connsiteX8" fmla="*/ 6187440 w 12193905"/>
              <a:gd name="connsiteY8" fmla="*/ 4262120 h 4269740"/>
              <a:gd name="connsiteX9" fmla="*/ 0 w 12193905"/>
              <a:gd name="connsiteY9" fmla="*/ 4267200 h 4269740"/>
              <a:gd name="connsiteX10" fmla="*/ 0 w 12193905"/>
              <a:gd name="connsiteY10" fmla="*/ 0 h 4269740"/>
              <a:gd name="connsiteX0" fmla="*/ 0 w 12193905"/>
              <a:gd name="connsiteY0" fmla="*/ 0 h 4269740"/>
              <a:gd name="connsiteX1" fmla="*/ 12192000 w 12193905"/>
              <a:gd name="connsiteY1" fmla="*/ 0 h 4269740"/>
              <a:gd name="connsiteX2" fmla="*/ 12193905 w 12193905"/>
              <a:gd name="connsiteY2" fmla="*/ 3636644 h 4269740"/>
              <a:gd name="connsiteX3" fmla="*/ 11618595 w 12193905"/>
              <a:gd name="connsiteY3" fmla="*/ 3636645 h 4269740"/>
              <a:gd name="connsiteX4" fmla="*/ 11620500 w 12193905"/>
              <a:gd name="connsiteY4" fmla="*/ 4265294 h 4269740"/>
              <a:gd name="connsiteX5" fmla="*/ 7704455 w 12193905"/>
              <a:gd name="connsiteY5" fmla="*/ 4269740 h 4269740"/>
              <a:gd name="connsiteX6" fmla="*/ 7700010 w 12193905"/>
              <a:gd name="connsiteY6" fmla="*/ 3642360 h 4269740"/>
              <a:gd name="connsiteX7" fmla="*/ 6188710 w 12193905"/>
              <a:gd name="connsiteY7" fmla="*/ 3641725 h 4269740"/>
              <a:gd name="connsiteX8" fmla="*/ 6187440 w 12193905"/>
              <a:gd name="connsiteY8" fmla="*/ 4262120 h 4269740"/>
              <a:gd name="connsiteX9" fmla="*/ 0 w 12193905"/>
              <a:gd name="connsiteY9" fmla="*/ 4267200 h 4269740"/>
              <a:gd name="connsiteX10" fmla="*/ 0 w 12193905"/>
              <a:gd name="connsiteY10" fmla="*/ 0 h 4269740"/>
              <a:gd name="connsiteX0" fmla="*/ 0 w 12193905"/>
              <a:gd name="connsiteY0" fmla="*/ 0 h 4269740"/>
              <a:gd name="connsiteX1" fmla="*/ 12192000 w 12193905"/>
              <a:gd name="connsiteY1" fmla="*/ 0 h 4269740"/>
              <a:gd name="connsiteX2" fmla="*/ 12193905 w 12193905"/>
              <a:gd name="connsiteY2" fmla="*/ 3636644 h 4269740"/>
              <a:gd name="connsiteX3" fmla="*/ 11622405 w 12193905"/>
              <a:gd name="connsiteY3" fmla="*/ 3636645 h 4269740"/>
              <a:gd name="connsiteX4" fmla="*/ 11620500 w 12193905"/>
              <a:gd name="connsiteY4" fmla="*/ 4265294 h 4269740"/>
              <a:gd name="connsiteX5" fmla="*/ 7704455 w 12193905"/>
              <a:gd name="connsiteY5" fmla="*/ 4269740 h 4269740"/>
              <a:gd name="connsiteX6" fmla="*/ 7700010 w 12193905"/>
              <a:gd name="connsiteY6" fmla="*/ 3642360 h 4269740"/>
              <a:gd name="connsiteX7" fmla="*/ 6188710 w 12193905"/>
              <a:gd name="connsiteY7" fmla="*/ 3641725 h 4269740"/>
              <a:gd name="connsiteX8" fmla="*/ 6187440 w 12193905"/>
              <a:gd name="connsiteY8" fmla="*/ 4262120 h 4269740"/>
              <a:gd name="connsiteX9" fmla="*/ 0 w 12193905"/>
              <a:gd name="connsiteY9" fmla="*/ 4267200 h 4269740"/>
              <a:gd name="connsiteX10" fmla="*/ 0 w 12193905"/>
              <a:gd name="connsiteY10" fmla="*/ 0 h 4269740"/>
              <a:gd name="connsiteX0" fmla="*/ 0 w 12193905"/>
              <a:gd name="connsiteY0" fmla="*/ 0 h 4269740"/>
              <a:gd name="connsiteX1" fmla="*/ 12192000 w 12193905"/>
              <a:gd name="connsiteY1" fmla="*/ 0 h 4269740"/>
              <a:gd name="connsiteX2" fmla="*/ 12193905 w 12193905"/>
              <a:gd name="connsiteY2" fmla="*/ 3636644 h 4269740"/>
              <a:gd name="connsiteX3" fmla="*/ 11622405 w 12193905"/>
              <a:gd name="connsiteY3" fmla="*/ 3636645 h 4269740"/>
              <a:gd name="connsiteX4" fmla="*/ 11620500 w 12193905"/>
              <a:gd name="connsiteY4" fmla="*/ 4265294 h 4269740"/>
              <a:gd name="connsiteX5" fmla="*/ 7704455 w 12193905"/>
              <a:gd name="connsiteY5" fmla="*/ 4269740 h 4269740"/>
              <a:gd name="connsiteX6" fmla="*/ 7700010 w 12193905"/>
              <a:gd name="connsiteY6" fmla="*/ 3642360 h 4269740"/>
              <a:gd name="connsiteX7" fmla="*/ 6190615 w 12193905"/>
              <a:gd name="connsiteY7" fmla="*/ 3647440 h 4269740"/>
              <a:gd name="connsiteX8" fmla="*/ 6187440 w 12193905"/>
              <a:gd name="connsiteY8" fmla="*/ 4262120 h 4269740"/>
              <a:gd name="connsiteX9" fmla="*/ 0 w 12193905"/>
              <a:gd name="connsiteY9" fmla="*/ 4267200 h 4269740"/>
              <a:gd name="connsiteX10" fmla="*/ 0 w 12193905"/>
              <a:gd name="connsiteY10" fmla="*/ 0 h 4269740"/>
              <a:gd name="connsiteX0" fmla="*/ 0 w 12193905"/>
              <a:gd name="connsiteY0" fmla="*/ 0 h 4269740"/>
              <a:gd name="connsiteX1" fmla="*/ 12192000 w 12193905"/>
              <a:gd name="connsiteY1" fmla="*/ 0 h 4269740"/>
              <a:gd name="connsiteX2" fmla="*/ 12193905 w 12193905"/>
              <a:gd name="connsiteY2" fmla="*/ 3636644 h 4269740"/>
              <a:gd name="connsiteX3" fmla="*/ 11622405 w 12193905"/>
              <a:gd name="connsiteY3" fmla="*/ 3636645 h 4269740"/>
              <a:gd name="connsiteX4" fmla="*/ 11620500 w 12193905"/>
              <a:gd name="connsiteY4" fmla="*/ 4265294 h 4269740"/>
              <a:gd name="connsiteX5" fmla="*/ 7704455 w 12193905"/>
              <a:gd name="connsiteY5" fmla="*/ 4269740 h 4269740"/>
              <a:gd name="connsiteX6" fmla="*/ 7700010 w 12193905"/>
              <a:gd name="connsiteY6" fmla="*/ 3642360 h 4269740"/>
              <a:gd name="connsiteX7" fmla="*/ 6190615 w 12193905"/>
              <a:gd name="connsiteY7" fmla="*/ 3645535 h 4269740"/>
              <a:gd name="connsiteX8" fmla="*/ 6187440 w 12193905"/>
              <a:gd name="connsiteY8" fmla="*/ 4262120 h 4269740"/>
              <a:gd name="connsiteX9" fmla="*/ 0 w 12193905"/>
              <a:gd name="connsiteY9" fmla="*/ 4267200 h 4269740"/>
              <a:gd name="connsiteX10" fmla="*/ 0 w 12193905"/>
              <a:gd name="connsiteY10" fmla="*/ 0 h 4269740"/>
              <a:gd name="connsiteX0" fmla="*/ 0 w 12193905"/>
              <a:gd name="connsiteY0" fmla="*/ 0 h 4269740"/>
              <a:gd name="connsiteX1" fmla="*/ 12192000 w 12193905"/>
              <a:gd name="connsiteY1" fmla="*/ 0 h 4269740"/>
              <a:gd name="connsiteX2" fmla="*/ 12193905 w 12193905"/>
              <a:gd name="connsiteY2" fmla="*/ 3636644 h 4269740"/>
              <a:gd name="connsiteX3" fmla="*/ 11622405 w 12193905"/>
              <a:gd name="connsiteY3" fmla="*/ 3636645 h 4269740"/>
              <a:gd name="connsiteX4" fmla="*/ 11620500 w 12193905"/>
              <a:gd name="connsiteY4" fmla="*/ 4265294 h 4269740"/>
              <a:gd name="connsiteX5" fmla="*/ 7704455 w 12193905"/>
              <a:gd name="connsiteY5" fmla="*/ 4269740 h 4269740"/>
              <a:gd name="connsiteX6" fmla="*/ 7700010 w 12193905"/>
              <a:gd name="connsiteY6" fmla="*/ 3642360 h 4269740"/>
              <a:gd name="connsiteX7" fmla="*/ 6190615 w 12193905"/>
              <a:gd name="connsiteY7" fmla="*/ 3639820 h 4269740"/>
              <a:gd name="connsiteX8" fmla="*/ 6187440 w 12193905"/>
              <a:gd name="connsiteY8" fmla="*/ 4262120 h 4269740"/>
              <a:gd name="connsiteX9" fmla="*/ 0 w 12193905"/>
              <a:gd name="connsiteY9" fmla="*/ 4267200 h 4269740"/>
              <a:gd name="connsiteX10" fmla="*/ 0 w 12193905"/>
              <a:gd name="connsiteY10" fmla="*/ 0 h 426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3905" h="4269740">
                <a:moveTo>
                  <a:pt x="0" y="0"/>
                </a:moveTo>
                <a:lnTo>
                  <a:pt x="12192000" y="0"/>
                </a:lnTo>
                <a:lnTo>
                  <a:pt x="12193905" y="3636644"/>
                </a:lnTo>
                <a:lnTo>
                  <a:pt x="11622405" y="3636645"/>
                </a:lnTo>
                <a:lnTo>
                  <a:pt x="11620500" y="4265294"/>
                </a:lnTo>
                <a:lnTo>
                  <a:pt x="7704455" y="4269740"/>
                </a:lnTo>
                <a:cubicBezTo>
                  <a:pt x="7700645" y="3816350"/>
                  <a:pt x="7703397" y="3928639"/>
                  <a:pt x="7700010" y="3642360"/>
                </a:cubicBezTo>
                <a:lnTo>
                  <a:pt x="6190615" y="3639820"/>
                </a:lnTo>
                <a:cubicBezTo>
                  <a:pt x="6188922" y="3839633"/>
                  <a:pt x="6189133" y="4062307"/>
                  <a:pt x="6187440" y="4262120"/>
                </a:cubicBezTo>
                <a:lnTo>
                  <a:pt x="0" y="4267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64CB5E-C597-4929-C78A-CE2C8E9B07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9" y="4953000"/>
            <a:ext cx="8683626" cy="1016318"/>
          </a:xfrm>
        </p:spPr>
        <p:txBody>
          <a:bodyPr anchor="b"/>
          <a:lstStyle>
            <a:lvl1pPr>
              <a:lnSpc>
                <a:spcPct val="85000"/>
              </a:lnSpc>
              <a:defRPr sz="4800"/>
            </a:lvl1pPr>
          </a:lstStyle>
          <a:p>
            <a:r>
              <a:rPr lang="en-US"/>
              <a:t>Add title here</a:t>
            </a:r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39BFF7B-877B-A906-1B76-42AE4D3E17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00285" y="6009074"/>
            <a:ext cx="1983740" cy="64931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34604B3-BEC1-F9D1-8409-C40D086D550D}"/>
              </a:ext>
            </a:extLst>
          </p:cNvPr>
          <p:cNvSpPr/>
          <p:nvPr userDrawn="1"/>
        </p:nvSpPr>
        <p:spPr>
          <a:xfrm>
            <a:off x="0" y="4257040"/>
            <a:ext cx="6187440" cy="6299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B75FA8-2E58-B50E-9B6B-1F49F9991013}"/>
              </a:ext>
            </a:extLst>
          </p:cNvPr>
          <p:cNvSpPr/>
          <p:nvPr userDrawn="1"/>
        </p:nvSpPr>
        <p:spPr>
          <a:xfrm>
            <a:off x="7701280" y="4257040"/>
            <a:ext cx="3921760" cy="6299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35489F-0081-F8F5-2A77-9397FA21AC4C}"/>
              </a:ext>
            </a:extLst>
          </p:cNvPr>
          <p:cNvSpPr/>
          <p:nvPr userDrawn="1"/>
        </p:nvSpPr>
        <p:spPr>
          <a:xfrm>
            <a:off x="6187440" y="3637280"/>
            <a:ext cx="1513840" cy="6299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E1172A-5B21-204C-93E2-BEB9A21DE698}"/>
              </a:ext>
            </a:extLst>
          </p:cNvPr>
          <p:cNvSpPr/>
          <p:nvPr userDrawn="1"/>
        </p:nvSpPr>
        <p:spPr>
          <a:xfrm>
            <a:off x="11623040" y="3637280"/>
            <a:ext cx="568960" cy="629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7C742037-DE4B-BE96-D9EB-868DFF3965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45" y="6129822"/>
            <a:ext cx="8679180" cy="330136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Subhead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86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EXPRESSIVE 0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1391E-63BC-D0A2-F053-803EE8033C0C}"/>
              </a:ext>
            </a:extLst>
          </p:cNvPr>
          <p:cNvSpPr/>
          <p:nvPr userDrawn="1"/>
        </p:nvSpPr>
        <p:spPr>
          <a:xfrm>
            <a:off x="-1" y="0"/>
            <a:ext cx="12191997" cy="6876554"/>
          </a:xfrm>
          <a:prstGeom prst="rect">
            <a:avLst/>
          </a:prstGeom>
          <a:solidFill>
            <a:srgbClr val="142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55B560-0276-B9DB-F52A-845D010D791A}"/>
              </a:ext>
            </a:extLst>
          </p:cNvPr>
          <p:cNvSpPr/>
          <p:nvPr userDrawn="1"/>
        </p:nvSpPr>
        <p:spPr>
          <a:xfrm rot="16200000">
            <a:off x="-800290" y="5903893"/>
            <a:ext cx="1773933" cy="1733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C0C0C0"/>
              </a:highligh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EE3B7D-4B6D-FD99-7740-F2C119FE0660}"/>
              </a:ext>
            </a:extLst>
          </p:cNvPr>
          <p:cNvSpPr/>
          <p:nvPr userDrawn="1"/>
        </p:nvSpPr>
        <p:spPr>
          <a:xfrm rot="5400000">
            <a:off x="11877974" y="6557799"/>
            <a:ext cx="454691" cy="1733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13F119-CC09-0AA2-9F82-DBC76749A9FD}"/>
              </a:ext>
            </a:extLst>
          </p:cNvPr>
          <p:cNvSpPr/>
          <p:nvPr userDrawn="1"/>
        </p:nvSpPr>
        <p:spPr>
          <a:xfrm>
            <a:off x="391750" y="0"/>
            <a:ext cx="900790" cy="1733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5">
            <a:extLst>
              <a:ext uri="{FF2B5EF4-FFF2-40B4-BE49-F238E27FC236}">
                <a16:creationId xmlns:a16="http://schemas.microsoft.com/office/drawing/2014/main" id="{0F2B6DE9-6627-949B-2B17-B76A128699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976" y="311151"/>
            <a:ext cx="7447062" cy="287979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kumimoji="0" lang="en-US" sz="4800" b="0" i="0" u="none" strike="noStrike" kern="0" cap="none" spc="-52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T Group Headline" panose="020B0603020203020204" pitchFamily="34" charset="0"/>
                <a:ea typeface="+mj-ea"/>
                <a:cs typeface="BT Group Headline" panose="020B0603020203020204" pitchFamily="34" charset="0"/>
              </a:defRPr>
            </a:lvl1pPr>
          </a:lstStyle>
          <a:p>
            <a:r>
              <a:rPr lang="en-GB" sz="4800">
                <a:solidFill>
                  <a:schemeClr val="bg1"/>
                </a:solidFill>
                <a:latin typeface="BT Group Headline" panose="020B0603020203020204" pitchFamily="34" charset="0"/>
                <a:cs typeface="BT Group Headline" panose="020B0603020203020204" pitchFamily="34" charset="0"/>
              </a:rPr>
              <a:t>Expressive 54pt</a:t>
            </a:r>
            <a:br>
              <a:rPr lang="en-GB" sz="4800">
                <a:solidFill>
                  <a:schemeClr val="bg1"/>
                </a:solidFill>
                <a:latin typeface="BT Group Headline" panose="020B0603020203020204" pitchFamily="34" charset="0"/>
                <a:cs typeface="BT Group Headline" panose="020B0603020203020204" pitchFamily="34" charset="0"/>
              </a:rPr>
            </a:br>
            <a:r>
              <a:rPr lang="en-GB" sz="4800">
                <a:solidFill>
                  <a:schemeClr val="bg1"/>
                </a:solidFill>
                <a:latin typeface="BT Group Headline" panose="020B0603020203020204" pitchFamily="34" charset="0"/>
                <a:cs typeface="BT Group Headline" panose="020B0603020203020204" pitchFamily="34" charset="0"/>
              </a:rPr>
              <a:t>page break version</a:t>
            </a:r>
            <a:br>
              <a:rPr lang="en-GB" sz="4800">
                <a:solidFill>
                  <a:schemeClr val="bg1"/>
                </a:solidFill>
                <a:latin typeface="BT Group Headline" panose="020B0603020203020204" pitchFamily="34" charset="0"/>
                <a:cs typeface="BT Group Headline" panose="020B0603020203020204" pitchFamily="34" charset="0"/>
              </a:rPr>
            </a:br>
            <a:r>
              <a:rPr lang="en-GB" sz="4800">
                <a:solidFill>
                  <a:schemeClr val="bg1"/>
                </a:solidFill>
                <a:latin typeface="BT Group Headline" panose="020B0603020203020204" pitchFamily="34" charset="0"/>
                <a:cs typeface="BT Group Headline" panose="020B0603020203020204" pitchFamily="34" charset="0"/>
              </a:rPr>
              <a:t>one design flow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4A02381E-4FAA-BC98-916E-3CA95237DE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7976" y="3428999"/>
            <a:ext cx="4921249" cy="17739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marR="0" indent="0" defTabSz="554500" eaLnBrk="1" fontAlgn="auto" latinLnBrk="0" hangingPunct="1">
              <a:lnSpc>
                <a:spcPct val="100000"/>
              </a:lnSpc>
              <a:spcBef>
                <a:spcPts val="943"/>
              </a:spcBef>
              <a:spcAft>
                <a:spcPts val="0"/>
              </a:spcAft>
              <a:buClrTx/>
              <a:buSzTx/>
              <a:buNone/>
              <a:tabLst/>
              <a:defRPr kumimoji="0" lang="en-GB" sz="2001" b="0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T Group Headline" panose="020B0603020203020204" pitchFamily="34" charset="0"/>
                <a:ea typeface="+mj-ea"/>
                <a:cs typeface="BT Group Headline" panose="020B06030202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en-US" sz="2000">
                <a:latin typeface="BT Group Headline" panose="020B0603020203020204" pitchFamily="34" charset="0"/>
                <a:cs typeface="BT Group Headline" panose="020B0603020203020204" pitchFamily="34" charset="0"/>
              </a:rPr>
              <a:t>Different </a:t>
            </a:r>
            <a:r>
              <a:rPr lang="en-US" sz="2000" err="1">
                <a:latin typeface="BT Group Headline" panose="020B0603020203020204" pitchFamily="34" charset="0"/>
                <a:cs typeface="BT Group Headline" panose="020B0603020203020204" pitchFamily="34" charset="0"/>
              </a:rPr>
              <a:t>colours</a:t>
            </a:r>
            <a:r>
              <a:rPr lang="en-US" sz="2000">
                <a:latin typeface="BT Group Headline" panose="020B0603020203020204" pitchFamily="34" charset="0"/>
                <a:cs typeface="BT Group Headline" panose="020B0603020203020204" pitchFamily="34" charset="0"/>
              </a:rPr>
              <a:t> within the brand can be used. </a:t>
            </a:r>
            <a:r>
              <a:rPr lang="en-GB" sz="2000">
                <a:latin typeface="BT Group Headline" panose="020B0603020203020204" pitchFamily="34" charset="0"/>
                <a:cs typeface="BT Group Headline" panose="020B0603020203020204" pitchFamily="34" charset="0"/>
              </a:rPr>
              <a:t>Please change in the master slides for the colours that are right for your presentation.</a:t>
            </a:r>
            <a:endParaRPr lang="en-US" sz="2000">
              <a:latin typeface="BT Group Headline" panose="020B0603020203020204" pitchFamily="34" charset="0"/>
              <a:cs typeface="BT Group Headline" panose="020B0603020203020204" pitchFamily="34" charset="0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7A9BEEB-0DB8-A647-72C3-9FDE7CB86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3529" y="308926"/>
            <a:ext cx="365126" cy="2038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5033AD-2A2E-4B40-820E-C0C238FC5E2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138E7B2-67EB-036C-11D3-5A4CB7078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75724" y="308925"/>
            <a:ext cx="2692399" cy="2038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BT Group PowerPoint    |</a:t>
            </a:r>
          </a:p>
        </p:txBody>
      </p:sp>
    </p:spTree>
    <p:extLst>
      <p:ext uri="{BB962C8B-B14F-4D97-AF65-F5344CB8AC3E}">
        <p14:creationId xmlns:p14="http://schemas.microsoft.com/office/powerpoint/2010/main" val="137116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EXPRESSIVE 0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FD5BA44-32D3-1380-06E5-CFC39F9E0CA4}"/>
              </a:ext>
            </a:extLst>
          </p:cNvPr>
          <p:cNvSpPr/>
          <p:nvPr userDrawn="1"/>
        </p:nvSpPr>
        <p:spPr>
          <a:xfrm>
            <a:off x="1" y="1"/>
            <a:ext cx="12192000" cy="6857998"/>
          </a:xfrm>
          <a:prstGeom prst="rect">
            <a:avLst/>
          </a:prstGeom>
          <a:solidFill>
            <a:srgbClr val="541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E94D68-6CF7-5C52-A066-527AC5480AD2}"/>
              </a:ext>
            </a:extLst>
          </p:cNvPr>
          <p:cNvSpPr/>
          <p:nvPr userDrawn="1"/>
        </p:nvSpPr>
        <p:spPr>
          <a:xfrm rot="16200000">
            <a:off x="-800287" y="5884355"/>
            <a:ext cx="1773933" cy="1733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C0C0C0"/>
              </a:highligh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E3D598-9457-1FD1-FF4B-96CF128B3460}"/>
              </a:ext>
            </a:extLst>
          </p:cNvPr>
          <p:cNvSpPr/>
          <p:nvPr userDrawn="1"/>
        </p:nvSpPr>
        <p:spPr>
          <a:xfrm>
            <a:off x="391750" y="0"/>
            <a:ext cx="900790" cy="1733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92E4DA-2440-BB69-DE00-245917968522}"/>
              </a:ext>
            </a:extLst>
          </p:cNvPr>
          <p:cNvSpPr/>
          <p:nvPr userDrawn="1"/>
        </p:nvSpPr>
        <p:spPr>
          <a:xfrm rot="5400000">
            <a:off x="11877974" y="6557799"/>
            <a:ext cx="454691" cy="1733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5">
            <a:extLst>
              <a:ext uri="{FF2B5EF4-FFF2-40B4-BE49-F238E27FC236}">
                <a16:creationId xmlns:a16="http://schemas.microsoft.com/office/drawing/2014/main" id="{489D80AC-F289-4307-3384-E3E373D503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976" y="311151"/>
            <a:ext cx="7447062" cy="287979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kumimoji="0" lang="en-US" sz="4800" b="0" i="0" u="none" strike="noStrike" kern="0" cap="none" spc="-52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T Group Headline" panose="020B0603020203020204" pitchFamily="34" charset="0"/>
                <a:ea typeface="+mj-ea"/>
                <a:cs typeface="BT Group Headline" panose="020B0603020203020204" pitchFamily="34" charset="0"/>
              </a:defRPr>
            </a:lvl1pPr>
          </a:lstStyle>
          <a:p>
            <a:r>
              <a:rPr lang="en-GB" sz="4800">
                <a:solidFill>
                  <a:schemeClr val="bg1"/>
                </a:solidFill>
                <a:latin typeface="BT Group Headline" panose="020B0603020203020204" pitchFamily="34" charset="0"/>
                <a:cs typeface="BT Group Headline" panose="020B0603020203020204" pitchFamily="34" charset="0"/>
              </a:rPr>
              <a:t>Expressive 54pt</a:t>
            </a:r>
            <a:br>
              <a:rPr lang="en-GB" sz="4800">
                <a:solidFill>
                  <a:schemeClr val="bg1"/>
                </a:solidFill>
                <a:latin typeface="BT Group Headline" panose="020B0603020203020204" pitchFamily="34" charset="0"/>
                <a:cs typeface="BT Group Headline" panose="020B0603020203020204" pitchFamily="34" charset="0"/>
              </a:rPr>
            </a:br>
            <a:r>
              <a:rPr lang="en-GB" sz="4800">
                <a:solidFill>
                  <a:schemeClr val="bg1"/>
                </a:solidFill>
                <a:latin typeface="BT Group Headline" panose="020B0603020203020204" pitchFamily="34" charset="0"/>
                <a:cs typeface="BT Group Headline" panose="020B0603020203020204" pitchFamily="34" charset="0"/>
              </a:rPr>
              <a:t>page break version</a:t>
            </a:r>
            <a:br>
              <a:rPr lang="en-GB" sz="4800">
                <a:solidFill>
                  <a:schemeClr val="bg1"/>
                </a:solidFill>
                <a:latin typeface="BT Group Headline" panose="020B0603020203020204" pitchFamily="34" charset="0"/>
                <a:cs typeface="BT Group Headline" panose="020B0603020203020204" pitchFamily="34" charset="0"/>
              </a:rPr>
            </a:br>
            <a:r>
              <a:rPr lang="en-GB" sz="4800">
                <a:solidFill>
                  <a:schemeClr val="bg1"/>
                </a:solidFill>
                <a:latin typeface="BT Group Headline" panose="020B0603020203020204" pitchFamily="34" charset="0"/>
                <a:cs typeface="BT Group Headline" panose="020B0603020203020204" pitchFamily="34" charset="0"/>
              </a:rPr>
              <a:t>one design flow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C0A76C03-665D-D461-1D8F-F8245B7502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7976" y="3428999"/>
            <a:ext cx="4921249" cy="17739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marR="0" indent="0" defTabSz="554500" eaLnBrk="1" fontAlgn="auto" latinLnBrk="0" hangingPunct="1">
              <a:lnSpc>
                <a:spcPct val="100000"/>
              </a:lnSpc>
              <a:spcBef>
                <a:spcPts val="943"/>
              </a:spcBef>
              <a:spcAft>
                <a:spcPts val="0"/>
              </a:spcAft>
              <a:buClrTx/>
              <a:buSzTx/>
              <a:buNone/>
              <a:tabLst/>
              <a:defRPr kumimoji="0" lang="en-GB" sz="2001" b="0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T Group Headline" panose="020B0603020203020204" pitchFamily="34" charset="0"/>
                <a:ea typeface="+mj-ea"/>
                <a:cs typeface="BT Group Headline" panose="020B06030202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en-US" sz="2000">
                <a:latin typeface="BT Group Headline" panose="020B0603020203020204" pitchFamily="34" charset="0"/>
                <a:cs typeface="BT Group Headline" panose="020B0603020203020204" pitchFamily="34" charset="0"/>
              </a:rPr>
              <a:t>Different </a:t>
            </a:r>
            <a:r>
              <a:rPr lang="en-US" sz="2000" err="1">
                <a:latin typeface="BT Group Headline" panose="020B0603020203020204" pitchFamily="34" charset="0"/>
                <a:cs typeface="BT Group Headline" panose="020B0603020203020204" pitchFamily="34" charset="0"/>
              </a:rPr>
              <a:t>colours</a:t>
            </a:r>
            <a:r>
              <a:rPr lang="en-US" sz="2000">
                <a:latin typeface="BT Group Headline" panose="020B0603020203020204" pitchFamily="34" charset="0"/>
                <a:cs typeface="BT Group Headline" panose="020B0603020203020204" pitchFamily="34" charset="0"/>
              </a:rPr>
              <a:t> within the brand can be used. </a:t>
            </a:r>
            <a:r>
              <a:rPr lang="en-GB" sz="2000">
                <a:latin typeface="BT Group Headline" panose="020B0603020203020204" pitchFamily="34" charset="0"/>
                <a:cs typeface="BT Group Headline" panose="020B0603020203020204" pitchFamily="34" charset="0"/>
              </a:rPr>
              <a:t>Please change in the master slides for the colours that are right for your presentation.</a:t>
            </a:r>
            <a:endParaRPr lang="en-US" sz="2000">
              <a:latin typeface="BT Group Headline" panose="020B0603020203020204" pitchFamily="34" charset="0"/>
              <a:cs typeface="BT Group Headline" panose="020B0603020203020204" pitchFamily="34" charset="0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AFA6999-9E5A-ED7A-6B7D-C0EE2184D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3529" y="308926"/>
            <a:ext cx="365126" cy="2038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5033AD-2A2E-4B40-820E-C0C238FC5E2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40B339B-E7C2-9944-23F1-E778CAC53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75724" y="308925"/>
            <a:ext cx="2692399" cy="2038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BT Group PowerPoint    |</a:t>
            </a:r>
          </a:p>
        </p:txBody>
      </p:sp>
    </p:spTree>
    <p:extLst>
      <p:ext uri="{BB962C8B-B14F-4D97-AF65-F5344CB8AC3E}">
        <p14:creationId xmlns:p14="http://schemas.microsoft.com/office/powerpoint/2010/main" val="293378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EXPRESSIVE 0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2CAE783-77E1-7AF3-A487-F61C30EDA632}"/>
              </a:ext>
            </a:extLst>
          </p:cNvPr>
          <p:cNvSpPr/>
          <p:nvPr userDrawn="1"/>
        </p:nvSpPr>
        <p:spPr>
          <a:xfrm>
            <a:off x="0" y="0"/>
            <a:ext cx="12191997" cy="6871822"/>
          </a:xfrm>
          <a:prstGeom prst="rect">
            <a:avLst/>
          </a:prstGeom>
          <a:solidFill>
            <a:srgbClr val="019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90B328-E814-AEFE-D770-B35991280D92}"/>
              </a:ext>
            </a:extLst>
          </p:cNvPr>
          <p:cNvSpPr/>
          <p:nvPr userDrawn="1"/>
        </p:nvSpPr>
        <p:spPr>
          <a:xfrm rot="16200000">
            <a:off x="-800287" y="5884355"/>
            <a:ext cx="1773933" cy="1733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C0C0C0"/>
              </a:highligh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B522F5-0850-F8E1-7821-1FEE71D27A8F}"/>
              </a:ext>
            </a:extLst>
          </p:cNvPr>
          <p:cNvSpPr/>
          <p:nvPr userDrawn="1"/>
        </p:nvSpPr>
        <p:spPr>
          <a:xfrm>
            <a:off x="391750" y="0"/>
            <a:ext cx="900790" cy="173355"/>
          </a:xfrm>
          <a:prstGeom prst="rect">
            <a:avLst/>
          </a:prstGeom>
          <a:solidFill>
            <a:srgbClr val="FF8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C1409D-8634-E34F-0283-AFA7B6023779}"/>
              </a:ext>
            </a:extLst>
          </p:cNvPr>
          <p:cNvSpPr/>
          <p:nvPr userDrawn="1"/>
        </p:nvSpPr>
        <p:spPr>
          <a:xfrm rot="5400000">
            <a:off x="11877974" y="6557799"/>
            <a:ext cx="454691" cy="1733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5">
            <a:extLst>
              <a:ext uri="{FF2B5EF4-FFF2-40B4-BE49-F238E27FC236}">
                <a16:creationId xmlns:a16="http://schemas.microsoft.com/office/drawing/2014/main" id="{50FB585B-E283-3D69-646E-B098A1BBFB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976" y="311151"/>
            <a:ext cx="7447062" cy="287979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kumimoji="0" lang="en-US" sz="4800" b="0" i="0" u="none" strike="noStrike" kern="0" cap="none" spc="-52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T Group Headline" panose="020B0603020203020204" pitchFamily="34" charset="0"/>
                <a:ea typeface="+mj-ea"/>
                <a:cs typeface="BT Group Headline" panose="020B0603020203020204" pitchFamily="34" charset="0"/>
              </a:defRPr>
            </a:lvl1pPr>
          </a:lstStyle>
          <a:p>
            <a:r>
              <a:rPr lang="en-GB" sz="4800">
                <a:solidFill>
                  <a:schemeClr val="bg1"/>
                </a:solidFill>
                <a:latin typeface="BT Group Headline" panose="020B0603020203020204" pitchFamily="34" charset="0"/>
                <a:cs typeface="BT Group Headline" panose="020B0603020203020204" pitchFamily="34" charset="0"/>
              </a:rPr>
              <a:t>Expressive 54pt</a:t>
            </a:r>
            <a:br>
              <a:rPr lang="en-GB" sz="4800">
                <a:solidFill>
                  <a:schemeClr val="bg1"/>
                </a:solidFill>
                <a:latin typeface="BT Group Headline" panose="020B0603020203020204" pitchFamily="34" charset="0"/>
                <a:cs typeface="BT Group Headline" panose="020B0603020203020204" pitchFamily="34" charset="0"/>
              </a:rPr>
            </a:br>
            <a:r>
              <a:rPr lang="en-GB" sz="4800">
                <a:solidFill>
                  <a:schemeClr val="bg1"/>
                </a:solidFill>
                <a:latin typeface="BT Group Headline" panose="020B0603020203020204" pitchFamily="34" charset="0"/>
                <a:cs typeface="BT Group Headline" panose="020B0603020203020204" pitchFamily="34" charset="0"/>
              </a:rPr>
              <a:t>page break version</a:t>
            </a:r>
            <a:br>
              <a:rPr lang="en-GB" sz="4800">
                <a:solidFill>
                  <a:schemeClr val="bg1"/>
                </a:solidFill>
                <a:latin typeface="BT Group Headline" panose="020B0603020203020204" pitchFamily="34" charset="0"/>
                <a:cs typeface="BT Group Headline" panose="020B0603020203020204" pitchFamily="34" charset="0"/>
              </a:rPr>
            </a:br>
            <a:r>
              <a:rPr lang="en-GB" sz="4800">
                <a:solidFill>
                  <a:schemeClr val="bg1"/>
                </a:solidFill>
                <a:latin typeface="BT Group Headline" panose="020B0603020203020204" pitchFamily="34" charset="0"/>
                <a:cs typeface="BT Group Headline" panose="020B0603020203020204" pitchFamily="34" charset="0"/>
              </a:rPr>
              <a:t>one design flow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05C6D8E-8D2B-0B7E-35CA-38C01086F3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7976" y="3428999"/>
            <a:ext cx="4921249" cy="17739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marR="0" indent="0" defTabSz="554500" eaLnBrk="1" fontAlgn="auto" latinLnBrk="0" hangingPunct="1">
              <a:lnSpc>
                <a:spcPct val="100000"/>
              </a:lnSpc>
              <a:spcBef>
                <a:spcPts val="943"/>
              </a:spcBef>
              <a:spcAft>
                <a:spcPts val="0"/>
              </a:spcAft>
              <a:buClrTx/>
              <a:buSzTx/>
              <a:buNone/>
              <a:tabLst/>
              <a:defRPr kumimoji="0" lang="en-GB" sz="2001" b="0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T Group Headline" panose="020B0603020203020204" pitchFamily="34" charset="0"/>
                <a:ea typeface="+mj-ea"/>
                <a:cs typeface="BT Group Headline" panose="020B06030202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en-US" sz="2000">
                <a:latin typeface="BT Group Headline" panose="020B0603020203020204" pitchFamily="34" charset="0"/>
                <a:cs typeface="BT Group Headline" panose="020B0603020203020204" pitchFamily="34" charset="0"/>
              </a:rPr>
              <a:t>Different </a:t>
            </a:r>
            <a:r>
              <a:rPr lang="en-US" sz="2000" err="1">
                <a:latin typeface="BT Group Headline" panose="020B0603020203020204" pitchFamily="34" charset="0"/>
                <a:cs typeface="BT Group Headline" panose="020B0603020203020204" pitchFamily="34" charset="0"/>
              </a:rPr>
              <a:t>colours</a:t>
            </a:r>
            <a:r>
              <a:rPr lang="en-US" sz="2000">
                <a:latin typeface="BT Group Headline" panose="020B0603020203020204" pitchFamily="34" charset="0"/>
                <a:cs typeface="BT Group Headline" panose="020B0603020203020204" pitchFamily="34" charset="0"/>
              </a:rPr>
              <a:t> within the brand can be used. </a:t>
            </a:r>
            <a:r>
              <a:rPr lang="en-GB" sz="2000">
                <a:latin typeface="BT Group Headline" panose="020B0603020203020204" pitchFamily="34" charset="0"/>
                <a:cs typeface="BT Group Headline" panose="020B0603020203020204" pitchFamily="34" charset="0"/>
              </a:rPr>
              <a:t>Please change in the master slides for the colours that are right for your presentation.</a:t>
            </a:r>
            <a:endParaRPr lang="en-US" sz="2000">
              <a:latin typeface="BT Group Headline" panose="020B0603020203020204" pitchFamily="34" charset="0"/>
              <a:cs typeface="BT Group Headline" panose="020B0603020203020204" pitchFamily="34" charset="0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7FF3238-9FE6-18A5-F219-E4D851E39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3529" y="308926"/>
            <a:ext cx="365126" cy="2038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5033AD-2A2E-4B40-820E-C0C238FC5E2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748A6A4-8D42-C824-FC5C-BDB13BB68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75724" y="308925"/>
            <a:ext cx="2692399" cy="2038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BT Group PowerPoint    |</a:t>
            </a:r>
          </a:p>
        </p:txBody>
      </p:sp>
    </p:spTree>
    <p:extLst>
      <p:ext uri="{BB962C8B-B14F-4D97-AF65-F5344CB8AC3E}">
        <p14:creationId xmlns:p14="http://schemas.microsoft.com/office/powerpoint/2010/main" val="35924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EXPRESSIVE 0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48EDF88-5C7A-178D-F5E5-141F24E05EBD}"/>
              </a:ext>
            </a:extLst>
          </p:cNvPr>
          <p:cNvSpPr/>
          <p:nvPr userDrawn="1"/>
        </p:nvSpPr>
        <p:spPr>
          <a:xfrm>
            <a:off x="0" y="0"/>
            <a:ext cx="12191997" cy="6871822"/>
          </a:xfrm>
          <a:prstGeom prst="rect">
            <a:avLst/>
          </a:prstGeom>
          <a:solidFill>
            <a:srgbClr val="43B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68986C-C1F5-12D9-2453-71591B37D10C}"/>
              </a:ext>
            </a:extLst>
          </p:cNvPr>
          <p:cNvSpPr/>
          <p:nvPr userDrawn="1"/>
        </p:nvSpPr>
        <p:spPr>
          <a:xfrm rot="16200000">
            <a:off x="-800289" y="5898178"/>
            <a:ext cx="1773933" cy="1733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C0C0C0"/>
              </a:highligh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A1FA64-6EA8-93D9-607B-A86C506ED7CA}"/>
              </a:ext>
            </a:extLst>
          </p:cNvPr>
          <p:cNvSpPr/>
          <p:nvPr userDrawn="1"/>
        </p:nvSpPr>
        <p:spPr>
          <a:xfrm>
            <a:off x="391750" y="0"/>
            <a:ext cx="900790" cy="173355"/>
          </a:xfrm>
          <a:prstGeom prst="rect">
            <a:avLst/>
          </a:prstGeom>
          <a:solidFill>
            <a:srgbClr val="FF8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474AF96-0F1D-0C26-5CBF-B88C372AB542}"/>
              </a:ext>
            </a:extLst>
          </p:cNvPr>
          <p:cNvSpPr/>
          <p:nvPr userDrawn="1"/>
        </p:nvSpPr>
        <p:spPr>
          <a:xfrm rot="5400000">
            <a:off x="11877974" y="6557799"/>
            <a:ext cx="454691" cy="173355"/>
          </a:xfrm>
          <a:prstGeom prst="rect">
            <a:avLst/>
          </a:prstGeom>
          <a:solidFill>
            <a:srgbClr val="541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5">
            <a:extLst>
              <a:ext uri="{FF2B5EF4-FFF2-40B4-BE49-F238E27FC236}">
                <a16:creationId xmlns:a16="http://schemas.microsoft.com/office/drawing/2014/main" id="{3862724C-ACDC-E426-FB7B-0759F7E54E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976" y="311151"/>
            <a:ext cx="7447062" cy="287979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kumimoji="0" lang="en-US" sz="4800" b="0" i="0" u="none" strike="noStrike" kern="0" cap="none" spc="-52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T Group Headline" panose="020B0603020203020204" pitchFamily="34" charset="0"/>
                <a:ea typeface="+mj-ea"/>
                <a:cs typeface="BT Group Headline" panose="020B0603020203020204" pitchFamily="34" charset="0"/>
              </a:defRPr>
            </a:lvl1pPr>
          </a:lstStyle>
          <a:p>
            <a:r>
              <a:rPr lang="en-GB" sz="4800">
                <a:solidFill>
                  <a:schemeClr val="bg1"/>
                </a:solidFill>
                <a:latin typeface="BT Group Headline" panose="020B0603020203020204" pitchFamily="34" charset="0"/>
                <a:cs typeface="BT Group Headline" panose="020B0603020203020204" pitchFamily="34" charset="0"/>
              </a:rPr>
              <a:t>Expressive 54pt</a:t>
            </a:r>
            <a:br>
              <a:rPr lang="en-GB" sz="4800">
                <a:solidFill>
                  <a:schemeClr val="bg1"/>
                </a:solidFill>
                <a:latin typeface="BT Group Headline" panose="020B0603020203020204" pitchFamily="34" charset="0"/>
                <a:cs typeface="BT Group Headline" panose="020B0603020203020204" pitchFamily="34" charset="0"/>
              </a:rPr>
            </a:br>
            <a:r>
              <a:rPr lang="en-GB" sz="4800">
                <a:solidFill>
                  <a:schemeClr val="bg1"/>
                </a:solidFill>
                <a:latin typeface="BT Group Headline" panose="020B0603020203020204" pitchFamily="34" charset="0"/>
                <a:cs typeface="BT Group Headline" panose="020B0603020203020204" pitchFamily="34" charset="0"/>
              </a:rPr>
              <a:t>page break version</a:t>
            </a:r>
            <a:br>
              <a:rPr lang="en-GB" sz="4800">
                <a:solidFill>
                  <a:schemeClr val="bg1"/>
                </a:solidFill>
                <a:latin typeface="BT Group Headline" panose="020B0603020203020204" pitchFamily="34" charset="0"/>
                <a:cs typeface="BT Group Headline" panose="020B0603020203020204" pitchFamily="34" charset="0"/>
              </a:rPr>
            </a:br>
            <a:r>
              <a:rPr lang="en-GB" sz="4800">
                <a:solidFill>
                  <a:schemeClr val="bg1"/>
                </a:solidFill>
                <a:latin typeface="BT Group Headline" panose="020B0603020203020204" pitchFamily="34" charset="0"/>
                <a:cs typeface="BT Group Headline" panose="020B0603020203020204" pitchFamily="34" charset="0"/>
              </a:rPr>
              <a:t>one design flow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1CF9504-DAEA-6E1E-28BE-58E56A37C3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7976" y="3428999"/>
            <a:ext cx="4921249" cy="17739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marR="0" indent="0" defTabSz="554500" eaLnBrk="1" fontAlgn="auto" latinLnBrk="0" hangingPunct="1">
              <a:lnSpc>
                <a:spcPct val="100000"/>
              </a:lnSpc>
              <a:spcBef>
                <a:spcPts val="943"/>
              </a:spcBef>
              <a:spcAft>
                <a:spcPts val="0"/>
              </a:spcAft>
              <a:buClrTx/>
              <a:buSzTx/>
              <a:buNone/>
              <a:tabLst/>
              <a:defRPr kumimoji="0" lang="en-GB" sz="2001" b="0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T Group Headline" panose="020B0603020203020204" pitchFamily="34" charset="0"/>
                <a:ea typeface="+mj-ea"/>
                <a:cs typeface="BT Group Headline" panose="020B06030202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en-US" sz="2000">
                <a:latin typeface="BT Group Headline" panose="020B0603020203020204" pitchFamily="34" charset="0"/>
                <a:cs typeface="BT Group Headline" panose="020B0603020203020204" pitchFamily="34" charset="0"/>
              </a:rPr>
              <a:t>Different </a:t>
            </a:r>
            <a:r>
              <a:rPr lang="en-US" sz="2000" err="1">
                <a:latin typeface="BT Group Headline" panose="020B0603020203020204" pitchFamily="34" charset="0"/>
                <a:cs typeface="BT Group Headline" panose="020B0603020203020204" pitchFamily="34" charset="0"/>
              </a:rPr>
              <a:t>colours</a:t>
            </a:r>
            <a:r>
              <a:rPr lang="en-US" sz="2000">
                <a:latin typeface="BT Group Headline" panose="020B0603020203020204" pitchFamily="34" charset="0"/>
                <a:cs typeface="BT Group Headline" panose="020B0603020203020204" pitchFamily="34" charset="0"/>
              </a:rPr>
              <a:t> within the brand can be used. </a:t>
            </a:r>
            <a:r>
              <a:rPr lang="en-GB" sz="2000">
                <a:latin typeface="BT Group Headline" panose="020B0603020203020204" pitchFamily="34" charset="0"/>
                <a:cs typeface="BT Group Headline" panose="020B0603020203020204" pitchFamily="34" charset="0"/>
              </a:rPr>
              <a:t>Please change in the master slides for the colours that are right for your presentation.</a:t>
            </a:r>
            <a:endParaRPr lang="en-US" sz="2000">
              <a:latin typeface="BT Group Headline" panose="020B0603020203020204" pitchFamily="34" charset="0"/>
              <a:cs typeface="BT Group Headline" panose="020B0603020203020204" pitchFamily="34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ECCA828-13C1-DFF7-5EEC-DF8A259F5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3529" y="308926"/>
            <a:ext cx="365126" cy="2038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5033AD-2A2E-4B40-820E-C0C238FC5E2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A0AEC11-A4A7-6A39-D450-E39560045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75724" y="308925"/>
            <a:ext cx="2692399" cy="2038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BT Group PowerPoint    |</a:t>
            </a:r>
          </a:p>
        </p:txBody>
      </p:sp>
    </p:spTree>
    <p:extLst>
      <p:ext uri="{BB962C8B-B14F-4D97-AF65-F5344CB8AC3E}">
        <p14:creationId xmlns:p14="http://schemas.microsoft.com/office/powerpoint/2010/main" val="380270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64CB5E-C597-4929-C78A-CE2C8E9B07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177" y="2095676"/>
            <a:ext cx="7499350" cy="1318842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Add statement here</a:t>
            </a:r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88A1FD2-B2AC-2B02-BE1A-3DD0310FE16F}"/>
              </a:ext>
            </a:extLst>
          </p:cNvPr>
          <p:cNvSpPr/>
          <p:nvPr userDrawn="1"/>
        </p:nvSpPr>
        <p:spPr>
          <a:xfrm>
            <a:off x="391751" y="1487380"/>
            <a:ext cx="1548764" cy="172800"/>
          </a:xfrm>
          <a:prstGeom prst="rect">
            <a:avLst/>
          </a:prstGeom>
          <a:solidFill>
            <a:srgbClr val="541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F81F2C-1718-0CC4-AF44-7D9EFB884C23}"/>
              </a:ext>
            </a:extLst>
          </p:cNvPr>
          <p:cNvSpPr/>
          <p:nvPr userDrawn="1"/>
        </p:nvSpPr>
        <p:spPr>
          <a:xfrm>
            <a:off x="6392288" y="5419999"/>
            <a:ext cx="1003992" cy="172800"/>
          </a:xfrm>
          <a:prstGeom prst="rect">
            <a:avLst/>
          </a:prstGeom>
          <a:solidFill>
            <a:srgbClr val="019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2A509EA-C2EC-59E6-5F1F-2B5D6D9E6A6C}"/>
              </a:ext>
            </a:extLst>
          </p:cNvPr>
          <p:cNvSpPr/>
          <p:nvPr userDrawn="1"/>
        </p:nvSpPr>
        <p:spPr>
          <a:xfrm>
            <a:off x="6204031" y="1476985"/>
            <a:ext cx="577474" cy="172800"/>
          </a:xfrm>
          <a:prstGeom prst="rect">
            <a:avLst/>
          </a:prstGeom>
          <a:solidFill>
            <a:srgbClr val="FF8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778FD4E-9548-3F0F-4BD6-7B3600000DAA}"/>
              </a:ext>
            </a:extLst>
          </p:cNvPr>
          <p:cNvSpPr/>
          <p:nvPr userDrawn="1"/>
        </p:nvSpPr>
        <p:spPr>
          <a:xfrm>
            <a:off x="6781505" y="298453"/>
            <a:ext cx="2175680" cy="172800"/>
          </a:xfrm>
          <a:prstGeom prst="rect">
            <a:avLst/>
          </a:prstGeom>
          <a:solidFill>
            <a:srgbClr val="43B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6F64BBA-5C29-814B-8F35-BE44439FF7A1}"/>
              </a:ext>
            </a:extLst>
          </p:cNvPr>
          <p:cNvSpPr/>
          <p:nvPr userDrawn="1"/>
        </p:nvSpPr>
        <p:spPr>
          <a:xfrm>
            <a:off x="10567318" y="1476985"/>
            <a:ext cx="1624681" cy="172800"/>
          </a:xfrm>
          <a:prstGeom prst="rect">
            <a:avLst/>
          </a:prstGeom>
          <a:solidFill>
            <a:srgbClr val="C81D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8400D74-4A5E-ECFC-2A3C-00CF156F0FB5}"/>
              </a:ext>
            </a:extLst>
          </p:cNvPr>
          <p:cNvSpPr/>
          <p:nvPr userDrawn="1"/>
        </p:nvSpPr>
        <p:spPr>
          <a:xfrm>
            <a:off x="8165149" y="2530702"/>
            <a:ext cx="342396" cy="172800"/>
          </a:xfrm>
          <a:prstGeom prst="rect">
            <a:avLst/>
          </a:prstGeom>
          <a:solidFill>
            <a:srgbClr val="142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29E8D4-5AFB-407A-1983-DF83A28BB07C}"/>
              </a:ext>
            </a:extLst>
          </p:cNvPr>
          <p:cNvSpPr/>
          <p:nvPr userDrawn="1"/>
        </p:nvSpPr>
        <p:spPr>
          <a:xfrm>
            <a:off x="9241606" y="3094280"/>
            <a:ext cx="1227058" cy="172800"/>
          </a:xfrm>
          <a:prstGeom prst="rect">
            <a:avLst/>
          </a:prstGeom>
          <a:solidFill>
            <a:srgbClr val="870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41EE7E9-9EED-A839-D31B-9003AF5FEFAB}"/>
              </a:ext>
            </a:extLst>
          </p:cNvPr>
          <p:cNvSpPr/>
          <p:nvPr userDrawn="1"/>
        </p:nvSpPr>
        <p:spPr>
          <a:xfrm>
            <a:off x="7318364" y="6171884"/>
            <a:ext cx="4873636" cy="172800"/>
          </a:xfrm>
          <a:prstGeom prst="rect">
            <a:avLst/>
          </a:prstGeom>
          <a:solidFill>
            <a:srgbClr val="EDF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Placeholder 17">
            <a:extLst>
              <a:ext uri="{FF2B5EF4-FFF2-40B4-BE49-F238E27FC236}">
                <a16:creationId xmlns:a16="http://schemas.microsoft.com/office/drawing/2014/main" id="{C56E9036-E0AB-5B0F-4C5E-7FB85C846E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7975" y="3500482"/>
            <a:ext cx="7499351" cy="8212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2000" dirty="0">
                <a:latin typeface="+mj-lt"/>
              </a:defRPr>
            </a:lvl1pPr>
          </a:lstStyle>
          <a:p>
            <a:pPr lvl="0"/>
            <a:r>
              <a:rPr lang="en-US"/>
              <a:t>Click to enter sub heading.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19AE0EA-BE77-67CD-C692-A8C5136E2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3529" y="308926"/>
            <a:ext cx="365126" cy="172800"/>
          </a:xfrm>
        </p:spPr>
        <p:txBody>
          <a:bodyPr/>
          <a:lstStyle/>
          <a:p>
            <a:fld id="{BC5033AD-2A2E-4B40-820E-C0C238FC5E2C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4AD61089-9ED5-50A5-29FB-A043928B2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75724" y="308925"/>
            <a:ext cx="2692399" cy="172800"/>
          </a:xfrm>
        </p:spPr>
        <p:txBody>
          <a:bodyPr/>
          <a:lstStyle/>
          <a:p>
            <a:r>
              <a:rPr lang="en-GB"/>
              <a:t>BT Group PowerPoint    |</a:t>
            </a:r>
          </a:p>
        </p:txBody>
      </p:sp>
    </p:spTree>
    <p:extLst>
      <p:ext uri="{BB962C8B-B14F-4D97-AF65-F5344CB8AC3E}">
        <p14:creationId xmlns:p14="http://schemas.microsoft.com/office/powerpoint/2010/main" val="186941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0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46E0658E-D647-A834-E4F4-160F19C4F6F6}"/>
              </a:ext>
            </a:extLst>
          </p:cNvPr>
          <p:cNvGrpSpPr/>
          <p:nvPr userDrawn="1"/>
        </p:nvGrpSpPr>
        <p:grpSpPr>
          <a:xfrm>
            <a:off x="-22503" y="3622508"/>
            <a:ext cx="12214503" cy="1254155"/>
            <a:chOff x="-22503" y="3622508"/>
            <a:chExt cx="12214503" cy="125415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3524337-12B4-F1F9-615E-81B1BC6273FB}"/>
                </a:ext>
              </a:extLst>
            </p:cNvPr>
            <p:cNvSpPr/>
            <p:nvPr userDrawn="1"/>
          </p:nvSpPr>
          <p:spPr>
            <a:xfrm>
              <a:off x="6204031" y="3622508"/>
              <a:ext cx="1529914" cy="62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06AFB5E-053D-CA77-142D-D37D8E9D2321}"/>
                </a:ext>
              </a:extLst>
            </p:cNvPr>
            <p:cNvSpPr/>
            <p:nvPr userDrawn="1"/>
          </p:nvSpPr>
          <p:spPr>
            <a:xfrm>
              <a:off x="7733944" y="4250263"/>
              <a:ext cx="3903874" cy="62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4184DCA-2B19-79E7-EBD1-6BB539AAB5FD}"/>
                </a:ext>
              </a:extLst>
            </p:cNvPr>
            <p:cNvSpPr/>
            <p:nvPr userDrawn="1"/>
          </p:nvSpPr>
          <p:spPr>
            <a:xfrm>
              <a:off x="11637818" y="3622508"/>
              <a:ext cx="554182" cy="626400"/>
            </a:xfrm>
            <a:prstGeom prst="rect">
              <a:avLst/>
            </a:prstGeom>
            <a:solidFill>
              <a:srgbClr val="FF8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7C14F26-03C3-8811-5CDB-AF1602A4F4E3}"/>
                </a:ext>
              </a:extLst>
            </p:cNvPr>
            <p:cNvSpPr/>
            <p:nvPr userDrawn="1"/>
          </p:nvSpPr>
          <p:spPr>
            <a:xfrm>
              <a:off x="-22503" y="4250260"/>
              <a:ext cx="6226534" cy="626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itle 2">
            <a:extLst>
              <a:ext uri="{FF2B5EF4-FFF2-40B4-BE49-F238E27FC236}">
                <a16:creationId xmlns:a16="http://schemas.microsoft.com/office/drawing/2014/main" id="{F7220D9F-B8DF-374F-3EBF-370A25A964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09" y="1418630"/>
            <a:ext cx="8717915" cy="1318842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Add statement here</a:t>
            </a:r>
            <a:endParaRPr lang="en-GB"/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06CB244A-F607-C006-8AE7-1AA2852AC6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7975" y="2909888"/>
            <a:ext cx="5788025" cy="11236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2000" dirty="0">
                <a:latin typeface="+mj-lt"/>
              </a:defRPr>
            </a:lvl1pPr>
          </a:lstStyle>
          <a:p>
            <a:pPr lvl="0"/>
            <a:r>
              <a:rPr lang="en-US"/>
              <a:t>Click to enter sub heading.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9B792C4-C6A3-E61F-BB1F-EB846C047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3529" y="308926"/>
            <a:ext cx="365126" cy="203835"/>
          </a:xfrm>
        </p:spPr>
        <p:txBody>
          <a:bodyPr/>
          <a:lstStyle/>
          <a:p>
            <a:fld id="{BC5033AD-2A2E-4B40-820E-C0C238FC5E2C}" type="slidenum">
              <a:rPr lang="en-GB" smtClean="0"/>
              <a:t>‹#›</a:t>
            </a:fld>
            <a:endParaRPr lang="en-GB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55E0673-C49E-6670-DD2C-3DE1BC394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75724" y="308925"/>
            <a:ext cx="2692399" cy="203835"/>
          </a:xfrm>
        </p:spPr>
        <p:txBody>
          <a:bodyPr/>
          <a:lstStyle/>
          <a:p>
            <a:r>
              <a:rPr lang="en-GB"/>
              <a:t>BT Group PowerPoint    |</a:t>
            </a:r>
          </a:p>
        </p:txBody>
      </p:sp>
    </p:spTree>
    <p:extLst>
      <p:ext uri="{BB962C8B-B14F-4D97-AF65-F5344CB8AC3E}">
        <p14:creationId xmlns:p14="http://schemas.microsoft.com/office/powerpoint/2010/main" val="57248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F282DDA3-9E9F-9DBD-BBEC-FC6BD765AF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3944" y="1"/>
            <a:ext cx="4458056" cy="4251960"/>
          </a:xfrm>
          <a:custGeom>
            <a:avLst/>
            <a:gdLst>
              <a:gd name="connsiteX0" fmla="*/ 0 w 4458056"/>
              <a:gd name="connsiteY0" fmla="*/ 0 h 4250263"/>
              <a:gd name="connsiteX1" fmla="*/ 4458056 w 4458056"/>
              <a:gd name="connsiteY1" fmla="*/ 0 h 4250263"/>
              <a:gd name="connsiteX2" fmla="*/ 4458056 w 4458056"/>
              <a:gd name="connsiteY2" fmla="*/ 4250263 h 4250263"/>
              <a:gd name="connsiteX3" fmla="*/ 0 w 4458056"/>
              <a:gd name="connsiteY3" fmla="*/ 4250263 h 4250263"/>
              <a:gd name="connsiteX4" fmla="*/ 0 w 4458056"/>
              <a:gd name="connsiteY4" fmla="*/ 0 h 4250263"/>
              <a:gd name="connsiteX0" fmla="*/ 0 w 4458056"/>
              <a:gd name="connsiteY0" fmla="*/ 0 h 4251960"/>
              <a:gd name="connsiteX1" fmla="*/ 4458056 w 4458056"/>
              <a:gd name="connsiteY1" fmla="*/ 0 h 4251960"/>
              <a:gd name="connsiteX2" fmla="*/ 4458056 w 4458056"/>
              <a:gd name="connsiteY2" fmla="*/ 4250263 h 4251960"/>
              <a:gd name="connsiteX3" fmla="*/ 3903701 w 4458056"/>
              <a:gd name="connsiteY3" fmla="*/ 4251960 h 4251960"/>
              <a:gd name="connsiteX4" fmla="*/ 0 w 4458056"/>
              <a:gd name="connsiteY4" fmla="*/ 4250263 h 4251960"/>
              <a:gd name="connsiteX5" fmla="*/ 0 w 4458056"/>
              <a:gd name="connsiteY5" fmla="*/ 0 h 4251960"/>
              <a:gd name="connsiteX0" fmla="*/ 0 w 4458056"/>
              <a:gd name="connsiteY0" fmla="*/ 0 h 4251960"/>
              <a:gd name="connsiteX1" fmla="*/ 4458056 w 4458056"/>
              <a:gd name="connsiteY1" fmla="*/ 0 h 4251960"/>
              <a:gd name="connsiteX2" fmla="*/ 4458056 w 4458056"/>
              <a:gd name="connsiteY2" fmla="*/ 3619499 h 4251960"/>
              <a:gd name="connsiteX3" fmla="*/ 4458056 w 4458056"/>
              <a:gd name="connsiteY3" fmla="*/ 4250263 h 4251960"/>
              <a:gd name="connsiteX4" fmla="*/ 3903701 w 4458056"/>
              <a:gd name="connsiteY4" fmla="*/ 4251960 h 4251960"/>
              <a:gd name="connsiteX5" fmla="*/ 0 w 4458056"/>
              <a:gd name="connsiteY5" fmla="*/ 4250263 h 4251960"/>
              <a:gd name="connsiteX6" fmla="*/ 0 w 4458056"/>
              <a:gd name="connsiteY6" fmla="*/ 0 h 4251960"/>
              <a:gd name="connsiteX0" fmla="*/ 0 w 4458056"/>
              <a:gd name="connsiteY0" fmla="*/ 0 h 4251960"/>
              <a:gd name="connsiteX1" fmla="*/ 4458056 w 4458056"/>
              <a:gd name="connsiteY1" fmla="*/ 0 h 4251960"/>
              <a:gd name="connsiteX2" fmla="*/ 4458056 w 4458056"/>
              <a:gd name="connsiteY2" fmla="*/ 3619499 h 4251960"/>
              <a:gd name="connsiteX3" fmla="*/ 3905606 w 4458056"/>
              <a:gd name="connsiteY3" fmla="*/ 3619708 h 4251960"/>
              <a:gd name="connsiteX4" fmla="*/ 3903701 w 4458056"/>
              <a:gd name="connsiteY4" fmla="*/ 4251960 h 4251960"/>
              <a:gd name="connsiteX5" fmla="*/ 0 w 4458056"/>
              <a:gd name="connsiteY5" fmla="*/ 4250263 h 4251960"/>
              <a:gd name="connsiteX6" fmla="*/ 0 w 4458056"/>
              <a:gd name="connsiteY6" fmla="*/ 0 h 425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8056" h="4251960">
                <a:moveTo>
                  <a:pt x="0" y="0"/>
                </a:moveTo>
                <a:lnTo>
                  <a:pt x="4458056" y="0"/>
                </a:lnTo>
                <a:lnTo>
                  <a:pt x="4458056" y="3619499"/>
                </a:lnTo>
                <a:lnTo>
                  <a:pt x="3905606" y="3619708"/>
                </a:lnTo>
                <a:lnTo>
                  <a:pt x="3903701" y="4251960"/>
                </a:lnTo>
                <a:lnTo>
                  <a:pt x="0" y="425026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 i="0">
                <a:latin typeface="BT Group Headline" panose="020B0603020203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4F89446-AEE1-1953-D80D-081D380FDCE5}"/>
              </a:ext>
            </a:extLst>
          </p:cNvPr>
          <p:cNvSpPr/>
          <p:nvPr userDrawn="1"/>
        </p:nvSpPr>
        <p:spPr>
          <a:xfrm>
            <a:off x="6204031" y="3618914"/>
            <a:ext cx="1529914" cy="626400"/>
          </a:xfrm>
          <a:prstGeom prst="rect">
            <a:avLst/>
          </a:prstGeom>
          <a:solidFill>
            <a:srgbClr val="541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68C5749-26DF-033E-273D-C9D019576E22}"/>
              </a:ext>
            </a:extLst>
          </p:cNvPr>
          <p:cNvSpPr/>
          <p:nvPr userDrawn="1"/>
        </p:nvSpPr>
        <p:spPr>
          <a:xfrm>
            <a:off x="7733944" y="4250262"/>
            <a:ext cx="3903874" cy="626400"/>
          </a:xfrm>
          <a:prstGeom prst="rect">
            <a:avLst/>
          </a:prstGeom>
          <a:solidFill>
            <a:srgbClr val="EDF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CF06720-FDDE-E1FD-4962-94D30E5813AF}"/>
              </a:ext>
            </a:extLst>
          </p:cNvPr>
          <p:cNvSpPr/>
          <p:nvPr userDrawn="1"/>
        </p:nvSpPr>
        <p:spPr>
          <a:xfrm>
            <a:off x="11637818" y="3618914"/>
            <a:ext cx="554182" cy="626400"/>
          </a:xfrm>
          <a:prstGeom prst="rect">
            <a:avLst/>
          </a:prstGeom>
          <a:solidFill>
            <a:srgbClr val="FF8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93271F4-0B05-07D4-104D-97E65D61682C}"/>
              </a:ext>
            </a:extLst>
          </p:cNvPr>
          <p:cNvSpPr/>
          <p:nvPr userDrawn="1"/>
        </p:nvSpPr>
        <p:spPr>
          <a:xfrm>
            <a:off x="-22503" y="4250260"/>
            <a:ext cx="6226534" cy="626400"/>
          </a:xfrm>
          <a:prstGeom prst="rect">
            <a:avLst/>
          </a:prstGeom>
          <a:solidFill>
            <a:srgbClr val="019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A692DAD7-A9A8-9597-741F-DD00FBEB1F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810" y="1418630"/>
            <a:ext cx="7184712" cy="1318842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Add statement here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929AB54-CE5C-1543-ADD1-A72DDD21D8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7975" y="2909888"/>
            <a:ext cx="5788025" cy="11236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2000" dirty="0">
                <a:latin typeface="+mj-lt"/>
              </a:defRPr>
            </a:lvl1pPr>
          </a:lstStyle>
          <a:p>
            <a:pPr lvl="0"/>
            <a:r>
              <a:rPr lang="en-US"/>
              <a:t>Click to enter sub heading.</a:t>
            </a:r>
          </a:p>
        </p:txBody>
      </p:sp>
    </p:spTree>
    <p:extLst>
      <p:ext uri="{BB962C8B-B14F-4D97-AF65-F5344CB8AC3E}">
        <p14:creationId xmlns:p14="http://schemas.microsoft.com/office/powerpoint/2010/main" val="209160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0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EC1D5193-DFE2-624F-6046-1A38534625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05574" y="885825"/>
            <a:ext cx="5686425" cy="5972175"/>
          </a:xfrm>
          <a:custGeom>
            <a:avLst/>
            <a:gdLst>
              <a:gd name="connsiteX0" fmla="*/ 0 w 5683008"/>
              <a:gd name="connsiteY0" fmla="*/ 0 h 5971221"/>
              <a:gd name="connsiteX1" fmla="*/ 5683008 w 5683008"/>
              <a:gd name="connsiteY1" fmla="*/ 0 h 5971221"/>
              <a:gd name="connsiteX2" fmla="*/ 5683008 w 5683008"/>
              <a:gd name="connsiteY2" fmla="*/ 5971221 h 5971221"/>
              <a:gd name="connsiteX3" fmla="*/ 0 w 5683008"/>
              <a:gd name="connsiteY3" fmla="*/ 5971221 h 5971221"/>
              <a:gd name="connsiteX4" fmla="*/ 0 w 5683008"/>
              <a:gd name="connsiteY4" fmla="*/ 0 h 5971221"/>
              <a:gd name="connsiteX0" fmla="*/ 0 w 5683008"/>
              <a:gd name="connsiteY0" fmla="*/ 0 h 5971221"/>
              <a:gd name="connsiteX1" fmla="*/ 747153 w 5683008"/>
              <a:gd name="connsiteY1" fmla="*/ 2856 h 5971221"/>
              <a:gd name="connsiteX2" fmla="*/ 5683008 w 5683008"/>
              <a:gd name="connsiteY2" fmla="*/ 0 h 5971221"/>
              <a:gd name="connsiteX3" fmla="*/ 5683008 w 5683008"/>
              <a:gd name="connsiteY3" fmla="*/ 5971221 h 5971221"/>
              <a:gd name="connsiteX4" fmla="*/ 0 w 5683008"/>
              <a:gd name="connsiteY4" fmla="*/ 5971221 h 5971221"/>
              <a:gd name="connsiteX5" fmla="*/ 0 w 5683008"/>
              <a:gd name="connsiteY5" fmla="*/ 0 h 5971221"/>
              <a:gd name="connsiteX0" fmla="*/ 3417 w 5686425"/>
              <a:gd name="connsiteY0" fmla="*/ 0 h 5971221"/>
              <a:gd name="connsiteX1" fmla="*/ 750570 w 5686425"/>
              <a:gd name="connsiteY1" fmla="*/ 2856 h 5971221"/>
              <a:gd name="connsiteX2" fmla="*/ 5686425 w 5686425"/>
              <a:gd name="connsiteY2" fmla="*/ 0 h 5971221"/>
              <a:gd name="connsiteX3" fmla="*/ 5686425 w 5686425"/>
              <a:gd name="connsiteY3" fmla="*/ 5971221 h 5971221"/>
              <a:gd name="connsiteX4" fmla="*/ 3417 w 5686425"/>
              <a:gd name="connsiteY4" fmla="*/ 5971221 h 5971221"/>
              <a:gd name="connsiteX5" fmla="*/ 0 w 5686425"/>
              <a:gd name="connsiteY5" fmla="*/ 621981 h 5971221"/>
              <a:gd name="connsiteX6" fmla="*/ 3417 w 5686425"/>
              <a:gd name="connsiteY6" fmla="*/ 0 h 5971221"/>
              <a:gd name="connsiteX0" fmla="*/ 752082 w 5686425"/>
              <a:gd name="connsiteY0" fmla="*/ 622935 h 5971221"/>
              <a:gd name="connsiteX1" fmla="*/ 750570 w 5686425"/>
              <a:gd name="connsiteY1" fmla="*/ 2856 h 5971221"/>
              <a:gd name="connsiteX2" fmla="*/ 5686425 w 5686425"/>
              <a:gd name="connsiteY2" fmla="*/ 0 h 5971221"/>
              <a:gd name="connsiteX3" fmla="*/ 5686425 w 5686425"/>
              <a:gd name="connsiteY3" fmla="*/ 5971221 h 5971221"/>
              <a:gd name="connsiteX4" fmla="*/ 3417 w 5686425"/>
              <a:gd name="connsiteY4" fmla="*/ 5971221 h 5971221"/>
              <a:gd name="connsiteX5" fmla="*/ 0 w 5686425"/>
              <a:gd name="connsiteY5" fmla="*/ 621981 h 5971221"/>
              <a:gd name="connsiteX6" fmla="*/ 752082 w 5686425"/>
              <a:gd name="connsiteY6" fmla="*/ 622935 h 5971221"/>
              <a:gd name="connsiteX0" fmla="*/ 752082 w 5686425"/>
              <a:gd name="connsiteY0" fmla="*/ 623889 h 5972175"/>
              <a:gd name="connsiteX1" fmla="*/ 750570 w 5686425"/>
              <a:gd name="connsiteY1" fmla="*/ 3810 h 5972175"/>
              <a:gd name="connsiteX2" fmla="*/ 4661536 w 5686425"/>
              <a:gd name="connsiteY2" fmla="*/ 0 h 5972175"/>
              <a:gd name="connsiteX3" fmla="*/ 5686425 w 5686425"/>
              <a:gd name="connsiteY3" fmla="*/ 954 h 5972175"/>
              <a:gd name="connsiteX4" fmla="*/ 5686425 w 5686425"/>
              <a:gd name="connsiteY4" fmla="*/ 5972175 h 5972175"/>
              <a:gd name="connsiteX5" fmla="*/ 3417 w 5686425"/>
              <a:gd name="connsiteY5" fmla="*/ 5972175 h 5972175"/>
              <a:gd name="connsiteX6" fmla="*/ 0 w 5686425"/>
              <a:gd name="connsiteY6" fmla="*/ 622935 h 5972175"/>
              <a:gd name="connsiteX7" fmla="*/ 752082 w 5686425"/>
              <a:gd name="connsiteY7" fmla="*/ 623889 h 5972175"/>
              <a:gd name="connsiteX0" fmla="*/ 752082 w 5686425"/>
              <a:gd name="connsiteY0" fmla="*/ 623889 h 5972175"/>
              <a:gd name="connsiteX1" fmla="*/ 750570 w 5686425"/>
              <a:gd name="connsiteY1" fmla="*/ 3810 h 5972175"/>
              <a:gd name="connsiteX2" fmla="*/ 4661536 w 5686425"/>
              <a:gd name="connsiteY2" fmla="*/ 0 h 5972175"/>
              <a:gd name="connsiteX3" fmla="*/ 5686425 w 5686425"/>
              <a:gd name="connsiteY3" fmla="*/ 954 h 5972175"/>
              <a:gd name="connsiteX4" fmla="*/ 5684521 w 5686425"/>
              <a:gd name="connsiteY4" fmla="*/ 628650 h 5972175"/>
              <a:gd name="connsiteX5" fmla="*/ 5686425 w 5686425"/>
              <a:gd name="connsiteY5" fmla="*/ 5972175 h 5972175"/>
              <a:gd name="connsiteX6" fmla="*/ 3417 w 5686425"/>
              <a:gd name="connsiteY6" fmla="*/ 5972175 h 5972175"/>
              <a:gd name="connsiteX7" fmla="*/ 0 w 5686425"/>
              <a:gd name="connsiteY7" fmla="*/ 622935 h 5972175"/>
              <a:gd name="connsiteX8" fmla="*/ 752082 w 5686425"/>
              <a:gd name="connsiteY8" fmla="*/ 623889 h 5972175"/>
              <a:gd name="connsiteX0" fmla="*/ 752082 w 5686425"/>
              <a:gd name="connsiteY0" fmla="*/ 623889 h 5972175"/>
              <a:gd name="connsiteX1" fmla="*/ 750570 w 5686425"/>
              <a:gd name="connsiteY1" fmla="*/ 3810 h 5972175"/>
              <a:gd name="connsiteX2" fmla="*/ 4661536 w 5686425"/>
              <a:gd name="connsiteY2" fmla="*/ 0 h 5972175"/>
              <a:gd name="connsiteX3" fmla="*/ 4665345 w 5686425"/>
              <a:gd name="connsiteY3" fmla="*/ 631509 h 5972175"/>
              <a:gd name="connsiteX4" fmla="*/ 5684521 w 5686425"/>
              <a:gd name="connsiteY4" fmla="*/ 628650 h 5972175"/>
              <a:gd name="connsiteX5" fmla="*/ 5686425 w 5686425"/>
              <a:gd name="connsiteY5" fmla="*/ 5972175 h 5972175"/>
              <a:gd name="connsiteX6" fmla="*/ 3417 w 5686425"/>
              <a:gd name="connsiteY6" fmla="*/ 5972175 h 5972175"/>
              <a:gd name="connsiteX7" fmla="*/ 0 w 5686425"/>
              <a:gd name="connsiteY7" fmla="*/ 622935 h 5972175"/>
              <a:gd name="connsiteX8" fmla="*/ 752082 w 5686425"/>
              <a:gd name="connsiteY8" fmla="*/ 623889 h 5972175"/>
              <a:gd name="connsiteX0" fmla="*/ 752082 w 5686425"/>
              <a:gd name="connsiteY0" fmla="*/ 623889 h 5972175"/>
              <a:gd name="connsiteX1" fmla="*/ 750570 w 5686425"/>
              <a:gd name="connsiteY1" fmla="*/ 3810 h 5972175"/>
              <a:gd name="connsiteX2" fmla="*/ 4661536 w 5686425"/>
              <a:gd name="connsiteY2" fmla="*/ 0 h 5972175"/>
              <a:gd name="connsiteX3" fmla="*/ 4665345 w 5686425"/>
              <a:gd name="connsiteY3" fmla="*/ 631509 h 5972175"/>
              <a:gd name="connsiteX4" fmla="*/ 5684521 w 5686425"/>
              <a:gd name="connsiteY4" fmla="*/ 628650 h 5972175"/>
              <a:gd name="connsiteX5" fmla="*/ 5686425 w 5686425"/>
              <a:gd name="connsiteY5" fmla="*/ 5972175 h 5972175"/>
              <a:gd name="connsiteX6" fmla="*/ 3417 w 5686425"/>
              <a:gd name="connsiteY6" fmla="*/ 5972175 h 5972175"/>
              <a:gd name="connsiteX7" fmla="*/ 0 w 5686425"/>
              <a:gd name="connsiteY7" fmla="*/ 622935 h 5972175"/>
              <a:gd name="connsiteX8" fmla="*/ 752082 w 5686425"/>
              <a:gd name="connsiteY8" fmla="*/ 623889 h 5972175"/>
              <a:gd name="connsiteX0" fmla="*/ 752082 w 5686425"/>
              <a:gd name="connsiteY0" fmla="*/ 623889 h 5972175"/>
              <a:gd name="connsiteX1" fmla="*/ 750570 w 5686425"/>
              <a:gd name="connsiteY1" fmla="*/ 3810 h 5972175"/>
              <a:gd name="connsiteX2" fmla="*/ 4661536 w 5686425"/>
              <a:gd name="connsiteY2" fmla="*/ 0 h 5972175"/>
              <a:gd name="connsiteX3" fmla="*/ 4665345 w 5686425"/>
              <a:gd name="connsiteY3" fmla="*/ 631509 h 5972175"/>
              <a:gd name="connsiteX4" fmla="*/ 5684521 w 5686425"/>
              <a:gd name="connsiteY4" fmla="*/ 628650 h 5972175"/>
              <a:gd name="connsiteX5" fmla="*/ 5686425 w 5686425"/>
              <a:gd name="connsiteY5" fmla="*/ 5972175 h 5972175"/>
              <a:gd name="connsiteX6" fmla="*/ 3417 w 5686425"/>
              <a:gd name="connsiteY6" fmla="*/ 5972175 h 5972175"/>
              <a:gd name="connsiteX7" fmla="*/ 0 w 5686425"/>
              <a:gd name="connsiteY7" fmla="*/ 622935 h 5972175"/>
              <a:gd name="connsiteX8" fmla="*/ 752082 w 5686425"/>
              <a:gd name="connsiteY8" fmla="*/ 623889 h 5972175"/>
              <a:gd name="connsiteX0" fmla="*/ 752082 w 5686425"/>
              <a:gd name="connsiteY0" fmla="*/ 623889 h 5972175"/>
              <a:gd name="connsiteX1" fmla="*/ 750570 w 5686425"/>
              <a:gd name="connsiteY1" fmla="*/ 3810 h 5972175"/>
              <a:gd name="connsiteX2" fmla="*/ 4661536 w 5686425"/>
              <a:gd name="connsiteY2" fmla="*/ 0 h 5972175"/>
              <a:gd name="connsiteX3" fmla="*/ 4665345 w 5686425"/>
              <a:gd name="connsiteY3" fmla="*/ 625794 h 5972175"/>
              <a:gd name="connsiteX4" fmla="*/ 5684521 w 5686425"/>
              <a:gd name="connsiteY4" fmla="*/ 628650 h 5972175"/>
              <a:gd name="connsiteX5" fmla="*/ 5686425 w 5686425"/>
              <a:gd name="connsiteY5" fmla="*/ 5972175 h 5972175"/>
              <a:gd name="connsiteX6" fmla="*/ 3417 w 5686425"/>
              <a:gd name="connsiteY6" fmla="*/ 5972175 h 5972175"/>
              <a:gd name="connsiteX7" fmla="*/ 0 w 5686425"/>
              <a:gd name="connsiteY7" fmla="*/ 622935 h 5972175"/>
              <a:gd name="connsiteX8" fmla="*/ 752082 w 5686425"/>
              <a:gd name="connsiteY8" fmla="*/ 623889 h 5972175"/>
              <a:gd name="connsiteX0" fmla="*/ 752082 w 5686425"/>
              <a:gd name="connsiteY0" fmla="*/ 623889 h 5972175"/>
              <a:gd name="connsiteX1" fmla="*/ 750570 w 5686425"/>
              <a:gd name="connsiteY1" fmla="*/ 3810 h 5972175"/>
              <a:gd name="connsiteX2" fmla="*/ 4661536 w 5686425"/>
              <a:gd name="connsiteY2" fmla="*/ 0 h 5972175"/>
              <a:gd name="connsiteX3" fmla="*/ 4667250 w 5686425"/>
              <a:gd name="connsiteY3" fmla="*/ 627699 h 5972175"/>
              <a:gd name="connsiteX4" fmla="*/ 5684521 w 5686425"/>
              <a:gd name="connsiteY4" fmla="*/ 628650 h 5972175"/>
              <a:gd name="connsiteX5" fmla="*/ 5686425 w 5686425"/>
              <a:gd name="connsiteY5" fmla="*/ 5972175 h 5972175"/>
              <a:gd name="connsiteX6" fmla="*/ 3417 w 5686425"/>
              <a:gd name="connsiteY6" fmla="*/ 5972175 h 5972175"/>
              <a:gd name="connsiteX7" fmla="*/ 0 w 5686425"/>
              <a:gd name="connsiteY7" fmla="*/ 622935 h 5972175"/>
              <a:gd name="connsiteX8" fmla="*/ 752082 w 5686425"/>
              <a:gd name="connsiteY8" fmla="*/ 623889 h 5972175"/>
              <a:gd name="connsiteX0" fmla="*/ 752082 w 5686425"/>
              <a:gd name="connsiteY0" fmla="*/ 623889 h 5972175"/>
              <a:gd name="connsiteX1" fmla="*/ 750570 w 5686425"/>
              <a:gd name="connsiteY1" fmla="*/ 3810 h 5972175"/>
              <a:gd name="connsiteX2" fmla="*/ 4661536 w 5686425"/>
              <a:gd name="connsiteY2" fmla="*/ 0 h 5972175"/>
              <a:gd name="connsiteX3" fmla="*/ 4667250 w 5686425"/>
              <a:gd name="connsiteY3" fmla="*/ 627699 h 5972175"/>
              <a:gd name="connsiteX4" fmla="*/ 5684521 w 5686425"/>
              <a:gd name="connsiteY4" fmla="*/ 628650 h 5972175"/>
              <a:gd name="connsiteX5" fmla="*/ 5686425 w 5686425"/>
              <a:gd name="connsiteY5" fmla="*/ 5972175 h 5972175"/>
              <a:gd name="connsiteX6" fmla="*/ 3417 w 5686425"/>
              <a:gd name="connsiteY6" fmla="*/ 5972175 h 5972175"/>
              <a:gd name="connsiteX7" fmla="*/ 0 w 5686425"/>
              <a:gd name="connsiteY7" fmla="*/ 622935 h 5972175"/>
              <a:gd name="connsiteX8" fmla="*/ 752082 w 5686425"/>
              <a:gd name="connsiteY8" fmla="*/ 623889 h 5972175"/>
              <a:gd name="connsiteX0" fmla="*/ 752082 w 5686425"/>
              <a:gd name="connsiteY0" fmla="*/ 623889 h 5972175"/>
              <a:gd name="connsiteX1" fmla="*/ 750570 w 5686425"/>
              <a:gd name="connsiteY1" fmla="*/ 3810 h 5972175"/>
              <a:gd name="connsiteX2" fmla="*/ 4661536 w 5686425"/>
              <a:gd name="connsiteY2" fmla="*/ 0 h 5972175"/>
              <a:gd name="connsiteX3" fmla="*/ 4659630 w 5686425"/>
              <a:gd name="connsiteY3" fmla="*/ 627699 h 5972175"/>
              <a:gd name="connsiteX4" fmla="*/ 5684521 w 5686425"/>
              <a:gd name="connsiteY4" fmla="*/ 628650 h 5972175"/>
              <a:gd name="connsiteX5" fmla="*/ 5686425 w 5686425"/>
              <a:gd name="connsiteY5" fmla="*/ 5972175 h 5972175"/>
              <a:gd name="connsiteX6" fmla="*/ 3417 w 5686425"/>
              <a:gd name="connsiteY6" fmla="*/ 5972175 h 5972175"/>
              <a:gd name="connsiteX7" fmla="*/ 0 w 5686425"/>
              <a:gd name="connsiteY7" fmla="*/ 622935 h 5972175"/>
              <a:gd name="connsiteX8" fmla="*/ 752082 w 5686425"/>
              <a:gd name="connsiteY8" fmla="*/ 623889 h 5972175"/>
              <a:gd name="connsiteX0" fmla="*/ 752082 w 5686425"/>
              <a:gd name="connsiteY0" fmla="*/ 623889 h 5972175"/>
              <a:gd name="connsiteX1" fmla="*/ 750570 w 5686425"/>
              <a:gd name="connsiteY1" fmla="*/ 3810 h 5972175"/>
              <a:gd name="connsiteX2" fmla="*/ 4661536 w 5686425"/>
              <a:gd name="connsiteY2" fmla="*/ 0 h 5972175"/>
              <a:gd name="connsiteX3" fmla="*/ 4663440 w 5686425"/>
              <a:gd name="connsiteY3" fmla="*/ 627699 h 5972175"/>
              <a:gd name="connsiteX4" fmla="*/ 5684521 w 5686425"/>
              <a:gd name="connsiteY4" fmla="*/ 628650 h 5972175"/>
              <a:gd name="connsiteX5" fmla="*/ 5686425 w 5686425"/>
              <a:gd name="connsiteY5" fmla="*/ 5972175 h 5972175"/>
              <a:gd name="connsiteX6" fmla="*/ 3417 w 5686425"/>
              <a:gd name="connsiteY6" fmla="*/ 5972175 h 5972175"/>
              <a:gd name="connsiteX7" fmla="*/ 0 w 5686425"/>
              <a:gd name="connsiteY7" fmla="*/ 622935 h 5972175"/>
              <a:gd name="connsiteX8" fmla="*/ 752082 w 5686425"/>
              <a:gd name="connsiteY8" fmla="*/ 623889 h 5972175"/>
              <a:gd name="connsiteX0" fmla="*/ 752082 w 5686425"/>
              <a:gd name="connsiteY0" fmla="*/ 623889 h 5972175"/>
              <a:gd name="connsiteX1" fmla="*/ 750570 w 5686425"/>
              <a:gd name="connsiteY1" fmla="*/ 3810 h 5972175"/>
              <a:gd name="connsiteX2" fmla="*/ 4661536 w 5686425"/>
              <a:gd name="connsiteY2" fmla="*/ 0 h 5972175"/>
              <a:gd name="connsiteX3" fmla="*/ 4663440 w 5686425"/>
              <a:gd name="connsiteY3" fmla="*/ 627699 h 5972175"/>
              <a:gd name="connsiteX4" fmla="*/ 5684521 w 5686425"/>
              <a:gd name="connsiteY4" fmla="*/ 628650 h 5972175"/>
              <a:gd name="connsiteX5" fmla="*/ 5686425 w 5686425"/>
              <a:gd name="connsiteY5" fmla="*/ 5972175 h 5972175"/>
              <a:gd name="connsiteX6" fmla="*/ 3417 w 5686425"/>
              <a:gd name="connsiteY6" fmla="*/ 5972175 h 5972175"/>
              <a:gd name="connsiteX7" fmla="*/ 0 w 5686425"/>
              <a:gd name="connsiteY7" fmla="*/ 622935 h 5972175"/>
              <a:gd name="connsiteX8" fmla="*/ 752082 w 5686425"/>
              <a:gd name="connsiteY8" fmla="*/ 623889 h 597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6425" h="5972175">
                <a:moveTo>
                  <a:pt x="752082" y="623889"/>
                </a:moveTo>
                <a:lnTo>
                  <a:pt x="750570" y="3810"/>
                </a:lnTo>
                <a:lnTo>
                  <a:pt x="4661536" y="0"/>
                </a:lnTo>
                <a:cubicBezTo>
                  <a:pt x="4662806" y="210503"/>
                  <a:pt x="4662170" y="417196"/>
                  <a:pt x="4663440" y="627699"/>
                </a:cubicBezTo>
                <a:cubicBezTo>
                  <a:pt x="5417185" y="623571"/>
                  <a:pt x="4738371" y="628968"/>
                  <a:pt x="5684521" y="628650"/>
                </a:cubicBezTo>
                <a:cubicBezTo>
                  <a:pt x="5685156" y="2409825"/>
                  <a:pt x="5685790" y="4191000"/>
                  <a:pt x="5686425" y="5972175"/>
                </a:cubicBezTo>
                <a:lnTo>
                  <a:pt x="3417" y="5972175"/>
                </a:lnTo>
                <a:lnTo>
                  <a:pt x="0" y="622935"/>
                </a:lnTo>
                <a:lnTo>
                  <a:pt x="752082" y="62388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>
              <a:defRPr b="0" i="0">
                <a:latin typeface="BT Group Headline" panose="020B0603020203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7CDB46-ABF4-7856-AA25-7D9904F41808}"/>
              </a:ext>
            </a:extLst>
          </p:cNvPr>
          <p:cNvSpPr/>
          <p:nvPr userDrawn="1"/>
        </p:nvSpPr>
        <p:spPr>
          <a:xfrm>
            <a:off x="11169748" y="886779"/>
            <a:ext cx="1019183" cy="626400"/>
          </a:xfrm>
          <a:prstGeom prst="rect">
            <a:avLst/>
          </a:prstGeom>
          <a:solidFill>
            <a:srgbClr val="019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305DC4-3E83-8F1A-3962-2871C5C8ACFA}"/>
              </a:ext>
            </a:extLst>
          </p:cNvPr>
          <p:cNvSpPr/>
          <p:nvPr userDrawn="1"/>
        </p:nvSpPr>
        <p:spPr>
          <a:xfrm>
            <a:off x="7258196" y="261421"/>
            <a:ext cx="3908484" cy="626400"/>
          </a:xfrm>
          <a:prstGeom prst="rect">
            <a:avLst/>
          </a:prstGeom>
          <a:solidFill>
            <a:srgbClr val="C81D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2ED97A-A476-97F8-EC42-7B4EC5A15C4E}"/>
              </a:ext>
            </a:extLst>
          </p:cNvPr>
          <p:cNvSpPr/>
          <p:nvPr userDrawn="1"/>
        </p:nvSpPr>
        <p:spPr>
          <a:xfrm>
            <a:off x="6508992" y="886779"/>
            <a:ext cx="749203" cy="626400"/>
          </a:xfrm>
          <a:prstGeom prst="rect">
            <a:avLst/>
          </a:prstGeom>
          <a:solidFill>
            <a:srgbClr val="FF8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4FA79DF5-8061-7DB0-34BB-AD4FE946B1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976" y="2034993"/>
            <a:ext cx="5812280" cy="115595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kumimoji="0" lang="en-US" sz="4800" b="0" i="0" u="none" strike="noStrike" kern="0" cap="none" spc="-52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T Group Headline" panose="020B0603020203020204" pitchFamily="34" charset="0"/>
                <a:ea typeface="+mj-ea"/>
                <a:cs typeface="BT Group Headline" panose="020B0603020203020204" pitchFamily="34" charset="0"/>
              </a:defRPr>
            </a:lvl1pPr>
          </a:lstStyle>
          <a:p>
            <a:r>
              <a:rPr lang="en-US"/>
              <a:t>Add statement here</a:t>
            </a:r>
            <a:endParaRPr lang="en-GB"/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65CE61B7-3EDF-7534-48F3-EE2E0D8B31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7975" y="3310096"/>
            <a:ext cx="5788025" cy="11236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2000" dirty="0">
                <a:latin typeface="+mj-lt"/>
              </a:defRPr>
            </a:lvl1pPr>
          </a:lstStyle>
          <a:p>
            <a:pPr lvl="0"/>
            <a:r>
              <a:rPr lang="en-US"/>
              <a:t>Click to enter sub heading.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3C9A4DB-8357-67E9-217E-D9F9F9E50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3529" y="308926"/>
            <a:ext cx="365126" cy="203835"/>
          </a:xfrm>
        </p:spPr>
        <p:txBody>
          <a:bodyPr/>
          <a:lstStyle/>
          <a:p>
            <a:fld id="{BC5033AD-2A2E-4B40-820E-C0C238FC5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1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0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5">
            <a:extLst>
              <a:ext uri="{FF2B5EF4-FFF2-40B4-BE49-F238E27FC236}">
                <a16:creationId xmlns:a16="http://schemas.microsoft.com/office/drawing/2014/main" id="{74899D4A-B384-A93D-7AB6-8C725CD4B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975" y="1179888"/>
            <a:ext cx="8412845" cy="397577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defRPr kumimoji="0" lang="en-US" sz="3600" b="0" i="0" u="none" strike="noStrike" kern="0" cap="none" spc="-52" normalizeH="0" baseline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BT Group Headline" panose="020B0603020203020204" pitchFamily="34" charset="0"/>
                <a:ea typeface="+mj-ea"/>
                <a:cs typeface="BT Group Headline" panose="020B0603020203020204" pitchFamily="34" charset="0"/>
              </a:defRPr>
            </a:lvl1pPr>
          </a:lstStyle>
          <a:p>
            <a:r>
              <a:rPr lang="en-US"/>
              <a:t>Add statement here</a:t>
            </a:r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86C6944-65F2-A2C4-3C89-3D2BC49FC5E0}"/>
              </a:ext>
            </a:extLst>
          </p:cNvPr>
          <p:cNvGrpSpPr/>
          <p:nvPr userDrawn="1"/>
        </p:nvGrpSpPr>
        <p:grpSpPr>
          <a:xfrm>
            <a:off x="-22503" y="4951423"/>
            <a:ext cx="12214503" cy="1906577"/>
            <a:chOff x="-22503" y="4951423"/>
            <a:chExt cx="12214503" cy="190657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2AFCAC4-2321-F20C-29B4-07ACEBD92A04}"/>
                </a:ext>
              </a:extLst>
            </p:cNvPr>
            <p:cNvSpPr/>
            <p:nvPr userDrawn="1"/>
          </p:nvSpPr>
          <p:spPr>
            <a:xfrm>
              <a:off x="3326860" y="6232642"/>
              <a:ext cx="5739317" cy="62535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BB36D7F-3659-E7F9-C0D8-FD71E8C231A8}"/>
                </a:ext>
              </a:extLst>
            </p:cNvPr>
            <p:cNvSpPr/>
            <p:nvPr userDrawn="1"/>
          </p:nvSpPr>
          <p:spPr>
            <a:xfrm>
              <a:off x="9066179" y="5607283"/>
              <a:ext cx="1964988" cy="62535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6ABB177-C485-4F7A-5C86-571649008CBF}"/>
                </a:ext>
              </a:extLst>
            </p:cNvPr>
            <p:cNvSpPr/>
            <p:nvPr userDrawn="1"/>
          </p:nvSpPr>
          <p:spPr>
            <a:xfrm>
              <a:off x="11031166" y="4951423"/>
              <a:ext cx="1160834" cy="625358"/>
            </a:xfrm>
            <a:prstGeom prst="rect">
              <a:avLst/>
            </a:prstGeom>
            <a:solidFill>
              <a:srgbClr val="43B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C4CEA95-9C65-79BF-E3AD-AACBD570D444}"/>
                </a:ext>
              </a:extLst>
            </p:cNvPr>
            <p:cNvSpPr/>
            <p:nvPr userDrawn="1"/>
          </p:nvSpPr>
          <p:spPr>
            <a:xfrm>
              <a:off x="-22503" y="5607283"/>
              <a:ext cx="3349363" cy="625358"/>
            </a:xfrm>
            <a:prstGeom prst="rect">
              <a:avLst/>
            </a:prstGeom>
            <a:solidFill>
              <a:srgbClr val="019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FCBC122-B956-3497-E425-0DB24035D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3529" y="308926"/>
            <a:ext cx="365126" cy="203835"/>
          </a:xfrm>
        </p:spPr>
        <p:txBody>
          <a:bodyPr/>
          <a:lstStyle/>
          <a:p>
            <a:fld id="{BC5033AD-2A2E-4B40-820E-C0C238FC5E2C}" type="slidenum">
              <a:rPr lang="en-GB" smtClean="0"/>
              <a:t>‹#›</a:t>
            </a:fld>
            <a:endParaRPr lang="en-GB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9E24EA83-F56B-834D-8F62-7F8A8897D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75724" y="308925"/>
            <a:ext cx="2692399" cy="203835"/>
          </a:xfrm>
        </p:spPr>
        <p:txBody>
          <a:bodyPr/>
          <a:lstStyle/>
          <a:p>
            <a:r>
              <a:rPr lang="en-GB"/>
              <a:t>BT Group PowerPoint    |</a:t>
            </a:r>
          </a:p>
        </p:txBody>
      </p:sp>
    </p:spTree>
    <p:extLst>
      <p:ext uri="{BB962C8B-B14F-4D97-AF65-F5344CB8AC3E}">
        <p14:creationId xmlns:p14="http://schemas.microsoft.com/office/powerpoint/2010/main" val="2314206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0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05E04C-0EDD-7FFB-6625-33A47C875934}"/>
              </a:ext>
            </a:extLst>
          </p:cNvPr>
          <p:cNvSpPr/>
          <p:nvPr userDrawn="1"/>
        </p:nvSpPr>
        <p:spPr>
          <a:xfrm>
            <a:off x="307977" y="1487380"/>
            <a:ext cx="1548764" cy="173355"/>
          </a:xfrm>
          <a:prstGeom prst="rect">
            <a:avLst/>
          </a:prstGeom>
          <a:solidFill>
            <a:srgbClr val="541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5526A02-B75E-42E5-5101-CBCEAFA72573}"/>
              </a:ext>
            </a:extLst>
          </p:cNvPr>
          <p:cNvSpPr/>
          <p:nvPr userDrawn="1"/>
        </p:nvSpPr>
        <p:spPr>
          <a:xfrm>
            <a:off x="10016320" y="5727899"/>
            <a:ext cx="2175680" cy="173355"/>
          </a:xfrm>
          <a:prstGeom prst="rect">
            <a:avLst/>
          </a:prstGeom>
          <a:solidFill>
            <a:srgbClr val="019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689EC5-B299-D3E0-5C74-61E7F7559C6B}"/>
              </a:ext>
            </a:extLst>
          </p:cNvPr>
          <p:cNvSpPr/>
          <p:nvPr userDrawn="1"/>
        </p:nvSpPr>
        <p:spPr>
          <a:xfrm>
            <a:off x="6204031" y="1476985"/>
            <a:ext cx="577474" cy="173355"/>
          </a:xfrm>
          <a:prstGeom prst="rect">
            <a:avLst/>
          </a:prstGeom>
          <a:solidFill>
            <a:srgbClr val="FF8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2766AA-8EC1-A42E-99D5-BC768B74C947}"/>
              </a:ext>
            </a:extLst>
          </p:cNvPr>
          <p:cNvSpPr/>
          <p:nvPr userDrawn="1"/>
        </p:nvSpPr>
        <p:spPr>
          <a:xfrm>
            <a:off x="6204030" y="298453"/>
            <a:ext cx="2175680" cy="173355"/>
          </a:xfrm>
          <a:prstGeom prst="rect">
            <a:avLst/>
          </a:prstGeom>
          <a:solidFill>
            <a:srgbClr val="43B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76834C3-33C6-61CA-3C56-F9F8C40DD230}"/>
              </a:ext>
            </a:extLst>
          </p:cNvPr>
          <p:cNvSpPr/>
          <p:nvPr userDrawn="1"/>
        </p:nvSpPr>
        <p:spPr>
          <a:xfrm>
            <a:off x="10567318" y="1476985"/>
            <a:ext cx="1624681" cy="173355"/>
          </a:xfrm>
          <a:prstGeom prst="rect">
            <a:avLst/>
          </a:prstGeom>
          <a:solidFill>
            <a:srgbClr val="C81D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8581A5-70D7-33F1-80ED-F263DAEAEA80}"/>
              </a:ext>
            </a:extLst>
          </p:cNvPr>
          <p:cNvSpPr/>
          <p:nvPr userDrawn="1"/>
        </p:nvSpPr>
        <p:spPr>
          <a:xfrm>
            <a:off x="9241606" y="3094280"/>
            <a:ext cx="1227058" cy="173355"/>
          </a:xfrm>
          <a:prstGeom prst="rect">
            <a:avLst/>
          </a:prstGeom>
          <a:solidFill>
            <a:srgbClr val="870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15">
            <a:extLst>
              <a:ext uri="{FF2B5EF4-FFF2-40B4-BE49-F238E27FC236}">
                <a16:creationId xmlns:a16="http://schemas.microsoft.com/office/drawing/2014/main" id="{B5A796F7-FB8F-B7C6-7F07-F72E3A1653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975" y="2150024"/>
            <a:ext cx="8075397" cy="33820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kumimoji="0" lang="en-US" sz="3600" b="0" i="0" u="none" strike="noStrike" kern="0" cap="none" spc="-52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T Group Headline" panose="020B0603020203020204" pitchFamily="34" charset="0"/>
                <a:ea typeface="+mj-ea"/>
                <a:cs typeface="BT Group Headline" panose="020B0603020203020204" pitchFamily="34" charset="0"/>
              </a:defRPr>
            </a:lvl1pPr>
          </a:lstStyle>
          <a:p>
            <a:r>
              <a:rPr lang="en-US"/>
              <a:t>Add statement here</a:t>
            </a:r>
            <a:endParaRPr lang="en-GB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0939717-03B4-5852-F6A3-63D057960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3529" y="308926"/>
            <a:ext cx="365126" cy="203835"/>
          </a:xfrm>
        </p:spPr>
        <p:txBody>
          <a:bodyPr/>
          <a:lstStyle/>
          <a:p>
            <a:fld id="{BC5033AD-2A2E-4B40-820E-C0C238FC5E2C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EF09EEF-BEDE-A87E-9098-F49CA8242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75724" y="308925"/>
            <a:ext cx="2692399" cy="203835"/>
          </a:xfrm>
        </p:spPr>
        <p:txBody>
          <a:bodyPr/>
          <a:lstStyle/>
          <a:p>
            <a:r>
              <a:rPr lang="en-GB"/>
              <a:t>BT Group PowerPoint    |</a:t>
            </a:r>
          </a:p>
        </p:txBody>
      </p:sp>
    </p:spTree>
    <p:extLst>
      <p:ext uri="{BB962C8B-B14F-4D97-AF65-F5344CB8AC3E}">
        <p14:creationId xmlns:p14="http://schemas.microsoft.com/office/powerpoint/2010/main" val="1566180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0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5">
            <a:extLst>
              <a:ext uri="{FF2B5EF4-FFF2-40B4-BE49-F238E27FC236}">
                <a16:creationId xmlns:a16="http://schemas.microsoft.com/office/drawing/2014/main" id="{C8D13F90-6E0E-B295-7135-69B4796B5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976" y="2854960"/>
            <a:ext cx="5788024" cy="244166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kumimoji="0" lang="en-US" sz="5400" b="0" i="0" u="none" strike="noStrike" kern="0" cap="none" spc="-52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T Group Headline" panose="020B0603020203020204" pitchFamily="34" charset="0"/>
                <a:ea typeface="+mj-ea"/>
                <a:cs typeface="BT Group Headline" panose="020B06030202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18F8D126-69A5-6338-7867-9DC7D4BF8C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53843" y="0"/>
            <a:ext cx="5538157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BT Group Headline" panose="020B0603020203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919694-ABC1-EEDE-5141-BBF2372FC82D}"/>
              </a:ext>
            </a:extLst>
          </p:cNvPr>
          <p:cNvSpPr/>
          <p:nvPr userDrawn="1"/>
        </p:nvSpPr>
        <p:spPr>
          <a:xfrm>
            <a:off x="307975" y="2082800"/>
            <a:ext cx="909320" cy="182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095336-4EB8-B3F6-5890-047B66F1EA37}"/>
              </a:ext>
            </a:extLst>
          </p:cNvPr>
          <p:cNvSpPr/>
          <p:nvPr userDrawn="1"/>
        </p:nvSpPr>
        <p:spPr>
          <a:xfrm>
            <a:off x="4844415" y="6430485"/>
            <a:ext cx="1809428" cy="1825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821840A-C4FC-5666-DFC7-ED2A52DB96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7975" y="5503634"/>
            <a:ext cx="5788025" cy="8212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2000" dirty="0">
                <a:latin typeface="+mj-lt"/>
              </a:defRPr>
            </a:lvl1pPr>
          </a:lstStyle>
          <a:p>
            <a:pPr lvl="0"/>
            <a:r>
              <a:rPr lang="en-US"/>
              <a:t>Click to enter sub heading.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3D16883-AB91-1A99-4DFE-93F05CBA0087}"/>
              </a:ext>
            </a:extLst>
          </p:cNvPr>
          <p:cNvGrpSpPr/>
          <p:nvPr userDrawn="1"/>
        </p:nvGrpSpPr>
        <p:grpSpPr>
          <a:xfrm>
            <a:off x="306070" y="303531"/>
            <a:ext cx="1749975" cy="575048"/>
            <a:chOff x="306070" y="303531"/>
            <a:chExt cx="1749975" cy="575048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704C8CF-C998-7512-27CD-62C1322E6985}"/>
                </a:ext>
              </a:extLst>
            </p:cNvPr>
            <p:cNvSpPr/>
            <p:nvPr/>
          </p:nvSpPr>
          <p:spPr>
            <a:xfrm>
              <a:off x="306070" y="308044"/>
              <a:ext cx="236068" cy="293843"/>
            </a:xfrm>
            <a:custGeom>
              <a:avLst/>
              <a:gdLst>
                <a:gd name="connsiteX0" fmla="*/ 132928 w 236068"/>
                <a:gd name="connsiteY0" fmla="*/ -173 h 293843"/>
                <a:gd name="connsiteX1" fmla="*/ 224557 w 236068"/>
                <a:gd name="connsiteY1" fmla="*/ 74303 h 293843"/>
                <a:gd name="connsiteX2" fmla="*/ 170844 w 236068"/>
                <a:gd name="connsiteY2" fmla="*/ 137947 h 293843"/>
                <a:gd name="connsiteX3" fmla="*/ 235841 w 236068"/>
                <a:gd name="connsiteY3" fmla="*/ 207459 h 293843"/>
                <a:gd name="connsiteX4" fmla="*/ 136539 w 236068"/>
                <a:gd name="connsiteY4" fmla="*/ 293671 h 293843"/>
                <a:gd name="connsiteX5" fmla="*/ -227 w 236068"/>
                <a:gd name="connsiteY5" fmla="*/ 293671 h 293843"/>
                <a:gd name="connsiteX6" fmla="*/ -227 w 236068"/>
                <a:gd name="connsiteY6" fmla="*/ -173 h 293843"/>
                <a:gd name="connsiteX7" fmla="*/ 125255 w 236068"/>
                <a:gd name="connsiteY7" fmla="*/ 119892 h 293843"/>
                <a:gd name="connsiteX8" fmla="*/ 166330 w 236068"/>
                <a:gd name="connsiteY8" fmla="*/ 82428 h 293843"/>
                <a:gd name="connsiteX9" fmla="*/ 125255 w 236068"/>
                <a:gd name="connsiteY9" fmla="*/ 46770 h 293843"/>
                <a:gd name="connsiteX10" fmla="*/ 56195 w 236068"/>
                <a:gd name="connsiteY10" fmla="*/ 46770 h 293843"/>
                <a:gd name="connsiteX11" fmla="*/ 56195 w 236068"/>
                <a:gd name="connsiteY11" fmla="*/ 119892 h 293843"/>
                <a:gd name="connsiteX12" fmla="*/ 130220 w 236068"/>
                <a:gd name="connsiteY12" fmla="*/ 246728 h 293843"/>
                <a:gd name="connsiteX13" fmla="*/ 177614 w 236068"/>
                <a:gd name="connsiteY13" fmla="*/ 206104 h 293843"/>
                <a:gd name="connsiteX14" fmla="*/ 130220 w 236068"/>
                <a:gd name="connsiteY14" fmla="*/ 166835 h 293843"/>
                <a:gd name="connsiteX15" fmla="*/ 56195 w 236068"/>
                <a:gd name="connsiteY15" fmla="*/ 166835 h 293843"/>
                <a:gd name="connsiteX16" fmla="*/ 56195 w 236068"/>
                <a:gd name="connsiteY16" fmla="*/ 247179 h 293843"/>
                <a:gd name="connsiteX17" fmla="*/ 130220 w 236068"/>
                <a:gd name="connsiteY17" fmla="*/ 247179 h 29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6068" h="293843">
                  <a:moveTo>
                    <a:pt x="132928" y="-173"/>
                  </a:moveTo>
                  <a:cubicBezTo>
                    <a:pt x="187544" y="-173"/>
                    <a:pt x="224557" y="30069"/>
                    <a:pt x="224557" y="74303"/>
                  </a:cubicBezTo>
                  <a:cubicBezTo>
                    <a:pt x="224557" y="103643"/>
                    <a:pt x="203794" y="127114"/>
                    <a:pt x="170844" y="137947"/>
                  </a:cubicBezTo>
                  <a:cubicBezTo>
                    <a:pt x="211016" y="146975"/>
                    <a:pt x="235841" y="172251"/>
                    <a:pt x="235841" y="207459"/>
                  </a:cubicBezTo>
                  <a:cubicBezTo>
                    <a:pt x="235841" y="258464"/>
                    <a:pt x="195669" y="293671"/>
                    <a:pt x="136539" y="293671"/>
                  </a:cubicBezTo>
                  <a:lnTo>
                    <a:pt x="-227" y="293671"/>
                  </a:lnTo>
                  <a:lnTo>
                    <a:pt x="-227" y="-173"/>
                  </a:lnTo>
                  <a:close/>
                  <a:moveTo>
                    <a:pt x="125255" y="119892"/>
                  </a:moveTo>
                  <a:cubicBezTo>
                    <a:pt x="153691" y="119892"/>
                    <a:pt x="166330" y="102740"/>
                    <a:pt x="166330" y="82428"/>
                  </a:cubicBezTo>
                  <a:cubicBezTo>
                    <a:pt x="166330" y="59859"/>
                    <a:pt x="150983" y="46770"/>
                    <a:pt x="125255" y="46770"/>
                  </a:cubicBezTo>
                  <a:lnTo>
                    <a:pt x="56195" y="46770"/>
                  </a:lnTo>
                  <a:lnTo>
                    <a:pt x="56195" y="119892"/>
                  </a:lnTo>
                  <a:close/>
                  <a:moveTo>
                    <a:pt x="130220" y="246728"/>
                  </a:moveTo>
                  <a:cubicBezTo>
                    <a:pt x="159559" y="246728"/>
                    <a:pt x="177614" y="231381"/>
                    <a:pt x="177614" y="206104"/>
                  </a:cubicBezTo>
                  <a:cubicBezTo>
                    <a:pt x="177614" y="182633"/>
                    <a:pt x="158656" y="166835"/>
                    <a:pt x="130220" y="166835"/>
                  </a:cubicBezTo>
                  <a:lnTo>
                    <a:pt x="56195" y="166835"/>
                  </a:lnTo>
                  <a:lnTo>
                    <a:pt x="56195" y="247179"/>
                  </a:lnTo>
                  <a:lnTo>
                    <a:pt x="130220" y="247179"/>
                  </a:lnTo>
                  <a:close/>
                </a:path>
              </a:pathLst>
            </a:custGeom>
            <a:solidFill>
              <a:schemeClr val="tx1"/>
            </a:solidFill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424A877-FD28-EC16-831E-F9CCE5E6802F}"/>
                </a:ext>
              </a:extLst>
            </p:cNvPr>
            <p:cNvSpPr/>
            <p:nvPr/>
          </p:nvSpPr>
          <p:spPr>
            <a:xfrm>
              <a:off x="554325" y="308044"/>
              <a:ext cx="242839" cy="293843"/>
            </a:xfrm>
            <a:custGeom>
              <a:avLst/>
              <a:gdLst>
                <a:gd name="connsiteX0" fmla="*/ 150080 w 242839"/>
                <a:gd name="connsiteY0" fmla="*/ 49027 h 293843"/>
                <a:gd name="connsiteX1" fmla="*/ 150080 w 242839"/>
                <a:gd name="connsiteY1" fmla="*/ 293671 h 293843"/>
                <a:gd name="connsiteX2" fmla="*/ 92305 w 242839"/>
                <a:gd name="connsiteY2" fmla="*/ 293671 h 293843"/>
                <a:gd name="connsiteX3" fmla="*/ 92305 w 242839"/>
                <a:gd name="connsiteY3" fmla="*/ 49027 h 293843"/>
                <a:gd name="connsiteX4" fmla="*/ -227 w 242839"/>
                <a:gd name="connsiteY4" fmla="*/ 49027 h 293843"/>
                <a:gd name="connsiteX5" fmla="*/ -227 w 242839"/>
                <a:gd name="connsiteY5" fmla="*/ -173 h 293843"/>
                <a:gd name="connsiteX6" fmla="*/ 242612 w 242839"/>
                <a:gd name="connsiteY6" fmla="*/ -173 h 293843"/>
                <a:gd name="connsiteX7" fmla="*/ 242612 w 242839"/>
                <a:gd name="connsiteY7" fmla="*/ 49027 h 29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839" h="293843">
                  <a:moveTo>
                    <a:pt x="150080" y="49027"/>
                  </a:moveTo>
                  <a:lnTo>
                    <a:pt x="150080" y="293671"/>
                  </a:lnTo>
                  <a:lnTo>
                    <a:pt x="92305" y="293671"/>
                  </a:lnTo>
                  <a:lnTo>
                    <a:pt x="92305" y="49027"/>
                  </a:lnTo>
                  <a:lnTo>
                    <a:pt x="-227" y="49027"/>
                  </a:lnTo>
                  <a:lnTo>
                    <a:pt x="-227" y="-173"/>
                  </a:lnTo>
                  <a:lnTo>
                    <a:pt x="242612" y="-173"/>
                  </a:lnTo>
                  <a:lnTo>
                    <a:pt x="242612" y="49027"/>
                  </a:lnTo>
                  <a:close/>
                </a:path>
              </a:pathLst>
            </a:custGeom>
            <a:solidFill>
              <a:schemeClr val="tx1"/>
            </a:solidFill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9F17501-67A9-7663-3AEC-9B00C686387C}"/>
                </a:ext>
              </a:extLst>
            </p:cNvPr>
            <p:cNvSpPr/>
            <p:nvPr/>
          </p:nvSpPr>
          <p:spPr>
            <a:xfrm>
              <a:off x="877057" y="303531"/>
              <a:ext cx="246901" cy="303774"/>
            </a:xfrm>
            <a:custGeom>
              <a:avLst/>
              <a:gdLst>
                <a:gd name="connsiteX0" fmla="*/ 246223 w 246901"/>
                <a:gd name="connsiteY0" fmla="*/ 298636 h 303774"/>
                <a:gd name="connsiteX1" fmla="*/ 191607 w 246901"/>
                <a:gd name="connsiteY1" fmla="*/ 298636 h 303774"/>
                <a:gd name="connsiteX2" fmla="*/ 191607 w 246901"/>
                <a:gd name="connsiteY2" fmla="*/ 248082 h 303774"/>
                <a:gd name="connsiteX3" fmla="*/ 112165 w 246901"/>
                <a:gd name="connsiteY3" fmla="*/ 303601 h 303774"/>
                <a:gd name="connsiteX4" fmla="*/ -227 w 246901"/>
                <a:gd name="connsiteY4" fmla="*/ 153745 h 303774"/>
                <a:gd name="connsiteX5" fmla="*/ 132477 w 246901"/>
                <a:gd name="connsiteY5" fmla="*/ -173 h 303774"/>
                <a:gd name="connsiteX6" fmla="*/ 239904 w 246901"/>
                <a:gd name="connsiteY6" fmla="*/ 60762 h 303774"/>
                <a:gd name="connsiteX7" fmla="*/ 194315 w 246901"/>
                <a:gd name="connsiteY7" fmla="*/ 89199 h 303774"/>
                <a:gd name="connsiteX8" fmla="*/ 133380 w 246901"/>
                <a:gd name="connsiteY8" fmla="*/ 49929 h 303774"/>
                <a:gd name="connsiteX9" fmla="*/ 59354 w 246901"/>
                <a:gd name="connsiteY9" fmla="*/ 154197 h 303774"/>
                <a:gd name="connsiteX10" fmla="*/ 125706 w 246901"/>
                <a:gd name="connsiteY10" fmla="*/ 253950 h 303774"/>
                <a:gd name="connsiteX11" fmla="*/ 188447 w 246901"/>
                <a:gd name="connsiteY11" fmla="*/ 192112 h 303774"/>
                <a:gd name="connsiteX12" fmla="*/ 147372 w 246901"/>
                <a:gd name="connsiteY12" fmla="*/ 192112 h 303774"/>
                <a:gd name="connsiteX13" fmla="*/ 147372 w 246901"/>
                <a:gd name="connsiteY13" fmla="*/ 143815 h 303774"/>
                <a:gd name="connsiteX14" fmla="*/ 246674 w 246901"/>
                <a:gd name="connsiteY14" fmla="*/ 143815 h 303774"/>
                <a:gd name="connsiteX15" fmla="*/ 246674 w 246901"/>
                <a:gd name="connsiteY15" fmla="*/ 298636 h 303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6901" h="303774">
                  <a:moveTo>
                    <a:pt x="246223" y="298636"/>
                  </a:moveTo>
                  <a:lnTo>
                    <a:pt x="191607" y="298636"/>
                  </a:lnTo>
                  <a:lnTo>
                    <a:pt x="191607" y="248082"/>
                  </a:lnTo>
                  <a:cubicBezTo>
                    <a:pt x="176711" y="285546"/>
                    <a:pt x="150532" y="303601"/>
                    <a:pt x="112165" y="303601"/>
                  </a:cubicBezTo>
                  <a:cubicBezTo>
                    <a:pt x="44910" y="303601"/>
                    <a:pt x="-227" y="243117"/>
                    <a:pt x="-227" y="153745"/>
                  </a:cubicBezTo>
                  <a:cubicBezTo>
                    <a:pt x="-227" y="59859"/>
                    <a:pt x="51229" y="-173"/>
                    <a:pt x="132477" y="-173"/>
                  </a:cubicBezTo>
                  <a:cubicBezTo>
                    <a:pt x="178066" y="-173"/>
                    <a:pt x="213273" y="19687"/>
                    <a:pt x="239904" y="60762"/>
                  </a:cubicBezTo>
                  <a:lnTo>
                    <a:pt x="194315" y="89199"/>
                  </a:lnTo>
                  <a:cubicBezTo>
                    <a:pt x="178066" y="62116"/>
                    <a:pt x="158656" y="49929"/>
                    <a:pt x="133380" y="49929"/>
                  </a:cubicBezTo>
                  <a:cubicBezTo>
                    <a:pt x="89596" y="49929"/>
                    <a:pt x="59354" y="92358"/>
                    <a:pt x="59354" y="154197"/>
                  </a:cubicBezTo>
                  <a:cubicBezTo>
                    <a:pt x="59354" y="213778"/>
                    <a:pt x="86437" y="253950"/>
                    <a:pt x="125706" y="253950"/>
                  </a:cubicBezTo>
                  <a:cubicBezTo>
                    <a:pt x="159108" y="253950"/>
                    <a:pt x="185739" y="227319"/>
                    <a:pt x="188447" y="192112"/>
                  </a:cubicBezTo>
                  <a:lnTo>
                    <a:pt x="147372" y="192112"/>
                  </a:lnTo>
                  <a:lnTo>
                    <a:pt x="147372" y="143815"/>
                  </a:lnTo>
                  <a:lnTo>
                    <a:pt x="246674" y="143815"/>
                  </a:lnTo>
                  <a:lnTo>
                    <a:pt x="246674" y="298636"/>
                  </a:lnTo>
                  <a:close/>
                </a:path>
              </a:pathLst>
            </a:custGeom>
            <a:solidFill>
              <a:schemeClr val="tx1"/>
            </a:solidFill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BE4C2AA-3368-7BCE-B301-57D8DD718086}"/>
                </a:ext>
              </a:extLst>
            </p:cNvPr>
            <p:cNvSpPr/>
            <p:nvPr/>
          </p:nvSpPr>
          <p:spPr>
            <a:xfrm>
              <a:off x="1148784" y="389743"/>
              <a:ext cx="175133" cy="212596"/>
            </a:xfrm>
            <a:custGeom>
              <a:avLst/>
              <a:gdLst>
                <a:gd name="connsiteX0" fmla="*/ -227 w 175133"/>
                <a:gd name="connsiteY0" fmla="*/ -173 h 212596"/>
                <a:gd name="connsiteX1" fmla="*/ 85985 w 175133"/>
                <a:gd name="connsiteY1" fmla="*/ -173 h 212596"/>
                <a:gd name="connsiteX2" fmla="*/ 85985 w 175133"/>
                <a:gd name="connsiteY2" fmla="*/ 46318 h 212596"/>
                <a:gd name="connsiteX3" fmla="*/ 150983 w 175133"/>
                <a:gd name="connsiteY3" fmla="*/ -173 h 212596"/>
                <a:gd name="connsiteX4" fmla="*/ 174906 w 175133"/>
                <a:gd name="connsiteY4" fmla="*/ -173 h 212596"/>
                <a:gd name="connsiteX5" fmla="*/ 174906 w 175133"/>
                <a:gd name="connsiteY5" fmla="*/ 50832 h 212596"/>
                <a:gd name="connsiteX6" fmla="*/ 141053 w 175133"/>
                <a:gd name="connsiteY6" fmla="*/ 50832 h 212596"/>
                <a:gd name="connsiteX7" fmla="*/ 87791 w 175133"/>
                <a:gd name="connsiteY7" fmla="*/ 96421 h 212596"/>
                <a:gd name="connsiteX8" fmla="*/ 87791 w 175133"/>
                <a:gd name="connsiteY8" fmla="*/ 212424 h 212596"/>
                <a:gd name="connsiteX9" fmla="*/ 31369 w 175133"/>
                <a:gd name="connsiteY9" fmla="*/ 212424 h 212596"/>
                <a:gd name="connsiteX10" fmla="*/ 31369 w 175133"/>
                <a:gd name="connsiteY10" fmla="*/ 44061 h 212596"/>
                <a:gd name="connsiteX11" fmla="*/ -227 w 175133"/>
                <a:gd name="connsiteY11" fmla="*/ 44061 h 212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5133" h="212596">
                  <a:moveTo>
                    <a:pt x="-227" y="-173"/>
                  </a:moveTo>
                  <a:lnTo>
                    <a:pt x="85985" y="-173"/>
                  </a:lnTo>
                  <a:lnTo>
                    <a:pt x="85985" y="46318"/>
                  </a:lnTo>
                  <a:cubicBezTo>
                    <a:pt x="96818" y="17430"/>
                    <a:pt x="118936" y="-173"/>
                    <a:pt x="150983" y="-173"/>
                  </a:cubicBezTo>
                  <a:lnTo>
                    <a:pt x="174906" y="-173"/>
                  </a:lnTo>
                  <a:lnTo>
                    <a:pt x="174906" y="50832"/>
                  </a:lnTo>
                  <a:lnTo>
                    <a:pt x="141053" y="50832"/>
                  </a:lnTo>
                  <a:cubicBezTo>
                    <a:pt x="105846" y="50832"/>
                    <a:pt x="87791" y="65727"/>
                    <a:pt x="87791" y="96421"/>
                  </a:cubicBezTo>
                  <a:lnTo>
                    <a:pt x="87791" y="212424"/>
                  </a:lnTo>
                  <a:lnTo>
                    <a:pt x="31369" y="212424"/>
                  </a:lnTo>
                  <a:lnTo>
                    <a:pt x="31369" y="44061"/>
                  </a:lnTo>
                  <a:lnTo>
                    <a:pt x="-227" y="44061"/>
                  </a:lnTo>
                  <a:close/>
                </a:path>
              </a:pathLst>
            </a:custGeom>
            <a:solidFill>
              <a:schemeClr val="tx1"/>
            </a:solidFill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A37E00A-A19F-61B6-F529-A9DFC6179D97}"/>
                </a:ext>
              </a:extLst>
            </p:cNvPr>
            <p:cNvSpPr/>
            <p:nvPr/>
          </p:nvSpPr>
          <p:spPr>
            <a:xfrm>
              <a:off x="1337007" y="384326"/>
              <a:ext cx="219367" cy="222978"/>
            </a:xfrm>
            <a:custGeom>
              <a:avLst/>
              <a:gdLst>
                <a:gd name="connsiteX0" fmla="*/ -227 w 219367"/>
                <a:gd name="connsiteY0" fmla="*/ 111316 h 222978"/>
                <a:gd name="connsiteX1" fmla="*/ 109457 w 219367"/>
                <a:gd name="connsiteY1" fmla="*/ -173 h 222978"/>
                <a:gd name="connsiteX2" fmla="*/ 219141 w 219367"/>
                <a:gd name="connsiteY2" fmla="*/ 111316 h 222978"/>
                <a:gd name="connsiteX3" fmla="*/ 109457 w 219367"/>
                <a:gd name="connsiteY3" fmla="*/ 222805 h 222978"/>
                <a:gd name="connsiteX4" fmla="*/ -227 w 219367"/>
                <a:gd name="connsiteY4" fmla="*/ 111316 h 222978"/>
                <a:gd name="connsiteX5" fmla="*/ 161816 w 219367"/>
                <a:gd name="connsiteY5" fmla="*/ 111316 h 222978"/>
                <a:gd name="connsiteX6" fmla="*/ 109457 w 219367"/>
                <a:gd name="connsiteY6" fmla="*/ 45867 h 222978"/>
                <a:gd name="connsiteX7" fmla="*/ 57097 w 219367"/>
                <a:gd name="connsiteY7" fmla="*/ 111316 h 222978"/>
                <a:gd name="connsiteX8" fmla="*/ 109457 w 219367"/>
                <a:gd name="connsiteY8" fmla="*/ 176765 h 222978"/>
                <a:gd name="connsiteX9" fmla="*/ 161816 w 219367"/>
                <a:gd name="connsiteY9" fmla="*/ 111316 h 222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9367" h="222978">
                  <a:moveTo>
                    <a:pt x="-227" y="111316"/>
                  </a:moveTo>
                  <a:cubicBezTo>
                    <a:pt x="-227" y="44513"/>
                    <a:pt x="44007" y="-173"/>
                    <a:pt x="109457" y="-173"/>
                  </a:cubicBezTo>
                  <a:cubicBezTo>
                    <a:pt x="174906" y="-173"/>
                    <a:pt x="219141" y="44513"/>
                    <a:pt x="219141" y="111316"/>
                  </a:cubicBezTo>
                  <a:cubicBezTo>
                    <a:pt x="219141" y="178119"/>
                    <a:pt x="174906" y="222805"/>
                    <a:pt x="109457" y="222805"/>
                  </a:cubicBezTo>
                  <a:cubicBezTo>
                    <a:pt x="44007" y="222805"/>
                    <a:pt x="-227" y="178119"/>
                    <a:pt x="-227" y="111316"/>
                  </a:cubicBezTo>
                  <a:close/>
                  <a:moveTo>
                    <a:pt x="161816" y="111316"/>
                  </a:moveTo>
                  <a:cubicBezTo>
                    <a:pt x="161816" y="72047"/>
                    <a:pt x="140602" y="45867"/>
                    <a:pt x="109457" y="45867"/>
                  </a:cubicBezTo>
                  <a:cubicBezTo>
                    <a:pt x="78312" y="45867"/>
                    <a:pt x="57097" y="72498"/>
                    <a:pt x="57097" y="111316"/>
                  </a:cubicBezTo>
                  <a:cubicBezTo>
                    <a:pt x="57097" y="150134"/>
                    <a:pt x="78312" y="176765"/>
                    <a:pt x="109457" y="176765"/>
                  </a:cubicBezTo>
                  <a:cubicBezTo>
                    <a:pt x="140602" y="176765"/>
                    <a:pt x="161816" y="150586"/>
                    <a:pt x="161816" y="111316"/>
                  </a:cubicBezTo>
                  <a:close/>
                </a:path>
              </a:pathLst>
            </a:custGeom>
            <a:solidFill>
              <a:schemeClr val="tx1"/>
            </a:solidFill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F10AA66-4EDA-5528-5C7E-B52BB89A9613}"/>
                </a:ext>
              </a:extLst>
            </p:cNvPr>
            <p:cNvSpPr/>
            <p:nvPr/>
          </p:nvSpPr>
          <p:spPr>
            <a:xfrm>
              <a:off x="1584360" y="389743"/>
              <a:ext cx="227943" cy="216659"/>
            </a:xfrm>
            <a:custGeom>
              <a:avLst/>
              <a:gdLst>
                <a:gd name="connsiteX0" fmla="*/ 227265 w 227943"/>
                <a:gd name="connsiteY0" fmla="*/ 212424 h 216659"/>
                <a:gd name="connsiteX1" fmla="*/ 141053 w 227943"/>
                <a:gd name="connsiteY1" fmla="*/ 212424 h 216659"/>
                <a:gd name="connsiteX2" fmla="*/ 141053 w 227943"/>
                <a:gd name="connsiteY2" fmla="*/ 170446 h 216659"/>
                <a:gd name="connsiteX3" fmla="*/ 72444 w 227943"/>
                <a:gd name="connsiteY3" fmla="*/ 216486 h 216659"/>
                <a:gd name="connsiteX4" fmla="*/ -227 w 227943"/>
                <a:gd name="connsiteY4" fmla="*/ 133885 h 216659"/>
                <a:gd name="connsiteX5" fmla="*/ -227 w 227943"/>
                <a:gd name="connsiteY5" fmla="*/ -173 h 216659"/>
                <a:gd name="connsiteX6" fmla="*/ 56195 w 227943"/>
                <a:gd name="connsiteY6" fmla="*/ -173 h 216659"/>
                <a:gd name="connsiteX7" fmla="*/ 56195 w 227943"/>
                <a:gd name="connsiteY7" fmla="*/ 126211 h 216659"/>
                <a:gd name="connsiteX8" fmla="*/ 95013 w 227943"/>
                <a:gd name="connsiteY8" fmla="*/ 169995 h 216659"/>
                <a:gd name="connsiteX9" fmla="*/ 139699 w 227943"/>
                <a:gd name="connsiteY9" fmla="*/ 127114 h 216659"/>
                <a:gd name="connsiteX10" fmla="*/ 139699 w 227943"/>
                <a:gd name="connsiteY10" fmla="*/ -173 h 216659"/>
                <a:gd name="connsiteX11" fmla="*/ 196120 w 227943"/>
                <a:gd name="connsiteY11" fmla="*/ -173 h 216659"/>
                <a:gd name="connsiteX12" fmla="*/ 196120 w 227943"/>
                <a:gd name="connsiteY12" fmla="*/ 167738 h 216659"/>
                <a:gd name="connsiteX13" fmla="*/ 227717 w 227943"/>
                <a:gd name="connsiteY13" fmla="*/ 167738 h 216659"/>
                <a:gd name="connsiteX14" fmla="*/ 227717 w 227943"/>
                <a:gd name="connsiteY14" fmla="*/ 212424 h 216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943" h="216659">
                  <a:moveTo>
                    <a:pt x="227265" y="212424"/>
                  </a:moveTo>
                  <a:lnTo>
                    <a:pt x="141053" y="212424"/>
                  </a:lnTo>
                  <a:lnTo>
                    <a:pt x="141053" y="170446"/>
                  </a:lnTo>
                  <a:cubicBezTo>
                    <a:pt x="127963" y="198883"/>
                    <a:pt x="104040" y="216486"/>
                    <a:pt x="72444" y="216486"/>
                  </a:cubicBezTo>
                  <a:cubicBezTo>
                    <a:pt x="27307" y="216486"/>
                    <a:pt x="-227" y="182182"/>
                    <a:pt x="-227" y="133885"/>
                  </a:cubicBezTo>
                  <a:lnTo>
                    <a:pt x="-227" y="-173"/>
                  </a:lnTo>
                  <a:lnTo>
                    <a:pt x="56195" y="-173"/>
                  </a:lnTo>
                  <a:lnTo>
                    <a:pt x="56195" y="126211"/>
                  </a:lnTo>
                  <a:cubicBezTo>
                    <a:pt x="56195" y="156453"/>
                    <a:pt x="71993" y="169995"/>
                    <a:pt x="95013" y="169995"/>
                  </a:cubicBezTo>
                  <a:cubicBezTo>
                    <a:pt x="119053" y="170130"/>
                    <a:pt x="138846" y="151136"/>
                    <a:pt x="139699" y="127114"/>
                  </a:cubicBezTo>
                  <a:lnTo>
                    <a:pt x="139699" y="-173"/>
                  </a:lnTo>
                  <a:lnTo>
                    <a:pt x="196120" y="-173"/>
                  </a:lnTo>
                  <a:lnTo>
                    <a:pt x="196120" y="167738"/>
                  </a:lnTo>
                  <a:lnTo>
                    <a:pt x="227717" y="167738"/>
                  </a:lnTo>
                  <a:lnTo>
                    <a:pt x="227717" y="212424"/>
                  </a:lnTo>
                  <a:close/>
                </a:path>
              </a:pathLst>
            </a:custGeom>
            <a:solidFill>
              <a:schemeClr val="tx1"/>
            </a:solidFill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A4C5315-4411-BFE9-D876-1B87346C4C82}"/>
                </a:ext>
              </a:extLst>
            </p:cNvPr>
            <p:cNvSpPr/>
            <p:nvPr/>
          </p:nvSpPr>
          <p:spPr>
            <a:xfrm>
              <a:off x="1814109" y="385229"/>
              <a:ext cx="241936" cy="297003"/>
            </a:xfrm>
            <a:custGeom>
              <a:avLst/>
              <a:gdLst>
                <a:gd name="connsiteX0" fmla="*/ -227 w 241936"/>
                <a:gd name="connsiteY0" fmla="*/ 4341 h 297003"/>
                <a:gd name="connsiteX1" fmla="*/ 85985 w 241936"/>
                <a:gd name="connsiteY1" fmla="*/ 4341 h 297003"/>
                <a:gd name="connsiteX2" fmla="*/ 85985 w 241936"/>
                <a:gd name="connsiteY2" fmla="*/ 44964 h 297003"/>
                <a:gd name="connsiteX3" fmla="*/ 153691 w 241936"/>
                <a:gd name="connsiteY3" fmla="*/ -173 h 297003"/>
                <a:gd name="connsiteX4" fmla="*/ 241709 w 241936"/>
                <a:gd name="connsiteY4" fmla="*/ 110413 h 297003"/>
                <a:gd name="connsiteX5" fmla="*/ 153691 w 241936"/>
                <a:gd name="connsiteY5" fmla="*/ 221000 h 297003"/>
                <a:gd name="connsiteX6" fmla="*/ 87791 w 241936"/>
                <a:gd name="connsiteY6" fmla="*/ 179473 h 297003"/>
                <a:gd name="connsiteX7" fmla="*/ 87791 w 241936"/>
                <a:gd name="connsiteY7" fmla="*/ 296831 h 297003"/>
                <a:gd name="connsiteX8" fmla="*/ 31369 w 241936"/>
                <a:gd name="connsiteY8" fmla="*/ 296831 h 297003"/>
                <a:gd name="connsiteX9" fmla="*/ 31369 w 241936"/>
                <a:gd name="connsiteY9" fmla="*/ 48575 h 297003"/>
                <a:gd name="connsiteX10" fmla="*/ -227 w 241936"/>
                <a:gd name="connsiteY10" fmla="*/ 48575 h 297003"/>
                <a:gd name="connsiteX11" fmla="*/ 184836 w 241936"/>
                <a:gd name="connsiteY11" fmla="*/ 110413 h 297003"/>
                <a:gd name="connsiteX12" fmla="*/ 133831 w 241936"/>
                <a:gd name="connsiteY12" fmla="*/ 45867 h 297003"/>
                <a:gd name="connsiteX13" fmla="*/ 85985 w 241936"/>
                <a:gd name="connsiteY13" fmla="*/ 94615 h 297003"/>
                <a:gd name="connsiteX14" fmla="*/ 85985 w 241936"/>
                <a:gd name="connsiteY14" fmla="*/ 126663 h 297003"/>
                <a:gd name="connsiteX15" fmla="*/ 133831 w 241936"/>
                <a:gd name="connsiteY15" fmla="*/ 175411 h 297003"/>
                <a:gd name="connsiteX16" fmla="*/ 184836 w 241936"/>
                <a:gd name="connsiteY16" fmla="*/ 110413 h 29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1936" h="297003">
                  <a:moveTo>
                    <a:pt x="-227" y="4341"/>
                  </a:moveTo>
                  <a:lnTo>
                    <a:pt x="85985" y="4341"/>
                  </a:lnTo>
                  <a:lnTo>
                    <a:pt x="85985" y="44964"/>
                  </a:lnTo>
                  <a:cubicBezTo>
                    <a:pt x="99075" y="16528"/>
                    <a:pt x="122998" y="-173"/>
                    <a:pt x="153691" y="-173"/>
                  </a:cubicBezTo>
                  <a:cubicBezTo>
                    <a:pt x="205148" y="-173"/>
                    <a:pt x="241709" y="45867"/>
                    <a:pt x="241709" y="110413"/>
                  </a:cubicBezTo>
                  <a:cubicBezTo>
                    <a:pt x="241709" y="174960"/>
                    <a:pt x="204696" y="221000"/>
                    <a:pt x="153691" y="221000"/>
                  </a:cubicBezTo>
                  <a:cubicBezTo>
                    <a:pt x="124352" y="221000"/>
                    <a:pt x="101332" y="206104"/>
                    <a:pt x="87791" y="179473"/>
                  </a:cubicBezTo>
                  <a:lnTo>
                    <a:pt x="87791" y="296831"/>
                  </a:lnTo>
                  <a:lnTo>
                    <a:pt x="31369" y="296831"/>
                  </a:lnTo>
                  <a:lnTo>
                    <a:pt x="31369" y="48575"/>
                  </a:lnTo>
                  <a:lnTo>
                    <a:pt x="-227" y="48575"/>
                  </a:lnTo>
                  <a:close/>
                  <a:moveTo>
                    <a:pt x="184836" y="110413"/>
                  </a:moveTo>
                  <a:cubicBezTo>
                    <a:pt x="184836" y="70241"/>
                    <a:pt x="165878" y="45867"/>
                    <a:pt x="133831" y="45867"/>
                  </a:cubicBezTo>
                  <a:cubicBezTo>
                    <a:pt x="105846" y="45867"/>
                    <a:pt x="85985" y="65727"/>
                    <a:pt x="85985" y="94615"/>
                  </a:cubicBezTo>
                  <a:lnTo>
                    <a:pt x="85985" y="126663"/>
                  </a:lnTo>
                  <a:cubicBezTo>
                    <a:pt x="85985" y="155551"/>
                    <a:pt x="105846" y="175411"/>
                    <a:pt x="133831" y="175411"/>
                  </a:cubicBezTo>
                  <a:cubicBezTo>
                    <a:pt x="165878" y="174960"/>
                    <a:pt x="184836" y="150586"/>
                    <a:pt x="184836" y="110413"/>
                  </a:cubicBezTo>
                  <a:close/>
                </a:path>
              </a:pathLst>
            </a:custGeom>
            <a:solidFill>
              <a:schemeClr val="tx1"/>
            </a:solidFill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128F4A9-C4D7-08B5-6DC9-1DFFAA0E7532}"/>
                </a:ext>
              </a:extLst>
            </p:cNvPr>
            <p:cNvSpPr/>
            <p:nvPr/>
          </p:nvSpPr>
          <p:spPr>
            <a:xfrm>
              <a:off x="557033" y="780181"/>
              <a:ext cx="240130" cy="49199"/>
            </a:xfrm>
            <a:custGeom>
              <a:avLst/>
              <a:gdLst>
                <a:gd name="connsiteX0" fmla="*/ 0 w 240130"/>
                <a:gd name="connsiteY0" fmla="*/ 0 h 49199"/>
                <a:gd name="connsiteX1" fmla="*/ 240131 w 240130"/>
                <a:gd name="connsiteY1" fmla="*/ 0 h 49199"/>
                <a:gd name="connsiteX2" fmla="*/ 240131 w 240130"/>
                <a:gd name="connsiteY2" fmla="*/ 49200 h 49199"/>
                <a:gd name="connsiteX3" fmla="*/ 0 w 240130"/>
                <a:gd name="connsiteY3" fmla="*/ 49200 h 4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130" h="49199">
                  <a:moveTo>
                    <a:pt x="0" y="0"/>
                  </a:moveTo>
                  <a:lnTo>
                    <a:pt x="240131" y="0"/>
                  </a:lnTo>
                  <a:lnTo>
                    <a:pt x="240131" y="49200"/>
                  </a:lnTo>
                  <a:lnTo>
                    <a:pt x="0" y="49200"/>
                  </a:lnTo>
                  <a:close/>
                </a:path>
              </a:pathLst>
            </a:custGeom>
            <a:solidFill>
              <a:schemeClr val="accent5"/>
            </a:solidFill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5084310-A0A4-5EC8-D0D1-C4318E9E0732}"/>
                </a:ext>
              </a:extLst>
            </p:cNvPr>
            <p:cNvSpPr/>
            <p:nvPr/>
          </p:nvSpPr>
          <p:spPr>
            <a:xfrm>
              <a:off x="306070" y="730981"/>
              <a:ext cx="250963" cy="49199"/>
            </a:xfrm>
            <a:custGeom>
              <a:avLst/>
              <a:gdLst>
                <a:gd name="connsiteX0" fmla="*/ 0 w 250963"/>
                <a:gd name="connsiteY0" fmla="*/ 0 h 49199"/>
                <a:gd name="connsiteX1" fmla="*/ 250964 w 250963"/>
                <a:gd name="connsiteY1" fmla="*/ 0 h 49199"/>
                <a:gd name="connsiteX2" fmla="*/ 250964 w 250963"/>
                <a:gd name="connsiteY2" fmla="*/ 49200 h 49199"/>
                <a:gd name="connsiteX3" fmla="*/ 0 w 250963"/>
                <a:gd name="connsiteY3" fmla="*/ 49200 h 4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963" h="49199">
                  <a:moveTo>
                    <a:pt x="0" y="0"/>
                  </a:moveTo>
                  <a:lnTo>
                    <a:pt x="250964" y="0"/>
                  </a:lnTo>
                  <a:lnTo>
                    <a:pt x="250964" y="49200"/>
                  </a:lnTo>
                  <a:lnTo>
                    <a:pt x="0" y="49200"/>
                  </a:lnTo>
                  <a:close/>
                </a:path>
              </a:pathLst>
            </a:custGeom>
            <a:solidFill>
              <a:schemeClr val="accent1"/>
            </a:solidFill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EB170361-FAE6-BAFD-9390-B9F847406E08}"/>
                </a:ext>
              </a:extLst>
            </p:cNvPr>
            <p:cNvSpPr/>
            <p:nvPr/>
          </p:nvSpPr>
          <p:spPr>
            <a:xfrm>
              <a:off x="1236351" y="730981"/>
              <a:ext cx="173778" cy="49199"/>
            </a:xfrm>
            <a:custGeom>
              <a:avLst/>
              <a:gdLst>
                <a:gd name="connsiteX0" fmla="*/ 0 w 173778"/>
                <a:gd name="connsiteY0" fmla="*/ 0 h 49199"/>
                <a:gd name="connsiteX1" fmla="*/ 173779 w 173778"/>
                <a:gd name="connsiteY1" fmla="*/ 0 h 49199"/>
                <a:gd name="connsiteX2" fmla="*/ 173779 w 173778"/>
                <a:gd name="connsiteY2" fmla="*/ 49200 h 49199"/>
                <a:gd name="connsiteX3" fmla="*/ 0 w 173778"/>
                <a:gd name="connsiteY3" fmla="*/ 49200 h 4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778" h="49199">
                  <a:moveTo>
                    <a:pt x="0" y="0"/>
                  </a:moveTo>
                  <a:lnTo>
                    <a:pt x="173779" y="0"/>
                  </a:lnTo>
                  <a:lnTo>
                    <a:pt x="173779" y="49200"/>
                  </a:lnTo>
                  <a:lnTo>
                    <a:pt x="0" y="49200"/>
                  </a:lnTo>
                  <a:close/>
                </a:path>
              </a:pathLst>
            </a:custGeom>
            <a:solidFill>
              <a:schemeClr val="accent3"/>
            </a:solidFill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A5EF38B-D56C-CE2B-FD4B-96294971A773}"/>
                </a:ext>
              </a:extLst>
            </p:cNvPr>
            <p:cNvSpPr/>
            <p:nvPr/>
          </p:nvSpPr>
          <p:spPr>
            <a:xfrm>
              <a:off x="1410581" y="780181"/>
              <a:ext cx="173778" cy="49199"/>
            </a:xfrm>
            <a:custGeom>
              <a:avLst/>
              <a:gdLst>
                <a:gd name="connsiteX0" fmla="*/ 0 w 173778"/>
                <a:gd name="connsiteY0" fmla="*/ 0 h 49199"/>
                <a:gd name="connsiteX1" fmla="*/ 173779 w 173778"/>
                <a:gd name="connsiteY1" fmla="*/ 0 h 49199"/>
                <a:gd name="connsiteX2" fmla="*/ 173779 w 173778"/>
                <a:gd name="connsiteY2" fmla="*/ 49200 h 49199"/>
                <a:gd name="connsiteX3" fmla="*/ 0 w 173778"/>
                <a:gd name="connsiteY3" fmla="*/ 49200 h 4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778" h="49199">
                  <a:moveTo>
                    <a:pt x="0" y="0"/>
                  </a:moveTo>
                  <a:lnTo>
                    <a:pt x="173779" y="0"/>
                  </a:lnTo>
                  <a:lnTo>
                    <a:pt x="173779" y="49200"/>
                  </a:lnTo>
                  <a:lnTo>
                    <a:pt x="0" y="49200"/>
                  </a:lnTo>
                  <a:close/>
                </a:path>
              </a:pathLst>
            </a:custGeom>
            <a:solidFill>
              <a:schemeClr val="tx2"/>
            </a:solidFill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167B2E1-6A55-ABEB-017E-A09541659518}"/>
                </a:ext>
              </a:extLst>
            </p:cNvPr>
            <p:cNvSpPr/>
            <p:nvPr/>
          </p:nvSpPr>
          <p:spPr>
            <a:xfrm>
              <a:off x="1584360" y="829380"/>
              <a:ext cx="227040" cy="49199"/>
            </a:xfrm>
            <a:custGeom>
              <a:avLst/>
              <a:gdLst>
                <a:gd name="connsiteX0" fmla="*/ 0 w 227040"/>
                <a:gd name="connsiteY0" fmla="*/ 0 h 49199"/>
                <a:gd name="connsiteX1" fmla="*/ 227041 w 227040"/>
                <a:gd name="connsiteY1" fmla="*/ 0 h 49199"/>
                <a:gd name="connsiteX2" fmla="*/ 227041 w 227040"/>
                <a:gd name="connsiteY2" fmla="*/ 49200 h 49199"/>
                <a:gd name="connsiteX3" fmla="*/ 0 w 227040"/>
                <a:gd name="connsiteY3" fmla="*/ 49200 h 4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040" h="49199">
                  <a:moveTo>
                    <a:pt x="0" y="0"/>
                  </a:moveTo>
                  <a:lnTo>
                    <a:pt x="227041" y="0"/>
                  </a:lnTo>
                  <a:lnTo>
                    <a:pt x="227041" y="49200"/>
                  </a:lnTo>
                  <a:lnTo>
                    <a:pt x="0" y="49200"/>
                  </a:lnTo>
                  <a:close/>
                </a:path>
              </a:pathLst>
            </a:custGeom>
            <a:solidFill>
              <a:schemeClr val="accent4"/>
            </a:solidFill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7641DDD-DF3E-024F-3C86-CC2CE5298CD0}"/>
                </a:ext>
              </a:extLst>
            </p:cNvPr>
            <p:cNvSpPr/>
            <p:nvPr/>
          </p:nvSpPr>
          <p:spPr>
            <a:xfrm>
              <a:off x="1811852" y="780181"/>
              <a:ext cx="235165" cy="49199"/>
            </a:xfrm>
            <a:custGeom>
              <a:avLst/>
              <a:gdLst>
                <a:gd name="connsiteX0" fmla="*/ 0 w 235165"/>
                <a:gd name="connsiteY0" fmla="*/ 0 h 49199"/>
                <a:gd name="connsiteX1" fmla="*/ 235166 w 235165"/>
                <a:gd name="connsiteY1" fmla="*/ 0 h 49199"/>
                <a:gd name="connsiteX2" fmla="*/ 235166 w 235165"/>
                <a:gd name="connsiteY2" fmla="*/ 49200 h 49199"/>
                <a:gd name="connsiteX3" fmla="*/ 0 w 235165"/>
                <a:gd name="connsiteY3" fmla="*/ 49200 h 4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165" h="49199">
                  <a:moveTo>
                    <a:pt x="0" y="0"/>
                  </a:moveTo>
                  <a:lnTo>
                    <a:pt x="235166" y="0"/>
                  </a:lnTo>
                  <a:lnTo>
                    <a:pt x="235166" y="49200"/>
                  </a:lnTo>
                  <a:lnTo>
                    <a:pt x="0" y="49200"/>
                  </a:lnTo>
                  <a:close/>
                </a:path>
              </a:pathLst>
            </a:custGeom>
            <a:solidFill>
              <a:schemeClr val="tx1"/>
            </a:solidFill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F0C0A78-D718-5044-C79C-E6E6B90089B1}"/>
                </a:ext>
              </a:extLst>
            </p:cNvPr>
            <p:cNvSpPr/>
            <p:nvPr/>
          </p:nvSpPr>
          <p:spPr>
            <a:xfrm>
              <a:off x="796713" y="730981"/>
              <a:ext cx="98399" cy="49199"/>
            </a:xfrm>
            <a:custGeom>
              <a:avLst/>
              <a:gdLst>
                <a:gd name="connsiteX0" fmla="*/ 0 w 98399"/>
                <a:gd name="connsiteY0" fmla="*/ 0 h 49199"/>
                <a:gd name="connsiteX1" fmla="*/ 98399 w 98399"/>
                <a:gd name="connsiteY1" fmla="*/ 0 h 49199"/>
                <a:gd name="connsiteX2" fmla="*/ 98399 w 98399"/>
                <a:gd name="connsiteY2" fmla="*/ 49200 h 49199"/>
                <a:gd name="connsiteX3" fmla="*/ 0 w 98399"/>
                <a:gd name="connsiteY3" fmla="*/ 49200 h 4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399" h="49199">
                  <a:moveTo>
                    <a:pt x="0" y="0"/>
                  </a:moveTo>
                  <a:lnTo>
                    <a:pt x="98399" y="0"/>
                  </a:lnTo>
                  <a:lnTo>
                    <a:pt x="98399" y="49200"/>
                  </a:lnTo>
                  <a:lnTo>
                    <a:pt x="0" y="49200"/>
                  </a:lnTo>
                  <a:close/>
                </a:path>
              </a:pathLst>
            </a:custGeom>
            <a:solidFill>
              <a:schemeClr val="accent2"/>
            </a:solidFill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CFAF720-BA85-6BD4-F5BE-B4F515FF94E3}"/>
                </a:ext>
              </a:extLst>
            </p:cNvPr>
            <p:cNvSpPr/>
            <p:nvPr/>
          </p:nvSpPr>
          <p:spPr>
            <a:xfrm>
              <a:off x="895112" y="780181"/>
              <a:ext cx="341238" cy="49199"/>
            </a:xfrm>
            <a:custGeom>
              <a:avLst/>
              <a:gdLst>
                <a:gd name="connsiteX0" fmla="*/ 0 w 341238"/>
                <a:gd name="connsiteY0" fmla="*/ 0 h 49199"/>
                <a:gd name="connsiteX1" fmla="*/ 341239 w 341238"/>
                <a:gd name="connsiteY1" fmla="*/ 0 h 49199"/>
                <a:gd name="connsiteX2" fmla="*/ 341239 w 341238"/>
                <a:gd name="connsiteY2" fmla="*/ 49200 h 49199"/>
                <a:gd name="connsiteX3" fmla="*/ 0 w 341238"/>
                <a:gd name="connsiteY3" fmla="*/ 49200 h 4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1238" h="49199">
                  <a:moveTo>
                    <a:pt x="0" y="0"/>
                  </a:moveTo>
                  <a:lnTo>
                    <a:pt x="341239" y="0"/>
                  </a:lnTo>
                  <a:lnTo>
                    <a:pt x="341239" y="49200"/>
                  </a:lnTo>
                  <a:lnTo>
                    <a:pt x="0" y="49200"/>
                  </a:lnTo>
                  <a:close/>
                </a:path>
              </a:pathLst>
            </a:custGeom>
            <a:solidFill>
              <a:schemeClr val="accent6"/>
            </a:solidFill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6364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+ TITLE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427C3A3B-874A-B7D9-A19B-A75B7E9CE3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81228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 i="0">
                <a:latin typeface="BT Group Headline" panose="020B0603020203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Title 15">
            <a:extLst>
              <a:ext uri="{FF2B5EF4-FFF2-40B4-BE49-F238E27FC236}">
                <a16:creationId xmlns:a16="http://schemas.microsoft.com/office/drawing/2014/main" id="{FF872486-6E5F-4A93-BF59-FE96F29599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2942126"/>
            <a:ext cx="5788025" cy="26165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kumimoji="0" lang="en-US" sz="5400" b="0" i="0" u="none" strike="noStrike" kern="0" cap="none" spc="-52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T Group Headline" panose="020B0603020203020204" pitchFamily="34" charset="0"/>
                <a:ea typeface="+mj-ea"/>
                <a:cs typeface="BT Group Headline" panose="020B0603020203020204" pitchFamily="34" charset="0"/>
              </a:defRPr>
            </a:lvl1pPr>
          </a:lstStyle>
          <a:p>
            <a:r>
              <a:rPr lang="en-US"/>
              <a:t>Add title here</a:t>
            </a: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6E2BCF-D2A0-CACE-1EFD-1A0A46A66A50}"/>
              </a:ext>
            </a:extLst>
          </p:cNvPr>
          <p:cNvSpPr/>
          <p:nvPr userDrawn="1"/>
        </p:nvSpPr>
        <p:spPr>
          <a:xfrm>
            <a:off x="5812280" y="2094891"/>
            <a:ext cx="900790" cy="1733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4CCE60-1256-47D2-4A66-993ADD90F03F}"/>
              </a:ext>
            </a:extLst>
          </p:cNvPr>
          <p:cNvSpPr/>
          <p:nvPr userDrawn="1"/>
        </p:nvSpPr>
        <p:spPr>
          <a:xfrm>
            <a:off x="10383567" y="5385329"/>
            <a:ext cx="1808433" cy="1733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9BCB207A-8B6C-4910-C74C-6BF84F3FDB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1712" y="5670748"/>
            <a:ext cx="5788025" cy="6744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2000" dirty="0">
                <a:latin typeface="+mj-lt"/>
              </a:defRPr>
            </a:lvl1pPr>
          </a:lstStyle>
          <a:p>
            <a:pPr lvl="0"/>
            <a:r>
              <a:rPr lang="en-US"/>
              <a:t>Click to enter sub heading.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A36C9EB-F803-1DF5-BF1E-7421944ED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3529" y="308926"/>
            <a:ext cx="365126" cy="203835"/>
          </a:xfrm>
        </p:spPr>
        <p:txBody>
          <a:bodyPr/>
          <a:lstStyle/>
          <a:p>
            <a:fld id="{BC5033AD-2A2E-4B40-820E-C0C238FC5E2C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4E21F4D-E8E7-8C3E-57AC-161F0EDCF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75724" y="308925"/>
            <a:ext cx="2692399" cy="203835"/>
          </a:xfrm>
        </p:spPr>
        <p:txBody>
          <a:bodyPr/>
          <a:lstStyle/>
          <a:p>
            <a:r>
              <a:rPr lang="en-GB"/>
              <a:t>BT Group PowerPoint    |</a:t>
            </a:r>
          </a:p>
        </p:txBody>
      </p:sp>
    </p:spTree>
    <p:extLst>
      <p:ext uri="{BB962C8B-B14F-4D97-AF65-F5344CB8AC3E}">
        <p14:creationId xmlns:p14="http://schemas.microsoft.com/office/powerpoint/2010/main" val="136934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+ TITLE 0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427C3A3B-874A-B7D9-A19B-A75B7E9CE3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81228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 i="0">
                <a:latin typeface="BT Group Headline" panose="020B0603020203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Title 15">
            <a:extLst>
              <a:ext uri="{FF2B5EF4-FFF2-40B4-BE49-F238E27FC236}">
                <a16:creationId xmlns:a16="http://schemas.microsoft.com/office/drawing/2014/main" id="{FF872486-6E5F-4A93-BF59-FE96F29599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311149"/>
            <a:ext cx="5788025" cy="217634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kumimoji="0" lang="en-US" sz="5400" b="0" i="0" u="none" strike="noStrike" kern="0" cap="none" spc="-52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T Group Headline" panose="020B0603020203020204" pitchFamily="34" charset="0"/>
                <a:ea typeface="+mj-ea"/>
                <a:cs typeface="BT Group Headline" panose="020B0603020203020204" pitchFamily="34" charset="0"/>
              </a:defRPr>
            </a:lvl1pPr>
          </a:lstStyle>
          <a:p>
            <a:r>
              <a:rPr lang="en-US"/>
              <a:t>Add title here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A4538D-FB64-8805-6594-1813C7B6A492}"/>
              </a:ext>
            </a:extLst>
          </p:cNvPr>
          <p:cNvSpPr/>
          <p:nvPr userDrawn="1"/>
        </p:nvSpPr>
        <p:spPr>
          <a:xfrm>
            <a:off x="5812280" y="4816930"/>
            <a:ext cx="900790" cy="173355"/>
          </a:xfrm>
          <a:prstGeom prst="rect">
            <a:avLst/>
          </a:prstGeom>
          <a:solidFill>
            <a:srgbClr val="43B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F165EC-7CCA-7C5B-9F67-B7138AC00CE0}"/>
              </a:ext>
            </a:extLst>
          </p:cNvPr>
          <p:cNvSpPr/>
          <p:nvPr userDrawn="1"/>
        </p:nvSpPr>
        <p:spPr>
          <a:xfrm>
            <a:off x="10383567" y="6171883"/>
            <a:ext cx="1808433" cy="1733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9651A-5BB2-F49B-107B-8F366BC2A8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40880" y="3429000"/>
            <a:ext cx="4843145" cy="2916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840A7F5D-B2AF-BFAA-0B0C-7B97EF5A68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1712" y="2633992"/>
            <a:ext cx="5788025" cy="7950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2000" dirty="0">
                <a:latin typeface="+mj-lt"/>
              </a:defRPr>
            </a:lvl1pPr>
          </a:lstStyle>
          <a:p>
            <a:pPr lvl="0"/>
            <a:r>
              <a:rPr lang="en-US"/>
              <a:t>Click to enter sub heading.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2835398-2DD2-8C62-0936-4AA875AED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3529" y="308926"/>
            <a:ext cx="365126" cy="203835"/>
          </a:xfrm>
        </p:spPr>
        <p:txBody>
          <a:bodyPr/>
          <a:lstStyle/>
          <a:p>
            <a:fld id="{BC5033AD-2A2E-4B40-820E-C0C238FC5E2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17B1737-4D8D-3FFC-8FED-ED11A0C8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75724" y="308925"/>
            <a:ext cx="2692399" cy="203835"/>
          </a:xfrm>
        </p:spPr>
        <p:txBody>
          <a:bodyPr/>
          <a:lstStyle/>
          <a:p>
            <a:r>
              <a:rPr lang="en-GB"/>
              <a:t>BT Group PowerPoint    |</a:t>
            </a:r>
          </a:p>
        </p:txBody>
      </p:sp>
    </p:spTree>
    <p:extLst>
      <p:ext uri="{BB962C8B-B14F-4D97-AF65-F5344CB8AC3E}">
        <p14:creationId xmlns:p14="http://schemas.microsoft.com/office/powerpoint/2010/main" val="399367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+ TITLE 0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427C3A3B-874A-B7D9-A19B-A75B7E9CE3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79720" y="0"/>
            <a:ext cx="581228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 i="0">
                <a:latin typeface="BT Group Headline" panose="020B0603020203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Title 15">
            <a:extLst>
              <a:ext uri="{FF2B5EF4-FFF2-40B4-BE49-F238E27FC236}">
                <a16:creationId xmlns:a16="http://schemas.microsoft.com/office/drawing/2014/main" id="{FF872486-6E5F-4A93-BF59-FE96F29599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387" y="3450590"/>
            <a:ext cx="5788025" cy="217634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kumimoji="0" lang="en-US" sz="4800" b="0" i="0" u="none" strike="noStrike" kern="0" cap="none" spc="-52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T Group Headline" panose="020B0603020203020204" pitchFamily="34" charset="0"/>
                <a:ea typeface="+mj-ea"/>
                <a:cs typeface="BT Group Headline" panose="020B0603020203020204" pitchFamily="34" charset="0"/>
              </a:defRPr>
            </a:lvl1pPr>
          </a:lstStyle>
          <a:p>
            <a:r>
              <a:rPr lang="en-US"/>
              <a:t>Add title here</a:t>
            </a:r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32D7F-FC01-B8FE-C3AA-228FE1EB106B}"/>
              </a:ext>
            </a:extLst>
          </p:cNvPr>
          <p:cNvSpPr/>
          <p:nvPr userDrawn="1"/>
        </p:nvSpPr>
        <p:spPr>
          <a:xfrm>
            <a:off x="0" y="2094891"/>
            <a:ext cx="900790" cy="1733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956F04-B8AF-82AE-879E-DAAD18909368}"/>
              </a:ext>
            </a:extLst>
          </p:cNvPr>
          <p:cNvSpPr/>
          <p:nvPr userDrawn="1"/>
        </p:nvSpPr>
        <p:spPr>
          <a:xfrm>
            <a:off x="4837083" y="6430152"/>
            <a:ext cx="1808433" cy="1733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04DBD405-BED2-999C-8CE6-0457884E9C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7975" y="5685647"/>
            <a:ext cx="5788025" cy="6595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2000" dirty="0">
                <a:latin typeface="+mj-lt"/>
              </a:defRPr>
            </a:lvl1pPr>
          </a:lstStyle>
          <a:p>
            <a:pPr lvl="0"/>
            <a:r>
              <a:rPr lang="en-US"/>
              <a:t>Click to enter sub heading.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B64836A-968D-7B3F-10B3-9DC30A6C8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3529" y="308926"/>
            <a:ext cx="365126" cy="2038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5033AD-2A2E-4B40-820E-C0C238FC5E2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A13F14D-AA49-3A2F-B9E2-AC26BBCFA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75724" y="308925"/>
            <a:ext cx="2692399" cy="2038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BT Group PowerPoint    |</a:t>
            </a:r>
          </a:p>
        </p:txBody>
      </p:sp>
    </p:spTree>
    <p:extLst>
      <p:ext uri="{BB962C8B-B14F-4D97-AF65-F5344CB8AC3E}">
        <p14:creationId xmlns:p14="http://schemas.microsoft.com/office/powerpoint/2010/main" val="307254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ITLE 0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47148E74-3537-D15A-A589-6E8D43857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2289" y="1286132"/>
            <a:ext cx="5253174" cy="4285735"/>
          </a:xfrm>
          <a:custGeom>
            <a:avLst/>
            <a:gdLst>
              <a:gd name="connsiteX0" fmla="*/ 0 w 5253174"/>
              <a:gd name="connsiteY0" fmla="*/ 0 h 4285735"/>
              <a:gd name="connsiteX1" fmla="*/ 5253174 w 5253174"/>
              <a:gd name="connsiteY1" fmla="*/ 0 h 4285735"/>
              <a:gd name="connsiteX2" fmla="*/ 5253174 w 5253174"/>
              <a:gd name="connsiteY2" fmla="*/ 4285735 h 4285735"/>
              <a:gd name="connsiteX3" fmla="*/ 0 w 5253174"/>
              <a:gd name="connsiteY3" fmla="*/ 4285735 h 4285735"/>
              <a:gd name="connsiteX4" fmla="*/ 0 w 5253174"/>
              <a:gd name="connsiteY4" fmla="*/ 0 h 4285735"/>
              <a:gd name="connsiteX0" fmla="*/ 0 w 5253174"/>
              <a:gd name="connsiteY0" fmla="*/ 0 h 4285735"/>
              <a:gd name="connsiteX1" fmla="*/ 5253174 w 5253174"/>
              <a:gd name="connsiteY1" fmla="*/ 0 h 4285735"/>
              <a:gd name="connsiteX2" fmla="*/ 5251072 w 5253174"/>
              <a:gd name="connsiteY2" fmla="*/ 4113908 h 4285735"/>
              <a:gd name="connsiteX3" fmla="*/ 5253174 w 5253174"/>
              <a:gd name="connsiteY3" fmla="*/ 4285735 h 4285735"/>
              <a:gd name="connsiteX4" fmla="*/ 0 w 5253174"/>
              <a:gd name="connsiteY4" fmla="*/ 4285735 h 4285735"/>
              <a:gd name="connsiteX5" fmla="*/ 0 w 5253174"/>
              <a:gd name="connsiteY5" fmla="*/ 0 h 4285735"/>
              <a:gd name="connsiteX0" fmla="*/ 0 w 5253174"/>
              <a:gd name="connsiteY0" fmla="*/ 0 h 4285735"/>
              <a:gd name="connsiteX1" fmla="*/ 5253174 w 5253174"/>
              <a:gd name="connsiteY1" fmla="*/ 0 h 4285735"/>
              <a:gd name="connsiteX2" fmla="*/ 5251072 w 5253174"/>
              <a:gd name="connsiteY2" fmla="*/ 4113908 h 4285735"/>
              <a:gd name="connsiteX3" fmla="*/ 5253174 w 5253174"/>
              <a:gd name="connsiteY3" fmla="*/ 4285735 h 4285735"/>
              <a:gd name="connsiteX4" fmla="*/ 2388492 w 5253174"/>
              <a:gd name="connsiteY4" fmla="*/ 4284088 h 4285735"/>
              <a:gd name="connsiteX5" fmla="*/ 0 w 5253174"/>
              <a:gd name="connsiteY5" fmla="*/ 4285735 h 4285735"/>
              <a:gd name="connsiteX6" fmla="*/ 0 w 5253174"/>
              <a:gd name="connsiteY6" fmla="*/ 0 h 4285735"/>
              <a:gd name="connsiteX0" fmla="*/ 0 w 5253174"/>
              <a:gd name="connsiteY0" fmla="*/ 0 h 4285735"/>
              <a:gd name="connsiteX1" fmla="*/ 5253174 w 5253174"/>
              <a:gd name="connsiteY1" fmla="*/ 0 h 4285735"/>
              <a:gd name="connsiteX2" fmla="*/ 5251072 w 5253174"/>
              <a:gd name="connsiteY2" fmla="*/ 4113908 h 4285735"/>
              <a:gd name="connsiteX3" fmla="*/ 2393134 w 5253174"/>
              <a:gd name="connsiteY3" fmla="*/ 4120635 h 4285735"/>
              <a:gd name="connsiteX4" fmla="*/ 2388492 w 5253174"/>
              <a:gd name="connsiteY4" fmla="*/ 4284088 h 4285735"/>
              <a:gd name="connsiteX5" fmla="*/ 0 w 5253174"/>
              <a:gd name="connsiteY5" fmla="*/ 4285735 h 4285735"/>
              <a:gd name="connsiteX6" fmla="*/ 0 w 5253174"/>
              <a:gd name="connsiteY6" fmla="*/ 0 h 4285735"/>
              <a:gd name="connsiteX0" fmla="*/ 0 w 5253174"/>
              <a:gd name="connsiteY0" fmla="*/ 0 h 4285735"/>
              <a:gd name="connsiteX1" fmla="*/ 5253174 w 5253174"/>
              <a:gd name="connsiteY1" fmla="*/ 0 h 4285735"/>
              <a:gd name="connsiteX2" fmla="*/ 5251072 w 5253174"/>
              <a:gd name="connsiteY2" fmla="*/ 4113908 h 4285735"/>
              <a:gd name="connsiteX3" fmla="*/ 2393134 w 5253174"/>
              <a:gd name="connsiteY3" fmla="*/ 4120635 h 4285735"/>
              <a:gd name="connsiteX4" fmla="*/ 2390397 w 5253174"/>
              <a:gd name="connsiteY4" fmla="*/ 4284088 h 4285735"/>
              <a:gd name="connsiteX5" fmla="*/ 0 w 5253174"/>
              <a:gd name="connsiteY5" fmla="*/ 4285735 h 4285735"/>
              <a:gd name="connsiteX6" fmla="*/ 0 w 5253174"/>
              <a:gd name="connsiteY6" fmla="*/ 0 h 4285735"/>
              <a:gd name="connsiteX0" fmla="*/ 0 w 5253174"/>
              <a:gd name="connsiteY0" fmla="*/ 0 h 4285735"/>
              <a:gd name="connsiteX1" fmla="*/ 5253174 w 5253174"/>
              <a:gd name="connsiteY1" fmla="*/ 0 h 4285735"/>
              <a:gd name="connsiteX2" fmla="*/ 5251072 w 5253174"/>
              <a:gd name="connsiteY2" fmla="*/ 4113908 h 4285735"/>
              <a:gd name="connsiteX3" fmla="*/ 2393134 w 5253174"/>
              <a:gd name="connsiteY3" fmla="*/ 4120635 h 4285735"/>
              <a:gd name="connsiteX4" fmla="*/ 2390397 w 5253174"/>
              <a:gd name="connsiteY4" fmla="*/ 4284088 h 4285735"/>
              <a:gd name="connsiteX5" fmla="*/ 0 w 5253174"/>
              <a:gd name="connsiteY5" fmla="*/ 4285735 h 4285735"/>
              <a:gd name="connsiteX6" fmla="*/ 0 w 5253174"/>
              <a:gd name="connsiteY6" fmla="*/ 0 h 4285735"/>
              <a:gd name="connsiteX0" fmla="*/ 0 w 5253174"/>
              <a:gd name="connsiteY0" fmla="*/ 0 h 4285735"/>
              <a:gd name="connsiteX1" fmla="*/ 5253174 w 5253174"/>
              <a:gd name="connsiteY1" fmla="*/ 0 h 4285735"/>
              <a:gd name="connsiteX2" fmla="*/ 5251072 w 5253174"/>
              <a:gd name="connsiteY2" fmla="*/ 4113908 h 4285735"/>
              <a:gd name="connsiteX3" fmla="*/ 2393134 w 5253174"/>
              <a:gd name="connsiteY3" fmla="*/ 4120635 h 4285735"/>
              <a:gd name="connsiteX4" fmla="*/ 2390397 w 5253174"/>
              <a:gd name="connsiteY4" fmla="*/ 4284088 h 4285735"/>
              <a:gd name="connsiteX5" fmla="*/ 0 w 5253174"/>
              <a:gd name="connsiteY5" fmla="*/ 4285735 h 4285735"/>
              <a:gd name="connsiteX6" fmla="*/ 0 w 5253174"/>
              <a:gd name="connsiteY6" fmla="*/ 0 h 4285735"/>
              <a:gd name="connsiteX0" fmla="*/ 0 w 5253174"/>
              <a:gd name="connsiteY0" fmla="*/ 0 h 4285735"/>
              <a:gd name="connsiteX1" fmla="*/ 5253174 w 5253174"/>
              <a:gd name="connsiteY1" fmla="*/ 0 h 4285735"/>
              <a:gd name="connsiteX2" fmla="*/ 5251072 w 5253174"/>
              <a:gd name="connsiteY2" fmla="*/ 4113908 h 4285735"/>
              <a:gd name="connsiteX3" fmla="*/ 2391229 w 5253174"/>
              <a:gd name="connsiteY3" fmla="*/ 4122540 h 4285735"/>
              <a:gd name="connsiteX4" fmla="*/ 2390397 w 5253174"/>
              <a:gd name="connsiteY4" fmla="*/ 4284088 h 4285735"/>
              <a:gd name="connsiteX5" fmla="*/ 0 w 5253174"/>
              <a:gd name="connsiteY5" fmla="*/ 4285735 h 4285735"/>
              <a:gd name="connsiteX6" fmla="*/ 0 w 5253174"/>
              <a:gd name="connsiteY6" fmla="*/ 0 h 4285735"/>
              <a:gd name="connsiteX0" fmla="*/ 0 w 5253174"/>
              <a:gd name="connsiteY0" fmla="*/ 0 h 4285735"/>
              <a:gd name="connsiteX1" fmla="*/ 5253174 w 5253174"/>
              <a:gd name="connsiteY1" fmla="*/ 0 h 4285735"/>
              <a:gd name="connsiteX2" fmla="*/ 5251072 w 5253174"/>
              <a:gd name="connsiteY2" fmla="*/ 4113908 h 4285735"/>
              <a:gd name="connsiteX3" fmla="*/ 2391229 w 5253174"/>
              <a:gd name="connsiteY3" fmla="*/ 4122540 h 4285735"/>
              <a:gd name="connsiteX4" fmla="*/ 2390397 w 5253174"/>
              <a:gd name="connsiteY4" fmla="*/ 4284088 h 4285735"/>
              <a:gd name="connsiteX5" fmla="*/ 0 w 5253174"/>
              <a:gd name="connsiteY5" fmla="*/ 4285735 h 4285735"/>
              <a:gd name="connsiteX6" fmla="*/ 0 w 5253174"/>
              <a:gd name="connsiteY6" fmla="*/ 0 h 4285735"/>
              <a:gd name="connsiteX0" fmla="*/ 0 w 5253174"/>
              <a:gd name="connsiteY0" fmla="*/ 0 h 4285735"/>
              <a:gd name="connsiteX1" fmla="*/ 5253174 w 5253174"/>
              <a:gd name="connsiteY1" fmla="*/ 0 h 4285735"/>
              <a:gd name="connsiteX2" fmla="*/ 5251072 w 5253174"/>
              <a:gd name="connsiteY2" fmla="*/ 4113908 h 4285735"/>
              <a:gd name="connsiteX3" fmla="*/ 2391229 w 5253174"/>
              <a:gd name="connsiteY3" fmla="*/ 4122540 h 4285735"/>
              <a:gd name="connsiteX4" fmla="*/ 2390397 w 5253174"/>
              <a:gd name="connsiteY4" fmla="*/ 4284088 h 4285735"/>
              <a:gd name="connsiteX5" fmla="*/ 0 w 5253174"/>
              <a:gd name="connsiteY5" fmla="*/ 4285735 h 4285735"/>
              <a:gd name="connsiteX6" fmla="*/ 0 w 5253174"/>
              <a:gd name="connsiteY6" fmla="*/ 0 h 4285735"/>
              <a:gd name="connsiteX0" fmla="*/ 0 w 5253174"/>
              <a:gd name="connsiteY0" fmla="*/ 0 h 4285735"/>
              <a:gd name="connsiteX1" fmla="*/ 5253174 w 5253174"/>
              <a:gd name="connsiteY1" fmla="*/ 0 h 4285735"/>
              <a:gd name="connsiteX2" fmla="*/ 5251072 w 5253174"/>
              <a:gd name="connsiteY2" fmla="*/ 4113908 h 4285735"/>
              <a:gd name="connsiteX3" fmla="*/ 2391229 w 5253174"/>
              <a:gd name="connsiteY3" fmla="*/ 4122540 h 4285735"/>
              <a:gd name="connsiteX4" fmla="*/ 2390397 w 5253174"/>
              <a:gd name="connsiteY4" fmla="*/ 4284088 h 4285735"/>
              <a:gd name="connsiteX5" fmla="*/ 0 w 5253174"/>
              <a:gd name="connsiteY5" fmla="*/ 4285735 h 4285735"/>
              <a:gd name="connsiteX6" fmla="*/ 0 w 5253174"/>
              <a:gd name="connsiteY6" fmla="*/ 0 h 4285735"/>
              <a:gd name="connsiteX0" fmla="*/ 0 w 5253174"/>
              <a:gd name="connsiteY0" fmla="*/ 0 h 4285735"/>
              <a:gd name="connsiteX1" fmla="*/ 5253174 w 5253174"/>
              <a:gd name="connsiteY1" fmla="*/ 0 h 4285735"/>
              <a:gd name="connsiteX2" fmla="*/ 5251072 w 5253174"/>
              <a:gd name="connsiteY2" fmla="*/ 4113908 h 4285735"/>
              <a:gd name="connsiteX3" fmla="*/ 2391229 w 5253174"/>
              <a:gd name="connsiteY3" fmla="*/ 4122540 h 4285735"/>
              <a:gd name="connsiteX4" fmla="*/ 2390397 w 5253174"/>
              <a:gd name="connsiteY4" fmla="*/ 4284088 h 4285735"/>
              <a:gd name="connsiteX5" fmla="*/ 0 w 5253174"/>
              <a:gd name="connsiteY5" fmla="*/ 4285735 h 4285735"/>
              <a:gd name="connsiteX6" fmla="*/ 0 w 5253174"/>
              <a:gd name="connsiteY6" fmla="*/ 0 h 4285735"/>
              <a:gd name="connsiteX0" fmla="*/ 0 w 5253174"/>
              <a:gd name="connsiteY0" fmla="*/ 0 h 4285735"/>
              <a:gd name="connsiteX1" fmla="*/ 5253174 w 5253174"/>
              <a:gd name="connsiteY1" fmla="*/ 0 h 4285735"/>
              <a:gd name="connsiteX2" fmla="*/ 5251072 w 5253174"/>
              <a:gd name="connsiteY2" fmla="*/ 4113908 h 4285735"/>
              <a:gd name="connsiteX3" fmla="*/ 2391229 w 5253174"/>
              <a:gd name="connsiteY3" fmla="*/ 4122540 h 4285735"/>
              <a:gd name="connsiteX4" fmla="*/ 2390397 w 5253174"/>
              <a:gd name="connsiteY4" fmla="*/ 4284088 h 4285735"/>
              <a:gd name="connsiteX5" fmla="*/ 0 w 5253174"/>
              <a:gd name="connsiteY5" fmla="*/ 4285735 h 4285735"/>
              <a:gd name="connsiteX6" fmla="*/ 0 w 5253174"/>
              <a:gd name="connsiteY6" fmla="*/ 0 h 4285735"/>
              <a:gd name="connsiteX0" fmla="*/ 0 w 5253174"/>
              <a:gd name="connsiteY0" fmla="*/ 0 h 4285735"/>
              <a:gd name="connsiteX1" fmla="*/ 5253174 w 5253174"/>
              <a:gd name="connsiteY1" fmla="*/ 0 h 4285735"/>
              <a:gd name="connsiteX2" fmla="*/ 5251072 w 5253174"/>
              <a:gd name="connsiteY2" fmla="*/ 4113908 h 4285735"/>
              <a:gd name="connsiteX3" fmla="*/ 2391229 w 5253174"/>
              <a:gd name="connsiteY3" fmla="*/ 4122540 h 4285735"/>
              <a:gd name="connsiteX4" fmla="*/ 2390397 w 5253174"/>
              <a:gd name="connsiteY4" fmla="*/ 4284088 h 4285735"/>
              <a:gd name="connsiteX5" fmla="*/ 0 w 5253174"/>
              <a:gd name="connsiteY5" fmla="*/ 4285735 h 4285735"/>
              <a:gd name="connsiteX6" fmla="*/ 0 w 5253174"/>
              <a:gd name="connsiteY6" fmla="*/ 0 h 4285735"/>
              <a:gd name="connsiteX0" fmla="*/ 0 w 5253174"/>
              <a:gd name="connsiteY0" fmla="*/ 0 h 4285735"/>
              <a:gd name="connsiteX1" fmla="*/ 5253174 w 5253174"/>
              <a:gd name="connsiteY1" fmla="*/ 0 h 4285735"/>
              <a:gd name="connsiteX2" fmla="*/ 5251072 w 5253174"/>
              <a:gd name="connsiteY2" fmla="*/ 4113908 h 4285735"/>
              <a:gd name="connsiteX3" fmla="*/ 2391229 w 5253174"/>
              <a:gd name="connsiteY3" fmla="*/ 4122540 h 4285735"/>
              <a:gd name="connsiteX4" fmla="*/ 2390397 w 5253174"/>
              <a:gd name="connsiteY4" fmla="*/ 4284088 h 4285735"/>
              <a:gd name="connsiteX5" fmla="*/ 0 w 5253174"/>
              <a:gd name="connsiteY5" fmla="*/ 4285735 h 4285735"/>
              <a:gd name="connsiteX6" fmla="*/ 0 w 5253174"/>
              <a:gd name="connsiteY6" fmla="*/ 0 h 4285735"/>
              <a:gd name="connsiteX0" fmla="*/ 0 w 5253174"/>
              <a:gd name="connsiteY0" fmla="*/ 0 h 4285735"/>
              <a:gd name="connsiteX1" fmla="*/ 5253174 w 5253174"/>
              <a:gd name="connsiteY1" fmla="*/ 0 h 4285735"/>
              <a:gd name="connsiteX2" fmla="*/ 5251072 w 5253174"/>
              <a:gd name="connsiteY2" fmla="*/ 4113908 h 4285735"/>
              <a:gd name="connsiteX3" fmla="*/ 2391229 w 5253174"/>
              <a:gd name="connsiteY3" fmla="*/ 4122540 h 4285735"/>
              <a:gd name="connsiteX4" fmla="*/ 2390397 w 5253174"/>
              <a:gd name="connsiteY4" fmla="*/ 4284088 h 4285735"/>
              <a:gd name="connsiteX5" fmla="*/ 0 w 5253174"/>
              <a:gd name="connsiteY5" fmla="*/ 4285735 h 4285735"/>
              <a:gd name="connsiteX6" fmla="*/ 0 w 5253174"/>
              <a:gd name="connsiteY6" fmla="*/ 0 h 4285735"/>
              <a:gd name="connsiteX0" fmla="*/ 0 w 5253174"/>
              <a:gd name="connsiteY0" fmla="*/ 0 h 4285735"/>
              <a:gd name="connsiteX1" fmla="*/ 5253174 w 5253174"/>
              <a:gd name="connsiteY1" fmla="*/ 0 h 4285735"/>
              <a:gd name="connsiteX2" fmla="*/ 5251072 w 5253174"/>
              <a:gd name="connsiteY2" fmla="*/ 4113908 h 4285735"/>
              <a:gd name="connsiteX3" fmla="*/ 2391229 w 5253174"/>
              <a:gd name="connsiteY3" fmla="*/ 4122540 h 4285735"/>
              <a:gd name="connsiteX4" fmla="*/ 2390397 w 5253174"/>
              <a:gd name="connsiteY4" fmla="*/ 4284088 h 4285735"/>
              <a:gd name="connsiteX5" fmla="*/ 0 w 5253174"/>
              <a:gd name="connsiteY5" fmla="*/ 4285735 h 4285735"/>
              <a:gd name="connsiteX6" fmla="*/ 0 w 5253174"/>
              <a:gd name="connsiteY6" fmla="*/ 0 h 4285735"/>
              <a:gd name="connsiteX0" fmla="*/ 0 w 5253174"/>
              <a:gd name="connsiteY0" fmla="*/ 0 h 4285735"/>
              <a:gd name="connsiteX1" fmla="*/ 5253174 w 5253174"/>
              <a:gd name="connsiteY1" fmla="*/ 0 h 4285735"/>
              <a:gd name="connsiteX2" fmla="*/ 5251072 w 5253174"/>
              <a:gd name="connsiteY2" fmla="*/ 4113908 h 4285735"/>
              <a:gd name="connsiteX3" fmla="*/ 2393134 w 5253174"/>
              <a:gd name="connsiteY3" fmla="*/ 4118730 h 4285735"/>
              <a:gd name="connsiteX4" fmla="*/ 2390397 w 5253174"/>
              <a:gd name="connsiteY4" fmla="*/ 4284088 h 4285735"/>
              <a:gd name="connsiteX5" fmla="*/ 0 w 5253174"/>
              <a:gd name="connsiteY5" fmla="*/ 4285735 h 4285735"/>
              <a:gd name="connsiteX6" fmla="*/ 0 w 5253174"/>
              <a:gd name="connsiteY6" fmla="*/ 0 h 4285735"/>
              <a:gd name="connsiteX0" fmla="*/ 0 w 5253174"/>
              <a:gd name="connsiteY0" fmla="*/ 0 h 4285735"/>
              <a:gd name="connsiteX1" fmla="*/ 5253174 w 5253174"/>
              <a:gd name="connsiteY1" fmla="*/ 0 h 4285735"/>
              <a:gd name="connsiteX2" fmla="*/ 5251072 w 5253174"/>
              <a:gd name="connsiteY2" fmla="*/ 4113908 h 4285735"/>
              <a:gd name="connsiteX3" fmla="*/ 2393134 w 5253174"/>
              <a:gd name="connsiteY3" fmla="*/ 4118730 h 4285735"/>
              <a:gd name="connsiteX4" fmla="*/ 2390397 w 5253174"/>
              <a:gd name="connsiteY4" fmla="*/ 4284088 h 4285735"/>
              <a:gd name="connsiteX5" fmla="*/ 0 w 5253174"/>
              <a:gd name="connsiteY5" fmla="*/ 4285735 h 4285735"/>
              <a:gd name="connsiteX6" fmla="*/ 0 w 5253174"/>
              <a:gd name="connsiteY6" fmla="*/ 0 h 4285735"/>
              <a:gd name="connsiteX0" fmla="*/ 0 w 5253174"/>
              <a:gd name="connsiteY0" fmla="*/ 0 h 4285735"/>
              <a:gd name="connsiteX1" fmla="*/ 5253174 w 5253174"/>
              <a:gd name="connsiteY1" fmla="*/ 0 h 4285735"/>
              <a:gd name="connsiteX2" fmla="*/ 5251072 w 5253174"/>
              <a:gd name="connsiteY2" fmla="*/ 4113908 h 4285735"/>
              <a:gd name="connsiteX3" fmla="*/ 2393134 w 5253174"/>
              <a:gd name="connsiteY3" fmla="*/ 4118730 h 4285735"/>
              <a:gd name="connsiteX4" fmla="*/ 2390397 w 5253174"/>
              <a:gd name="connsiteY4" fmla="*/ 4284088 h 4285735"/>
              <a:gd name="connsiteX5" fmla="*/ 0 w 5253174"/>
              <a:gd name="connsiteY5" fmla="*/ 4285735 h 4285735"/>
              <a:gd name="connsiteX6" fmla="*/ 0 w 5253174"/>
              <a:gd name="connsiteY6" fmla="*/ 0 h 4285735"/>
              <a:gd name="connsiteX0" fmla="*/ 0 w 5253174"/>
              <a:gd name="connsiteY0" fmla="*/ 0 h 4285735"/>
              <a:gd name="connsiteX1" fmla="*/ 5253174 w 5253174"/>
              <a:gd name="connsiteY1" fmla="*/ 0 h 4285735"/>
              <a:gd name="connsiteX2" fmla="*/ 5251072 w 5253174"/>
              <a:gd name="connsiteY2" fmla="*/ 4113908 h 4285735"/>
              <a:gd name="connsiteX3" fmla="*/ 2393134 w 5253174"/>
              <a:gd name="connsiteY3" fmla="*/ 4118730 h 4285735"/>
              <a:gd name="connsiteX4" fmla="*/ 2390397 w 5253174"/>
              <a:gd name="connsiteY4" fmla="*/ 4284088 h 4285735"/>
              <a:gd name="connsiteX5" fmla="*/ 0 w 5253174"/>
              <a:gd name="connsiteY5" fmla="*/ 4285735 h 4285735"/>
              <a:gd name="connsiteX6" fmla="*/ 0 w 5253174"/>
              <a:gd name="connsiteY6" fmla="*/ 0 h 4285735"/>
              <a:gd name="connsiteX0" fmla="*/ 0 w 5253174"/>
              <a:gd name="connsiteY0" fmla="*/ 0 h 4285735"/>
              <a:gd name="connsiteX1" fmla="*/ 5253174 w 5253174"/>
              <a:gd name="connsiteY1" fmla="*/ 0 h 4285735"/>
              <a:gd name="connsiteX2" fmla="*/ 5251072 w 5253174"/>
              <a:gd name="connsiteY2" fmla="*/ 4113908 h 4285735"/>
              <a:gd name="connsiteX3" fmla="*/ 2393134 w 5253174"/>
              <a:gd name="connsiteY3" fmla="*/ 4118730 h 4285735"/>
              <a:gd name="connsiteX4" fmla="*/ 2390397 w 5253174"/>
              <a:gd name="connsiteY4" fmla="*/ 4284088 h 4285735"/>
              <a:gd name="connsiteX5" fmla="*/ 0 w 5253174"/>
              <a:gd name="connsiteY5" fmla="*/ 4285735 h 4285735"/>
              <a:gd name="connsiteX6" fmla="*/ 0 w 5253174"/>
              <a:gd name="connsiteY6" fmla="*/ 0 h 4285735"/>
              <a:gd name="connsiteX0" fmla="*/ 0 w 5253174"/>
              <a:gd name="connsiteY0" fmla="*/ 0 h 4285735"/>
              <a:gd name="connsiteX1" fmla="*/ 5253174 w 5253174"/>
              <a:gd name="connsiteY1" fmla="*/ 0 h 4285735"/>
              <a:gd name="connsiteX2" fmla="*/ 5251072 w 5253174"/>
              <a:gd name="connsiteY2" fmla="*/ 4113908 h 4285735"/>
              <a:gd name="connsiteX3" fmla="*/ 2393134 w 5253174"/>
              <a:gd name="connsiteY3" fmla="*/ 4118730 h 4285735"/>
              <a:gd name="connsiteX4" fmla="*/ 2390397 w 5253174"/>
              <a:gd name="connsiteY4" fmla="*/ 4284088 h 4285735"/>
              <a:gd name="connsiteX5" fmla="*/ 0 w 5253174"/>
              <a:gd name="connsiteY5" fmla="*/ 4285735 h 4285735"/>
              <a:gd name="connsiteX6" fmla="*/ 0 w 5253174"/>
              <a:gd name="connsiteY6" fmla="*/ 0 h 428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53174" h="4285735">
                <a:moveTo>
                  <a:pt x="0" y="0"/>
                </a:moveTo>
                <a:lnTo>
                  <a:pt x="5253174" y="0"/>
                </a:lnTo>
                <a:cubicBezTo>
                  <a:pt x="5252473" y="1371303"/>
                  <a:pt x="5251773" y="2742605"/>
                  <a:pt x="5251072" y="4113908"/>
                </a:cubicBezTo>
                <a:lnTo>
                  <a:pt x="2393134" y="4118730"/>
                </a:lnTo>
                <a:cubicBezTo>
                  <a:pt x="2392222" y="4173214"/>
                  <a:pt x="2391309" y="4229604"/>
                  <a:pt x="2390397" y="4284088"/>
                </a:cubicBezTo>
                <a:lnTo>
                  <a:pt x="0" y="42857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 i="0">
                <a:latin typeface="BT Group Headline" panose="020B0603020203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0EB9DE-BCC9-AF4C-22CE-1936378CF0CB}"/>
              </a:ext>
            </a:extLst>
          </p:cNvPr>
          <p:cNvSpPr/>
          <p:nvPr userDrawn="1"/>
        </p:nvSpPr>
        <p:spPr>
          <a:xfrm>
            <a:off x="6392288" y="5564604"/>
            <a:ext cx="2391948" cy="172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49DF29-5253-4296-D7C3-CC82A37AF1B8}"/>
              </a:ext>
            </a:extLst>
          </p:cNvPr>
          <p:cNvSpPr/>
          <p:nvPr userDrawn="1"/>
        </p:nvSpPr>
        <p:spPr>
          <a:xfrm>
            <a:off x="8784237" y="5398512"/>
            <a:ext cx="2861226" cy="17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5">
            <a:extLst>
              <a:ext uri="{FF2B5EF4-FFF2-40B4-BE49-F238E27FC236}">
                <a16:creationId xmlns:a16="http://schemas.microsoft.com/office/drawing/2014/main" id="{9BB2F6F7-D0CD-F79B-8571-9604AEB1E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976" y="2034993"/>
            <a:ext cx="5812280" cy="115595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kumimoji="0" lang="en-US" sz="4800" b="0" i="0" u="none" strike="noStrike" kern="0" cap="none" spc="-52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T Group Headline" panose="020B0603020203020204" pitchFamily="34" charset="0"/>
                <a:ea typeface="+mj-ea"/>
                <a:cs typeface="BT Group Headline" panose="020B0603020203020204" pitchFamily="34" charset="0"/>
              </a:defRPr>
            </a:lvl1pPr>
          </a:lstStyle>
          <a:p>
            <a:r>
              <a:rPr lang="en-US"/>
              <a:t>Add title here</a:t>
            </a:r>
            <a:endParaRPr lang="en-GB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29C5F1EA-57A1-1C5E-0A2A-FBE0169BB0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7975" y="3428999"/>
            <a:ext cx="5788025" cy="11236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2000" dirty="0">
                <a:latin typeface="+mj-lt"/>
              </a:defRPr>
            </a:lvl1pPr>
          </a:lstStyle>
          <a:p>
            <a:pPr lvl="0"/>
            <a:r>
              <a:rPr lang="en-US"/>
              <a:t>Click to enter sub heading.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16E2EA1-39E1-B08F-0133-803FAC6CA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3529" y="308926"/>
            <a:ext cx="365126" cy="203835"/>
          </a:xfrm>
        </p:spPr>
        <p:txBody>
          <a:bodyPr/>
          <a:lstStyle/>
          <a:p>
            <a:fld id="{BC5033AD-2A2E-4B40-820E-C0C238FC5E2C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780857-F52B-4EB1-D592-C96C3AEE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75724" y="308925"/>
            <a:ext cx="2692399" cy="203835"/>
          </a:xfrm>
        </p:spPr>
        <p:txBody>
          <a:bodyPr/>
          <a:lstStyle/>
          <a:p>
            <a:r>
              <a:rPr lang="en-GB"/>
              <a:t>BT Group PowerPoint    |</a:t>
            </a:r>
          </a:p>
        </p:txBody>
      </p:sp>
    </p:spTree>
    <p:extLst>
      <p:ext uri="{BB962C8B-B14F-4D97-AF65-F5344CB8AC3E}">
        <p14:creationId xmlns:p14="http://schemas.microsoft.com/office/powerpoint/2010/main" val="112357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ITLE 0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47148E74-3537-D15A-A589-6E8D43857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2288" y="0"/>
            <a:ext cx="5799712" cy="6386907"/>
          </a:xfrm>
          <a:custGeom>
            <a:avLst/>
            <a:gdLst>
              <a:gd name="connsiteX0" fmla="*/ 0 w 5799712"/>
              <a:gd name="connsiteY0" fmla="*/ 0 h 6386907"/>
              <a:gd name="connsiteX1" fmla="*/ 5799712 w 5799712"/>
              <a:gd name="connsiteY1" fmla="*/ 0 h 6386907"/>
              <a:gd name="connsiteX2" fmla="*/ 5799712 w 5799712"/>
              <a:gd name="connsiteY2" fmla="*/ 6386907 h 6386907"/>
              <a:gd name="connsiteX3" fmla="*/ 0 w 5799712"/>
              <a:gd name="connsiteY3" fmla="*/ 6386907 h 6386907"/>
              <a:gd name="connsiteX4" fmla="*/ 0 w 5799712"/>
              <a:gd name="connsiteY4" fmla="*/ 0 h 6386907"/>
              <a:gd name="connsiteX0" fmla="*/ 0 w 5799712"/>
              <a:gd name="connsiteY0" fmla="*/ 0 h 6386907"/>
              <a:gd name="connsiteX1" fmla="*/ 5799712 w 5799712"/>
              <a:gd name="connsiteY1" fmla="*/ 0 h 6386907"/>
              <a:gd name="connsiteX2" fmla="*/ 5799712 w 5799712"/>
              <a:gd name="connsiteY2" fmla="*/ 6386907 h 6386907"/>
              <a:gd name="connsiteX3" fmla="*/ 3298447 w 5799712"/>
              <a:gd name="connsiteY3" fmla="*/ 6385560 h 6386907"/>
              <a:gd name="connsiteX4" fmla="*/ 0 w 5799712"/>
              <a:gd name="connsiteY4" fmla="*/ 6386907 h 6386907"/>
              <a:gd name="connsiteX5" fmla="*/ 0 w 5799712"/>
              <a:gd name="connsiteY5" fmla="*/ 0 h 6386907"/>
              <a:gd name="connsiteX0" fmla="*/ 0 w 5799712"/>
              <a:gd name="connsiteY0" fmla="*/ 0 h 6386907"/>
              <a:gd name="connsiteX1" fmla="*/ 5799712 w 5799712"/>
              <a:gd name="connsiteY1" fmla="*/ 0 h 6386907"/>
              <a:gd name="connsiteX2" fmla="*/ 5799712 w 5799712"/>
              <a:gd name="connsiteY2" fmla="*/ 6216015 h 6386907"/>
              <a:gd name="connsiteX3" fmla="*/ 5799712 w 5799712"/>
              <a:gd name="connsiteY3" fmla="*/ 6386907 h 6386907"/>
              <a:gd name="connsiteX4" fmla="*/ 3298447 w 5799712"/>
              <a:gd name="connsiteY4" fmla="*/ 6385560 h 6386907"/>
              <a:gd name="connsiteX5" fmla="*/ 0 w 5799712"/>
              <a:gd name="connsiteY5" fmla="*/ 6386907 h 6386907"/>
              <a:gd name="connsiteX6" fmla="*/ 0 w 5799712"/>
              <a:gd name="connsiteY6" fmla="*/ 0 h 6386907"/>
              <a:gd name="connsiteX0" fmla="*/ 0 w 5799712"/>
              <a:gd name="connsiteY0" fmla="*/ 0 h 6386907"/>
              <a:gd name="connsiteX1" fmla="*/ 5799712 w 5799712"/>
              <a:gd name="connsiteY1" fmla="*/ 0 h 6386907"/>
              <a:gd name="connsiteX2" fmla="*/ 5799712 w 5799712"/>
              <a:gd name="connsiteY2" fmla="*/ 6216015 h 6386907"/>
              <a:gd name="connsiteX3" fmla="*/ 3306067 w 5799712"/>
              <a:gd name="connsiteY3" fmla="*/ 6217362 h 6386907"/>
              <a:gd name="connsiteX4" fmla="*/ 3298447 w 5799712"/>
              <a:gd name="connsiteY4" fmla="*/ 6385560 h 6386907"/>
              <a:gd name="connsiteX5" fmla="*/ 0 w 5799712"/>
              <a:gd name="connsiteY5" fmla="*/ 6386907 h 6386907"/>
              <a:gd name="connsiteX6" fmla="*/ 0 w 5799712"/>
              <a:gd name="connsiteY6" fmla="*/ 0 h 6386907"/>
              <a:gd name="connsiteX0" fmla="*/ 0 w 5799712"/>
              <a:gd name="connsiteY0" fmla="*/ 0 h 6386907"/>
              <a:gd name="connsiteX1" fmla="*/ 5799712 w 5799712"/>
              <a:gd name="connsiteY1" fmla="*/ 0 h 6386907"/>
              <a:gd name="connsiteX2" fmla="*/ 5799712 w 5799712"/>
              <a:gd name="connsiteY2" fmla="*/ 6216015 h 6386907"/>
              <a:gd name="connsiteX3" fmla="*/ 3306067 w 5799712"/>
              <a:gd name="connsiteY3" fmla="*/ 6217362 h 6386907"/>
              <a:gd name="connsiteX4" fmla="*/ 3304162 w 5799712"/>
              <a:gd name="connsiteY4" fmla="*/ 6385560 h 6386907"/>
              <a:gd name="connsiteX5" fmla="*/ 0 w 5799712"/>
              <a:gd name="connsiteY5" fmla="*/ 6386907 h 6386907"/>
              <a:gd name="connsiteX6" fmla="*/ 0 w 5799712"/>
              <a:gd name="connsiteY6" fmla="*/ 0 h 638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99712" h="6386907">
                <a:moveTo>
                  <a:pt x="0" y="0"/>
                </a:moveTo>
                <a:lnTo>
                  <a:pt x="5799712" y="0"/>
                </a:lnTo>
                <a:lnTo>
                  <a:pt x="5799712" y="6216015"/>
                </a:lnTo>
                <a:lnTo>
                  <a:pt x="3306067" y="6217362"/>
                </a:lnTo>
                <a:lnTo>
                  <a:pt x="3304162" y="6385560"/>
                </a:lnTo>
                <a:lnTo>
                  <a:pt x="0" y="638690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 i="0">
                <a:latin typeface="BT Group Headline" panose="020B0603020203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0EB9DE-BCC9-AF4C-22CE-1936378CF0CB}"/>
              </a:ext>
            </a:extLst>
          </p:cNvPr>
          <p:cNvSpPr/>
          <p:nvPr userDrawn="1"/>
        </p:nvSpPr>
        <p:spPr>
          <a:xfrm>
            <a:off x="6392287" y="6386907"/>
            <a:ext cx="3302086" cy="172800"/>
          </a:xfrm>
          <a:prstGeom prst="rect">
            <a:avLst/>
          </a:prstGeom>
          <a:solidFill>
            <a:srgbClr val="019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49DF29-5253-4296-D7C3-CC82A37AF1B8}"/>
              </a:ext>
            </a:extLst>
          </p:cNvPr>
          <p:cNvSpPr/>
          <p:nvPr userDrawn="1"/>
        </p:nvSpPr>
        <p:spPr>
          <a:xfrm>
            <a:off x="9694372" y="6213552"/>
            <a:ext cx="2497628" cy="172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5">
            <a:extLst>
              <a:ext uri="{FF2B5EF4-FFF2-40B4-BE49-F238E27FC236}">
                <a16:creationId xmlns:a16="http://schemas.microsoft.com/office/drawing/2014/main" id="{DDCEAD85-175B-812D-4F09-3617E82871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976" y="2034993"/>
            <a:ext cx="5812280" cy="115595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kumimoji="0" lang="en-US" sz="4800" b="0" i="0" u="none" strike="noStrike" kern="0" cap="none" spc="-52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T Group Headline" panose="020B0603020203020204" pitchFamily="34" charset="0"/>
                <a:ea typeface="+mj-ea"/>
                <a:cs typeface="BT Group Headline" panose="020B0603020203020204" pitchFamily="34" charset="0"/>
              </a:defRPr>
            </a:lvl1pPr>
          </a:lstStyle>
          <a:p>
            <a:r>
              <a:rPr lang="en-US"/>
              <a:t>Add title here</a:t>
            </a:r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822A66B-D111-BAEE-7925-E6B172FC5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3529" y="308926"/>
            <a:ext cx="365126" cy="203835"/>
          </a:xfrm>
        </p:spPr>
        <p:txBody>
          <a:bodyPr/>
          <a:lstStyle/>
          <a:p>
            <a:fld id="{BC5033AD-2A2E-4B40-820E-C0C238FC5E2C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80653DD1-60BE-802C-52AD-C5BF627A2B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7975" y="3428999"/>
            <a:ext cx="5788025" cy="11236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2000" dirty="0">
                <a:latin typeface="+mj-lt"/>
              </a:defRPr>
            </a:lvl1pPr>
          </a:lstStyle>
          <a:p>
            <a:pPr lvl="0"/>
            <a:r>
              <a:rPr lang="en-US"/>
              <a:t>Click to enter sub heading.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D9108AA7-3995-E05E-AEEC-554792A53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75724" y="308925"/>
            <a:ext cx="2692399" cy="203835"/>
          </a:xfrm>
        </p:spPr>
        <p:txBody>
          <a:bodyPr/>
          <a:lstStyle/>
          <a:p>
            <a:r>
              <a:rPr lang="en-GB"/>
              <a:t>BT Group PowerPoint    |</a:t>
            </a:r>
          </a:p>
        </p:txBody>
      </p:sp>
    </p:spTree>
    <p:extLst>
      <p:ext uri="{BB962C8B-B14F-4D97-AF65-F5344CB8AC3E}">
        <p14:creationId xmlns:p14="http://schemas.microsoft.com/office/powerpoint/2010/main" val="105546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ITLE 0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21864DF7-2808-A507-8D5A-2FD007AA43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82511" y="311150"/>
            <a:ext cx="4010948" cy="43370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 i="0">
                <a:latin typeface="BT Group Headline" panose="020B0603020203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C0F328-312F-83F9-6C51-4D8E71A331BA}"/>
              </a:ext>
            </a:extLst>
          </p:cNvPr>
          <p:cNvSpPr/>
          <p:nvPr userDrawn="1"/>
        </p:nvSpPr>
        <p:spPr>
          <a:xfrm>
            <a:off x="7910451" y="5596711"/>
            <a:ext cx="577474" cy="172800"/>
          </a:xfrm>
          <a:prstGeom prst="rect">
            <a:avLst/>
          </a:prstGeom>
          <a:solidFill>
            <a:srgbClr val="FF8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C60298-25FA-F282-012D-C22DE5F13E58}"/>
              </a:ext>
            </a:extLst>
          </p:cNvPr>
          <p:cNvSpPr/>
          <p:nvPr userDrawn="1"/>
        </p:nvSpPr>
        <p:spPr>
          <a:xfrm>
            <a:off x="10964942" y="6171883"/>
            <a:ext cx="1227058" cy="172800"/>
          </a:xfrm>
          <a:prstGeom prst="rect">
            <a:avLst/>
          </a:prstGeom>
          <a:solidFill>
            <a:srgbClr val="870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C11919-A1E5-A4DA-2CC7-4404F0CF1529}"/>
              </a:ext>
            </a:extLst>
          </p:cNvPr>
          <p:cNvSpPr/>
          <p:nvPr userDrawn="1"/>
        </p:nvSpPr>
        <p:spPr>
          <a:xfrm>
            <a:off x="10341588" y="4908218"/>
            <a:ext cx="1541711" cy="172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E5DDBE-ECC3-EA3C-4652-D840A90D03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2100" y="2265363"/>
            <a:ext cx="3403600" cy="4079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22E0D68E-404E-F2C9-0DCF-E459C7A343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40175" y="2265363"/>
            <a:ext cx="3403600" cy="4079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BFCAF4B3-967E-DAB2-7509-AD02FC7883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7975" y="1591787"/>
            <a:ext cx="7051675" cy="5618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2000" dirty="0">
                <a:latin typeface="+mj-lt"/>
              </a:defRPr>
            </a:lvl1pPr>
          </a:lstStyle>
          <a:p>
            <a:pPr lvl="0"/>
            <a:r>
              <a:rPr lang="en-US"/>
              <a:t>Click to enter sub heading.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559233F-2C47-AD49-FCA2-E8B75CBC5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099" y="311150"/>
            <a:ext cx="7138987" cy="96297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8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ITLE 0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21864DF7-2808-A507-8D5A-2FD007AA43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11150"/>
            <a:ext cx="5796824" cy="6034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 i="0">
                <a:latin typeface="BT Group Headline" panose="020B0603020203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EAA141-5E03-99FF-1A10-430F0BF701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9" y="311150"/>
            <a:ext cx="3594101" cy="96297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C1045C4-5C89-4D6C-C86C-97F9A06A3B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2101" y="2460321"/>
            <a:ext cx="2644048" cy="36547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1DDA4B0-C738-2E8B-3DC8-390355F6F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90513" y="2460321"/>
            <a:ext cx="2644048" cy="36547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CF641F-A71D-AE7F-C3A0-F75F2EDC2230}"/>
              </a:ext>
            </a:extLst>
          </p:cNvPr>
          <p:cNvSpPr/>
          <p:nvPr userDrawn="1"/>
        </p:nvSpPr>
        <p:spPr>
          <a:xfrm>
            <a:off x="4252081" y="908959"/>
            <a:ext cx="1826320" cy="172800"/>
          </a:xfrm>
          <a:prstGeom prst="rect">
            <a:avLst/>
          </a:prstGeom>
          <a:solidFill>
            <a:srgbClr val="EDF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D52E04E-BD6B-B781-A6F0-5D1041E7392A}"/>
              </a:ext>
            </a:extLst>
          </p:cNvPr>
          <p:cNvSpPr/>
          <p:nvPr userDrawn="1"/>
        </p:nvSpPr>
        <p:spPr>
          <a:xfrm>
            <a:off x="0" y="6175308"/>
            <a:ext cx="1826320" cy="172800"/>
          </a:xfrm>
          <a:prstGeom prst="rect">
            <a:avLst/>
          </a:prstGeom>
          <a:solidFill>
            <a:srgbClr val="43B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38E885-0DE7-C957-38E5-B1B71888DBB0}"/>
              </a:ext>
            </a:extLst>
          </p:cNvPr>
          <p:cNvSpPr/>
          <p:nvPr userDrawn="1"/>
        </p:nvSpPr>
        <p:spPr>
          <a:xfrm>
            <a:off x="0" y="1351087"/>
            <a:ext cx="648638" cy="172800"/>
          </a:xfrm>
          <a:prstGeom prst="rect">
            <a:avLst/>
          </a:prstGeom>
          <a:solidFill>
            <a:srgbClr val="541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295AFB1C-6F9E-3C76-785A-ED4C101D8A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7976" y="1703547"/>
            <a:ext cx="5526586" cy="5618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2000" dirty="0">
                <a:latin typeface="+mj-lt"/>
              </a:defRPr>
            </a:lvl1pPr>
          </a:lstStyle>
          <a:p>
            <a:pPr lvl="0"/>
            <a:r>
              <a:rPr lang="en-US"/>
              <a:t>Click to enter sub heading.</a:t>
            </a:r>
          </a:p>
        </p:txBody>
      </p:sp>
    </p:spTree>
    <p:extLst>
      <p:ext uri="{BB962C8B-B14F-4D97-AF65-F5344CB8AC3E}">
        <p14:creationId xmlns:p14="http://schemas.microsoft.com/office/powerpoint/2010/main" val="285987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ITLE 0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5">
            <a:extLst>
              <a:ext uri="{FF2B5EF4-FFF2-40B4-BE49-F238E27FC236}">
                <a16:creationId xmlns:a16="http://schemas.microsoft.com/office/drawing/2014/main" id="{9F88A901-EEC5-0493-DE46-E2A1F6379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9990" y="1734222"/>
            <a:ext cx="6164035" cy="8733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kumimoji="0" lang="en-US" sz="3600" b="0" i="0" u="none" strike="noStrike" kern="0" cap="none" spc="-52" normalizeH="0" baseline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BT Group Headline" panose="020B0603020203020204" pitchFamily="34" charset="0"/>
                <a:ea typeface="+mj-ea"/>
                <a:cs typeface="BT Group Headline" panose="020B06030202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21864DF7-2808-A507-8D5A-2FD007AA43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21313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 i="0">
                <a:latin typeface="BT Group Headline" panose="020B0603020203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715922-5A32-72E1-10D3-F7A95BF9B1BE}"/>
              </a:ext>
            </a:extLst>
          </p:cNvPr>
          <p:cNvSpPr/>
          <p:nvPr userDrawn="1"/>
        </p:nvSpPr>
        <p:spPr>
          <a:xfrm>
            <a:off x="5724393" y="1178597"/>
            <a:ext cx="1541711" cy="173354"/>
          </a:xfrm>
          <a:prstGeom prst="rect">
            <a:avLst/>
          </a:prstGeom>
          <a:solidFill>
            <a:srgbClr val="019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89C69-733D-1295-6451-EB2825530D4C}"/>
              </a:ext>
            </a:extLst>
          </p:cNvPr>
          <p:cNvSpPr/>
          <p:nvPr userDrawn="1"/>
        </p:nvSpPr>
        <p:spPr>
          <a:xfrm>
            <a:off x="11239679" y="1178597"/>
            <a:ext cx="644346" cy="173354"/>
          </a:xfrm>
          <a:prstGeom prst="rect">
            <a:avLst/>
          </a:prstGeom>
          <a:solidFill>
            <a:srgbClr val="43B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E588A7-0529-444D-483E-8D2D12D75A9F}"/>
              </a:ext>
            </a:extLst>
          </p:cNvPr>
          <p:cNvSpPr/>
          <p:nvPr userDrawn="1"/>
        </p:nvSpPr>
        <p:spPr>
          <a:xfrm>
            <a:off x="5719990" y="6171884"/>
            <a:ext cx="1546114" cy="1733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56C8339-A525-7C70-77ED-2855A1281AA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733529" y="308926"/>
            <a:ext cx="365126" cy="203835"/>
          </a:xfrm>
        </p:spPr>
        <p:txBody>
          <a:bodyPr/>
          <a:lstStyle/>
          <a:p>
            <a:fld id="{BC5033AD-2A2E-4B40-820E-C0C238FC5E2C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66B020DA-474E-03C8-C593-DD5579BAC02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84160" y="3044142"/>
            <a:ext cx="3999865" cy="30709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3790580-7959-50FB-44A1-A129DC768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75724" y="308925"/>
            <a:ext cx="2692399" cy="203835"/>
          </a:xfrm>
        </p:spPr>
        <p:txBody>
          <a:bodyPr/>
          <a:lstStyle/>
          <a:p>
            <a:r>
              <a:rPr lang="en-GB"/>
              <a:t>BT Group PowerPoint    |</a:t>
            </a:r>
          </a:p>
        </p:txBody>
      </p:sp>
    </p:spTree>
    <p:extLst>
      <p:ext uri="{BB962C8B-B14F-4D97-AF65-F5344CB8AC3E}">
        <p14:creationId xmlns:p14="http://schemas.microsoft.com/office/powerpoint/2010/main" val="119818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ITLE 0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5">
            <a:extLst>
              <a:ext uri="{FF2B5EF4-FFF2-40B4-BE49-F238E27FC236}">
                <a16:creationId xmlns:a16="http://schemas.microsoft.com/office/drawing/2014/main" id="{9F88A901-EEC5-0493-DE46-E2A1F6379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1" y="1242394"/>
            <a:ext cx="5803899" cy="14398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kumimoji="0" lang="en-US" sz="3600" b="0" i="0" u="none" strike="noStrike" kern="0" cap="none" spc="-52" normalizeH="0" baseline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BT Group Headline" panose="020B0603020203020204" pitchFamily="34" charset="0"/>
                <a:ea typeface="+mj-ea"/>
                <a:cs typeface="BT Group Headline" panose="020B06030202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21864DF7-2808-A507-8D5A-2FD007AA43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88728" y="0"/>
            <a:ext cx="540327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 i="0">
                <a:latin typeface="BT Group Headline" panose="020B0603020203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715922-5A32-72E1-10D3-F7A95BF9B1BE}"/>
              </a:ext>
            </a:extLst>
          </p:cNvPr>
          <p:cNvSpPr/>
          <p:nvPr userDrawn="1"/>
        </p:nvSpPr>
        <p:spPr>
          <a:xfrm>
            <a:off x="292101" y="626645"/>
            <a:ext cx="1541711" cy="1733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251A9F-E47F-B5D9-ADC4-A4E7F52ADB2B}"/>
              </a:ext>
            </a:extLst>
          </p:cNvPr>
          <p:cNvSpPr/>
          <p:nvPr userDrawn="1"/>
        </p:nvSpPr>
        <p:spPr>
          <a:xfrm>
            <a:off x="292101" y="6171884"/>
            <a:ext cx="1541711" cy="1733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573967C-CDC8-E410-8FD0-7486432796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2101" y="3044142"/>
            <a:ext cx="2747300" cy="30709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51FB1F0-DA84-648E-E165-2966B725BF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8700" y="3044142"/>
            <a:ext cx="2747300" cy="30709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C65B612-F99F-6BBD-179E-04DAF9A13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3529" y="308926"/>
            <a:ext cx="365126" cy="203835"/>
          </a:xfrm>
        </p:spPr>
        <p:txBody>
          <a:bodyPr/>
          <a:lstStyle/>
          <a:p>
            <a:fld id="{BC5033AD-2A2E-4B40-820E-C0C238FC5E2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7A3CD8A-88FC-6DF5-AD44-59FE669AF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75724" y="308925"/>
            <a:ext cx="2692399" cy="203835"/>
          </a:xfrm>
        </p:spPr>
        <p:txBody>
          <a:bodyPr/>
          <a:lstStyle/>
          <a:p>
            <a:r>
              <a:rPr lang="en-GB"/>
              <a:t>BT Group PowerPoint    |</a:t>
            </a:r>
          </a:p>
        </p:txBody>
      </p:sp>
    </p:spTree>
    <p:extLst>
      <p:ext uri="{BB962C8B-B14F-4D97-AF65-F5344CB8AC3E}">
        <p14:creationId xmlns:p14="http://schemas.microsoft.com/office/powerpoint/2010/main" val="45093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A6287570-9E87-EFB1-CA8D-EDD3D312B0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03" y="-1705"/>
            <a:ext cx="12212598" cy="6347577"/>
          </a:xfrm>
          <a:custGeom>
            <a:avLst/>
            <a:gdLst>
              <a:gd name="connsiteX0" fmla="*/ 0 w 12214503"/>
              <a:gd name="connsiteY0" fmla="*/ 0 h 6345238"/>
              <a:gd name="connsiteX1" fmla="*/ 12214503 w 12214503"/>
              <a:gd name="connsiteY1" fmla="*/ 0 h 6345238"/>
              <a:gd name="connsiteX2" fmla="*/ 12214503 w 12214503"/>
              <a:gd name="connsiteY2" fmla="*/ 6345238 h 6345238"/>
              <a:gd name="connsiteX3" fmla="*/ 0 w 12214503"/>
              <a:gd name="connsiteY3" fmla="*/ 6345238 h 6345238"/>
              <a:gd name="connsiteX4" fmla="*/ 0 w 12214503"/>
              <a:gd name="connsiteY4" fmla="*/ 0 h 6345238"/>
              <a:gd name="connsiteX0" fmla="*/ 0 w 12214503"/>
              <a:gd name="connsiteY0" fmla="*/ 0 h 6354500"/>
              <a:gd name="connsiteX1" fmla="*/ 12214503 w 12214503"/>
              <a:gd name="connsiteY1" fmla="*/ 0 h 6354500"/>
              <a:gd name="connsiteX2" fmla="*/ 12214503 w 12214503"/>
              <a:gd name="connsiteY2" fmla="*/ 6345238 h 6354500"/>
              <a:gd name="connsiteX3" fmla="*/ 3379161 w 12214503"/>
              <a:gd name="connsiteY3" fmla="*/ 6354500 h 6354500"/>
              <a:gd name="connsiteX4" fmla="*/ 0 w 12214503"/>
              <a:gd name="connsiteY4" fmla="*/ 6345238 h 6354500"/>
              <a:gd name="connsiteX5" fmla="*/ 0 w 12214503"/>
              <a:gd name="connsiteY5" fmla="*/ 0 h 6354500"/>
              <a:gd name="connsiteX0" fmla="*/ 0 w 12214503"/>
              <a:gd name="connsiteY0" fmla="*/ 0 h 6354500"/>
              <a:gd name="connsiteX1" fmla="*/ 12214503 w 12214503"/>
              <a:gd name="connsiteY1" fmla="*/ 0 h 6354500"/>
              <a:gd name="connsiteX2" fmla="*/ 12214503 w 12214503"/>
              <a:gd name="connsiteY2" fmla="*/ 6345238 h 6354500"/>
              <a:gd name="connsiteX3" fmla="*/ 3310581 w 12214503"/>
              <a:gd name="connsiteY3" fmla="*/ 6354500 h 6354500"/>
              <a:gd name="connsiteX4" fmla="*/ 0 w 12214503"/>
              <a:gd name="connsiteY4" fmla="*/ 6345238 h 6354500"/>
              <a:gd name="connsiteX5" fmla="*/ 0 w 12214503"/>
              <a:gd name="connsiteY5" fmla="*/ 0 h 6354500"/>
              <a:gd name="connsiteX0" fmla="*/ 0 w 12214503"/>
              <a:gd name="connsiteY0" fmla="*/ 0 h 6355079"/>
              <a:gd name="connsiteX1" fmla="*/ 12214503 w 12214503"/>
              <a:gd name="connsiteY1" fmla="*/ 0 h 6355079"/>
              <a:gd name="connsiteX2" fmla="*/ 12214503 w 12214503"/>
              <a:gd name="connsiteY2" fmla="*/ 6345238 h 6355079"/>
              <a:gd name="connsiteX3" fmla="*/ 3325773 w 12214503"/>
              <a:gd name="connsiteY3" fmla="*/ 6355079 h 6355079"/>
              <a:gd name="connsiteX4" fmla="*/ 3310581 w 12214503"/>
              <a:gd name="connsiteY4" fmla="*/ 6354500 h 6355079"/>
              <a:gd name="connsiteX5" fmla="*/ 0 w 12214503"/>
              <a:gd name="connsiteY5" fmla="*/ 6345238 h 6355079"/>
              <a:gd name="connsiteX6" fmla="*/ 0 w 12214503"/>
              <a:gd name="connsiteY6" fmla="*/ 0 h 6355079"/>
              <a:gd name="connsiteX0" fmla="*/ 0 w 12214503"/>
              <a:gd name="connsiteY0" fmla="*/ 0 h 6355079"/>
              <a:gd name="connsiteX1" fmla="*/ 12214503 w 12214503"/>
              <a:gd name="connsiteY1" fmla="*/ 0 h 6355079"/>
              <a:gd name="connsiteX2" fmla="*/ 12214503 w 12214503"/>
              <a:gd name="connsiteY2" fmla="*/ 6345238 h 6355079"/>
              <a:gd name="connsiteX3" fmla="*/ 3325773 w 12214503"/>
              <a:gd name="connsiteY3" fmla="*/ 6355079 h 6355079"/>
              <a:gd name="connsiteX4" fmla="*/ 3310581 w 12214503"/>
              <a:gd name="connsiteY4" fmla="*/ 6354500 h 6355079"/>
              <a:gd name="connsiteX5" fmla="*/ 0 w 12214503"/>
              <a:gd name="connsiteY5" fmla="*/ 6345238 h 6355079"/>
              <a:gd name="connsiteX6" fmla="*/ 0 w 12214503"/>
              <a:gd name="connsiteY6" fmla="*/ 0 h 6355079"/>
              <a:gd name="connsiteX0" fmla="*/ 0 w 12214503"/>
              <a:gd name="connsiteY0" fmla="*/ 0 h 6354500"/>
              <a:gd name="connsiteX1" fmla="*/ 12214503 w 12214503"/>
              <a:gd name="connsiteY1" fmla="*/ 0 h 6354500"/>
              <a:gd name="connsiteX2" fmla="*/ 12214503 w 12214503"/>
              <a:gd name="connsiteY2" fmla="*/ 6345238 h 6354500"/>
              <a:gd name="connsiteX3" fmla="*/ 3323868 w 12214503"/>
              <a:gd name="connsiteY3" fmla="*/ 6351269 h 6354500"/>
              <a:gd name="connsiteX4" fmla="*/ 3310581 w 12214503"/>
              <a:gd name="connsiteY4" fmla="*/ 6354500 h 6354500"/>
              <a:gd name="connsiteX5" fmla="*/ 0 w 12214503"/>
              <a:gd name="connsiteY5" fmla="*/ 6345238 h 6354500"/>
              <a:gd name="connsiteX6" fmla="*/ 0 w 12214503"/>
              <a:gd name="connsiteY6" fmla="*/ 0 h 6354500"/>
              <a:gd name="connsiteX0" fmla="*/ 0 w 12214503"/>
              <a:gd name="connsiteY0" fmla="*/ 0 h 6354500"/>
              <a:gd name="connsiteX1" fmla="*/ 12214503 w 12214503"/>
              <a:gd name="connsiteY1" fmla="*/ 0 h 6354500"/>
              <a:gd name="connsiteX2" fmla="*/ 12214503 w 12214503"/>
              <a:gd name="connsiteY2" fmla="*/ 6345238 h 6354500"/>
              <a:gd name="connsiteX3" fmla="*/ 6947178 w 12214503"/>
              <a:gd name="connsiteY3" fmla="*/ 6349364 h 6354500"/>
              <a:gd name="connsiteX4" fmla="*/ 3323868 w 12214503"/>
              <a:gd name="connsiteY4" fmla="*/ 6351269 h 6354500"/>
              <a:gd name="connsiteX5" fmla="*/ 3310581 w 12214503"/>
              <a:gd name="connsiteY5" fmla="*/ 6354500 h 6354500"/>
              <a:gd name="connsiteX6" fmla="*/ 0 w 12214503"/>
              <a:gd name="connsiteY6" fmla="*/ 6345238 h 6354500"/>
              <a:gd name="connsiteX7" fmla="*/ 0 w 12214503"/>
              <a:gd name="connsiteY7" fmla="*/ 0 h 6354500"/>
              <a:gd name="connsiteX0" fmla="*/ 0 w 12214503"/>
              <a:gd name="connsiteY0" fmla="*/ 0 h 6354500"/>
              <a:gd name="connsiteX1" fmla="*/ 12214503 w 12214503"/>
              <a:gd name="connsiteY1" fmla="*/ 0 h 6354500"/>
              <a:gd name="connsiteX2" fmla="*/ 12214503 w 12214503"/>
              <a:gd name="connsiteY2" fmla="*/ 6345238 h 6354500"/>
              <a:gd name="connsiteX3" fmla="*/ 6947178 w 12214503"/>
              <a:gd name="connsiteY3" fmla="*/ 6349364 h 6354500"/>
              <a:gd name="connsiteX4" fmla="*/ 6926223 w 12214503"/>
              <a:gd name="connsiteY4" fmla="*/ 5812154 h 6354500"/>
              <a:gd name="connsiteX5" fmla="*/ 3323868 w 12214503"/>
              <a:gd name="connsiteY5" fmla="*/ 6351269 h 6354500"/>
              <a:gd name="connsiteX6" fmla="*/ 3310581 w 12214503"/>
              <a:gd name="connsiteY6" fmla="*/ 6354500 h 6354500"/>
              <a:gd name="connsiteX7" fmla="*/ 0 w 12214503"/>
              <a:gd name="connsiteY7" fmla="*/ 6345238 h 6354500"/>
              <a:gd name="connsiteX8" fmla="*/ 0 w 12214503"/>
              <a:gd name="connsiteY8" fmla="*/ 0 h 6354500"/>
              <a:gd name="connsiteX0" fmla="*/ 0 w 12214503"/>
              <a:gd name="connsiteY0" fmla="*/ 0 h 6354500"/>
              <a:gd name="connsiteX1" fmla="*/ 12214503 w 12214503"/>
              <a:gd name="connsiteY1" fmla="*/ 0 h 6354500"/>
              <a:gd name="connsiteX2" fmla="*/ 12214503 w 12214503"/>
              <a:gd name="connsiteY2" fmla="*/ 6345238 h 6354500"/>
              <a:gd name="connsiteX3" fmla="*/ 6947178 w 12214503"/>
              <a:gd name="connsiteY3" fmla="*/ 6349364 h 6354500"/>
              <a:gd name="connsiteX4" fmla="*/ 6926223 w 12214503"/>
              <a:gd name="connsiteY4" fmla="*/ 5812154 h 6354500"/>
              <a:gd name="connsiteX5" fmla="*/ 3323868 w 12214503"/>
              <a:gd name="connsiteY5" fmla="*/ 6351269 h 6354500"/>
              <a:gd name="connsiteX6" fmla="*/ 3310581 w 12214503"/>
              <a:gd name="connsiteY6" fmla="*/ 6354500 h 6354500"/>
              <a:gd name="connsiteX7" fmla="*/ 0 w 12214503"/>
              <a:gd name="connsiteY7" fmla="*/ 6345238 h 6354500"/>
              <a:gd name="connsiteX8" fmla="*/ 0 w 12214503"/>
              <a:gd name="connsiteY8" fmla="*/ 0 h 6354500"/>
              <a:gd name="connsiteX0" fmla="*/ 0 w 12214503"/>
              <a:gd name="connsiteY0" fmla="*/ 0 h 6354500"/>
              <a:gd name="connsiteX1" fmla="*/ 12214503 w 12214503"/>
              <a:gd name="connsiteY1" fmla="*/ 0 h 6354500"/>
              <a:gd name="connsiteX2" fmla="*/ 12214503 w 12214503"/>
              <a:gd name="connsiteY2" fmla="*/ 6345238 h 6354500"/>
              <a:gd name="connsiteX3" fmla="*/ 6947178 w 12214503"/>
              <a:gd name="connsiteY3" fmla="*/ 6349364 h 6354500"/>
              <a:gd name="connsiteX4" fmla="*/ 6943368 w 12214503"/>
              <a:gd name="connsiteY4" fmla="*/ 5812154 h 6354500"/>
              <a:gd name="connsiteX5" fmla="*/ 3323868 w 12214503"/>
              <a:gd name="connsiteY5" fmla="*/ 6351269 h 6354500"/>
              <a:gd name="connsiteX6" fmla="*/ 3310581 w 12214503"/>
              <a:gd name="connsiteY6" fmla="*/ 6354500 h 6354500"/>
              <a:gd name="connsiteX7" fmla="*/ 0 w 12214503"/>
              <a:gd name="connsiteY7" fmla="*/ 6345238 h 6354500"/>
              <a:gd name="connsiteX8" fmla="*/ 0 w 12214503"/>
              <a:gd name="connsiteY8" fmla="*/ 0 h 6354500"/>
              <a:gd name="connsiteX0" fmla="*/ 0 w 12214503"/>
              <a:gd name="connsiteY0" fmla="*/ 0 h 6354500"/>
              <a:gd name="connsiteX1" fmla="*/ 12214503 w 12214503"/>
              <a:gd name="connsiteY1" fmla="*/ 0 h 6354500"/>
              <a:gd name="connsiteX2" fmla="*/ 12214503 w 12214503"/>
              <a:gd name="connsiteY2" fmla="*/ 6345238 h 6354500"/>
              <a:gd name="connsiteX3" fmla="*/ 6947178 w 12214503"/>
              <a:gd name="connsiteY3" fmla="*/ 6349364 h 6354500"/>
              <a:gd name="connsiteX4" fmla="*/ 6943368 w 12214503"/>
              <a:gd name="connsiteY4" fmla="*/ 5812154 h 6354500"/>
              <a:gd name="connsiteX5" fmla="*/ 3323868 w 12214503"/>
              <a:gd name="connsiteY5" fmla="*/ 6351269 h 6354500"/>
              <a:gd name="connsiteX6" fmla="*/ 3310581 w 12214503"/>
              <a:gd name="connsiteY6" fmla="*/ 6354500 h 6354500"/>
              <a:gd name="connsiteX7" fmla="*/ 0 w 12214503"/>
              <a:gd name="connsiteY7" fmla="*/ 6345238 h 6354500"/>
              <a:gd name="connsiteX8" fmla="*/ 0 w 12214503"/>
              <a:gd name="connsiteY8" fmla="*/ 0 h 6354500"/>
              <a:gd name="connsiteX0" fmla="*/ 0 w 12214503"/>
              <a:gd name="connsiteY0" fmla="*/ 0 h 6354500"/>
              <a:gd name="connsiteX1" fmla="*/ 12214503 w 12214503"/>
              <a:gd name="connsiteY1" fmla="*/ 0 h 6354500"/>
              <a:gd name="connsiteX2" fmla="*/ 12214503 w 12214503"/>
              <a:gd name="connsiteY2" fmla="*/ 6345238 h 6354500"/>
              <a:gd name="connsiteX3" fmla="*/ 6947178 w 12214503"/>
              <a:gd name="connsiteY3" fmla="*/ 6349364 h 6354500"/>
              <a:gd name="connsiteX4" fmla="*/ 6943368 w 12214503"/>
              <a:gd name="connsiteY4" fmla="*/ 5812154 h 6354500"/>
              <a:gd name="connsiteX5" fmla="*/ 3323868 w 12214503"/>
              <a:gd name="connsiteY5" fmla="*/ 6351269 h 6354500"/>
              <a:gd name="connsiteX6" fmla="*/ 3310581 w 12214503"/>
              <a:gd name="connsiteY6" fmla="*/ 6354500 h 6354500"/>
              <a:gd name="connsiteX7" fmla="*/ 0 w 12214503"/>
              <a:gd name="connsiteY7" fmla="*/ 6345238 h 6354500"/>
              <a:gd name="connsiteX8" fmla="*/ 0 w 12214503"/>
              <a:gd name="connsiteY8" fmla="*/ 0 h 6354500"/>
              <a:gd name="connsiteX0" fmla="*/ 0 w 12214503"/>
              <a:gd name="connsiteY0" fmla="*/ 0 h 6354500"/>
              <a:gd name="connsiteX1" fmla="*/ 12214503 w 12214503"/>
              <a:gd name="connsiteY1" fmla="*/ 0 h 6354500"/>
              <a:gd name="connsiteX2" fmla="*/ 12214503 w 12214503"/>
              <a:gd name="connsiteY2" fmla="*/ 6345238 h 6354500"/>
              <a:gd name="connsiteX3" fmla="*/ 6947178 w 12214503"/>
              <a:gd name="connsiteY3" fmla="*/ 6349364 h 6354500"/>
              <a:gd name="connsiteX4" fmla="*/ 6943368 w 12214503"/>
              <a:gd name="connsiteY4" fmla="*/ 5812154 h 6354500"/>
              <a:gd name="connsiteX5" fmla="*/ 3323868 w 12214503"/>
              <a:gd name="connsiteY5" fmla="*/ 6351269 h 6354500"/>
              <a:gd name="connsiteX6" fmla="*/ 3310581 w 12214503"/>
              <a:gd name="connsiteY6" fmla="*/ 6354500 h 6354500"/>
              <a:gd name="connsiteX7" fmla="*/ 0 w 12214503"/>
              <a:gd name="connsiteY7" fmla="*/ 6345238 h 6354500"/>
              <a:gd name="connsiteX8" fmla="*/ 0 w 12214503"/>
              <a:gd name="connsiteY8" fmla="*/ 0 h 6354500"/>
              <a:gd name="connsiteX0" fmla="*/ 0 w 12214503"/>
              <a:gd name="connsiteY0" fmla="*/ 0 h 6354500"/>
              <a:gd name="connsiteX1" fmla="*/ 12214503 w 12214503"/>
              <a:gd name="connsiteY1" fmla="*/ 0 h 6354500"/>
              <a:gd name="connsiteX2" fmla="*/ 12214503 w 12214503"/>
              <a:gd name="connsiteY2" fmla="*/ 6345238 h 6354500"/>
              <a:gd name="connsiteX3" fmla="*/ 6947178 w 12214503"/>
              <a:gd name="connsiteY3" fmla="*/ 6349364 h 6354500"/>
              <a:gd name="connsiteX4" fmla="*/ 6943368 w 12214503"/>
              <a:gd name="connsiteY4" fmla="*/ 5812154 h 6354500"/>
              <a:gd name="connsiteX5" fmla="*/ 3346728 w 12214503"/>
              <a:gd name="connsiteY5" fmla="*/ 5815329 h 6354500"/>
              <a:gd name="connsiteX6" fmla="*/ 3310581 w 12214503"/>
              <a:gd name="connsiteY6" fmla="*/ 6354500 h 6354500"/>
              <a:gd name="connsiteX7" fmla="*/ 0 w 12214503"/>
              <a:gd name="connsiteY7" fmla="*/ 6345238 h 6354500"/>
              <a:gd name="connsiteX8" fmla="*/ 0 w 12214503"/>
              <a:gd name="connsiteY8" fmla="*/ 0 h 6354500"/>
              <a:gd name="connsiteX0" fmla="*/ 0 w 12214503"/>
              <a:gd name="connsiteY0" fmla="*/ 0 h 6354500"/>
              <a:gd name="connsiteX1" fmla="*/ 12214503 w 12214503"/>
              <a:gd name="connsiteY1" fmla="*/ 0 h 6354500"/>
              <a:gd name="connsiteX2" fmla="*/ 12214503 w 12214503"/>
              <a:gd name="connsiteY2" fmla="*/ 6345238 h 6354500"/>
              <a:gd name="connsiteX3" fmla="*/ 6947178 w 12214503"/>
              <a:gd name="connsiteY3" fmla="*/ 6349364 h 6354500"/>
              <a:gd name="connsiteX4" fmla="*/ 6943368 w 12214503"/>
              <a:gd name="connsiteY4" fmla="*/ 5812154 h 6354500"/>
              <a:gd name="connsiteX5" fmla="*/ 3316248 w 12214503"/>
              <a:gd name="connsiteY5" fmla="*/ 5815329 h 6354500"/>
              <a:gd name="connsiteX6" fmla="*/ 3310581 w 12214503"/>
              <a:gd name="connsiteY6" fmla="*/ 6354500 h 6354500"/>
              <a:gd name="connsiteX7" fmla="*/ 0 w 12214503"/>
              <a:gd name="connsiteY7" fmla="*/ 6345238 h 6354500"/>
              <a:gd name="connsiteX8" fmla="*/ 0 w 12214503"/>
              <a:gd name="connsiteY8" fmla="*/ 0 h 6354500"/>
              <a:gd name="connsiteX0" fmla="*/ 0 w 12214503"/>
              <a:gd name="connsiteY0" fmla="*/ 0 h 6354500"/>
              <a:gd name="connsiteX1" fmla="*/ 12214503 w 12214503"/>
              <a:gd name="connsiteY1" fmla="*/ 0 h 6354500"/>
              <a:gd name="connsiteX2" fmla="*/ 12214503 w 12214503"/>
              <a:gd name="connsiteY2" fmla="*/ 6345238 h 6354500"/>
              <a:gd name="connsiteX3" fmla="*/ 6947178 w 12214503"/>
              <a:gd name="connsiteY3" fmla="*/ 6349364 h 6354500"/>
              <a:gd name="connsiteX4" fmla="*/ 6943368 w 12214503"/>
              <a:gd name="connsiteY4" fmla="*/ 5812154 h 6354500"/>
              <a:gd name="connsiteX5" fmla="*/ 3313708 w 12214503"/>
              <a:gd name="connsiteY5" fmla="*/ 5815329 h 6354500"/>
              <a:gd name="connsiteX6" fmla="*/ 3310581 w 12214503"/>
              <a:gd name="connsiteY6" fmla="*/ 6354500 h 6354500"/>
              <a:gd name="connsiteX7" fmla="*/ 0 w 12214503"/>
              <a:gd name="connsiteY7" fmla="*/ 6345238 h 6354500"/>
              <a:gd name="connsiteX8" fmla="*/ 0 w 12214503"/>
              <a:gd name="connsiteY8" fmla="*/ 0 h 6354500"/>
              <a:gd name="connsiteX0" fmla="*/ 0 w 12214503"/>
              <a:gd name="connsiteY0" fmla="*/ 0 h 6354500"/>
              <a:gd name="connsiteX1" fmla="*/ 12214503 w 12214503"/>
              <a:gd name="connsiteY1" fmla="*/ 0 h 6354500"/>
              <a:gd name="connsiteX2" fmla="*/ 12214503 w 12214503"/>
              <a:gd name="connsiteY2" fmla="*/ 6345238 h 6354500"/>
              <a:gd name="connsiteX3" fmla="*/ 6947178 w 12214503"/>
              <a:gd name="connsiteY3" fmla="*/ 6349364 h 6354500"/>
              <a:gd name="connsiteX4" fmla="*/ 6943368 w 12214503"/>
              <a:gd name="connsiteY4" fmla="*/ 5812154 h 6354500"/>
              <a:gd name="connsiteX5" fmla="*/ 3311168 w 12214503"/>
              <a:gd name="connsiteY5" fmla="*/ 5815329 h 6354500"/>
              <a:gd name="connsiteX6" fmla="*/ 3310581 w 12214503"/>
              <a:gd name="connsiteY6" fmla="*/ 6354500 h 6354500"/>
              <a:gd name="connsiteX7" fmla="*/ 0 w 12214503"/>
              <a:gd name="connsiteY7" fmla="*/ 6345238 h 6354500"/>
              <a:gd name="connsiteX8" fmla="*/ 0 w 12214503"/>
              <a:gd name="connsiteY8" fmla="*/ 0 h 6354500"/>
              <a:gd name="connsiteX0" fmla="*/ 0 w 12214503"/>
              <a:gd name="connsiteY0" fmla="*/ 0 h 6354500"/>
              <a:gd name="connsiteX1" fmla="*/ 12214503 w 12214503"/>
              <a:gd name="connsiteY1" fmla="*/ 0 h 6354500"/>
              <a:gd name="connsiteX2" fmla="*/ 12214503 w 12214503"/>
              <a:gd name="connsiteY2" fmla="*/ 6345238 h 6354500"/>
              <a:gd name="connsiteX3" fmla="*/ 6947178 w 12214503"/>
              <a:gd name="connsiteY3" fmla="*/ 6349364 h 6354500"/>
              <a:gd name="connsiteX4" fmla="*/ 6943368 w 12214503"/>
              <a:gd name="connsiteY4" fmla="*/ 5829354 h 6354500"/>
              <a:gd name="connsiteX5" fmla="*/ 3311168 w 12214503"/>
              <a:gd name="connsiteY5" fmla="*/ 5815329 h 6354500"/>
              <a:gd name="connsiteX6" fmla="*/ 3310581 w 12214503"/>
              <a:gd name="connsiteY6" fmla="*/ 6354500 h 6354500"/>
              <a:gd name="connsiteX7" fmla="*/ 0 w 12214503"/>
              <a:gd name="connsiteY7" fmla="*/ 6345238 h 6354500"/>
              <a:gd name="connsiteX8" fmla="*/ 0 w 12214503"/>
              <a:gd name="connsiteY8" fmla="*/ 0 h 6354500"/>
              <a:gd name="connsiteX0" fmla="*/ 0 w 12214503"/>
              <a:gd name="connsiteY0" fmla="*/ 0 h 6354500"/>
              <a:gd name="connsiteX1" fmla="*/ 12214503 w 12214503"/>
              <a:gd name="connsiteY1" fmla="*/ 0 h 6354500"/>
              <a:gd name="connsiteX2" fmla="*/ 12214503 w 12214503"/>
              <a:gd name="connsiteY2" fmla="*/ 6345238 h 6354500"/>
              <a:gd name="connsiteX3" fmla="*/ 6947178 w 12214503"/>
              <a:gd name="connsiteY3" fmla="*/ 6349364 h 6354500"/>
              <a:gd name="connsiteX4" fmla="*/ 6943368 w 12214503"/>
              <a:gd name="connsiteY4" fmla="*/ 5829354 h 6354500"/>
              <a:gd name="connsiteX5" fmla="*/ 3311168 w 12214503"/>
              <a:gd name="connsiteY5" fmla="*/ 5828707 h 6354500"/>
              <a:gd name="connsiteX6" fmla="*/ 3310581 w 12214503"/>
              <a:gd name="connsiteY6" fmla="*/ 6354500 h 6354500"/>
              <a:gd name="connsiteX7" fmla="*/ 0 w 12214503"/>
              <a:gd name="connsiteY7" fmla="*/ 6345238 h 6354500"/>
              <a:gd name="connsiteX8" fmla="*/ 0 w 12214503"/>
              <a:gd name="connsiteY8" fmla="*/ 0 h 6354500"/>
              <a:gd name="connsiteX0" fmla="*/ 0 w 12214503"/>
              <a:gd name="connsiteY0" fmla="*/ 0 h 6354500"/>
              <a:gd name="connsiteX1" fmla="*/ 12214503 w 12214503"/>
              <a:gd name="connsiteY1" fmla="*/ 0 h 6354500"/>
              <a:gd name="connsiteX2" fmla="*/ 12210693 w 12214503"/>
              <a:gd name="connsiteY2" fmla="*/ 5828831 h 6354500"/>
              <a:gd name="connsiteX3" fmla="*/ 12214503 w 12214503"/>
              <a:gd name="connsiteY3" fmla="*/ 6345238 h 6354500"/>
              <a:gd name="connsiteX4" fmla="*/ 6947178 w 12214503"/>
              <a:gd name="connsiteY4" fmla="*/ 6349364 h 6354500"/>
              <a:gd name="connsiteX5" fmla="*/ 6943368 w 12214503"/>
              <a:gd name="connsiteY5" fmla="*/ 5829354 h 6354500"/>
              <a:gd name="connsiteX6" fmla="*/ 3311168 w 12214503"/>
              <a:gd name="connsiteY6" fmla="*/ 5828707 h 6354500"/>
              <a:gd name="connsiteX7" fmla="*/ 3310581 w 12214503"/>
              <a:gd name="connsiteY7" fmla="*/ 6354500 h 6354500"/>
              <a:gd name="connsiteX8" fmla="*/ 0 w 12214503"/>
              <a:gd name="connsiteY8" fmla="*/ 6345238 h 6354500"/>
              <a:gd name="connsiteX9" fmla="*/ 0 w 12214503"/>
              <a:gd name="connsiteY9" fmla="*/ 0 h 6354500"/>
              <a:gd name="connsiteX0" fmla="*/ 0 w 12214503"/>
              <a:gd name="connsiteY0" fmla="*/ 0 h 6354500"/>
              <a:gd name="connsiteX1" fmla="*/ 12214503 w 12214503"/>
              <a:gd name="connsiteY1" fmla="*/ 0 h 6354500"/>
              <a:gd name="connsiteX2" fmla="*/ 12210693 w 12214503"/>
              <a:gd name="connsiteY2" fmla="*/ 5828831 h 6354500"/>
              <a:gd name="connsiteX3" fmla="*/ 12214503 w 12214503"/>
              <a:gd name="connsiteY3" fmla="*/ 6345238 h 6354500"/>
              <a:gd name="connsiteX4" fmla="*/ 7813953 w 12214503"/>
              <a:gd name="connsiteY4" fmla="*/ 6348648 h 6354500"/>
              <a:gd name="connsiteX5" fmla="*/ 6947178 w 12214503"/>
              <a:gd name="connsiteY5" fmla="*/ 6349364 h 6354500"/>
              <a:gd name="connsiteX6" fmla="*/ 6943368 w 12214503"/>
              <a:gd name="connsiteY6" fmla="*/ 5829354 h 6354500"/>
              <a:gd name="connsiteX7" fmla="*/ 3311168 w 12214503"/>
              <a:gd name="connsiteY7" fmla="*/ 5828707 h 6354500"/>
              <a:gd name="connsiteX8" fmla="*/ 3310581 w 12214503"/>
              <a:gd name="connsiteY8" fmla="*/ 6354500 h 6354500"/>
              <a:gd name="connsiteX9" fmla="*/ 0 w 12214503"/>
              <a:gd name="connsiteY9" fmla="*/ 6345238 h 6354500"/>
              <a:gd name="connsiteX10" fmla="*/ 0 w 12214503"/>
              <a:gd name="connsiteY10" fmla="*/ 0 h 6354500"/>
              <a:gd name="connsiteX0" fmla="*/ 0 w 12214503"/>
              <a:gd name="connsiteY0" fmla="*/ 0 h 6354500"/>
              <a:gd name="connsiteX1" fmla="*/ 12214503 w 12214503"/>
              <a:gd name="connsiteY1" fmla="*/ 0 h 6354500"/>
              <a:gd name="connsiteX2" fmla="*/ 12210693 w 12214503"/>
              <a:gd name="connsiteY2" fmla="*/ 5828831 h 6354500"/>
              <a:gd name="connsiteX3" fmla="*/ 7802523 w 12214503"/>
              <a:gd name="connsiteY3" fmla="*/ 5829243 h 6354500"/>
              <a:gd name="connsiteX4" fmla="*/ 7813953 w 12214503"/>
              <a:gd name="connsiteY4" fmla="*/ 6348648 h 6354500"/>
              <a:gd name="connsiteX5" fmla="*/ 6947178 w 12214503"/>
              <a:gd name="connsiteY5" fmla="*/ 6349364 h 6354500"/>
              <a:gd name="connsiteX6" fmla="*/ 6943368 w 12214503"/>
              <a:gd name="connsiteY6" fmla="*/ 5829354 h 6354500"/>
              <a:gd name="connsiteX7" fmla="*/ 3311168 w 12214503"/>
              <a:gd name="connsiteY7" fmla="*/ 5828707 h 6354500"/>
              <a:gd name="connsiteX8" fmla="*/ 3310581 w 12214503"/>
              <a:gd name="connsiteY8" fmla="*/ 6354500 h 6354500"/>
              <a:gd name="connsiteX9" fmla="*/ 0 w 12214503"/>
              <a:gd name="connsiteY9" fmla="*/ 6345238 h 6354500"/>
              <a:gd name="connsiteX10" fmla="*/ 0 w 12214503"/>
              <a:gd name="connsiteY10" fmla="*/ 0 h 6354500"/>
              <a:gd name="connsiteX0" fmla="*/ 0 w 12214503"/>
              <a:gd name="connsiteY0" fmla="*/ 0 h 6354500"/>
              <a:gd name="connsiteX1" fmla="*/ 12214503 w 12214503"/>
              <a:gd name="connsiteY1" fmla="*/ 0 h 6354500"/>
              <a:gd name="connsiteX2" fmla="*/ 12210693 w 12214503"/>
              <a:gd name="connsiteY2" fmla="*/ 5828831 h 6354500"/>
              <a:gd name="connsiteX3" fmla="*/ 7802523 w 12214503"/>
              <a:gd name="connsiteY3" fmla="*/ 5829243 h 6354500"/>
              <a:gd name="connsiteX4" fmla="*/ 7813953 w 12214503"/>
              <a:gd name="connsiteY4" fmla="*/ 6352471 h 6354500"/>
              <a:gd name="connsiteX5" fmla="*/ 6947178 w 12214503"/>
              <a:gd name="connsiteY5" fmla="*/ 6349364 h 6354500"/>
              <a:gd name="connsiteX6" fmla="*/ 6943368 w 12214503"/>
              <a:gd name="connsiteY6" fmla="*/ 5829354 h 6354500"/>
              <a:gd name="connsiteX7" fmla="*/ 3311168 w 12214503"/>
              <a:gd name="connsiteY7" fmla="*/ 5828707 h 6354500"/>
              <a:gd name="connsiteX8" fmla="*/ 3310581 w 12214503"/>
              <a:gd name="connsiteY8" fmla="*/ 6354500 h 6354500"/>
              <a:gd name="connsiteX9" fmla="*/ 0 w 12214503"/>
              <a:gd name="connsiteY9" fmla="*/ 6345238 h 6354500"/>
              <a:gd name="connsiteX10" fmla="*/ 0 w 12214503"/>
              <a:gd name="connsiteY10" fmla="*/ 0 h 6354500"/>
              <a:gd name="connsiteX0" fmla="*/ 0 w 12214503"/>
              <a:gd name="connsiteY0" fmla="*/ 0 h 6354500"/>
              <a:gd name="connsiteX1" fmla="*/ 12214503 w 12214503"/>
              <a:gd name="connsiteY1" fmla="*/ 0 h 6354500"/>
              <a:gd name="connsiteX2" fmla="*/ 12210693 w 12214503"/>
              <a:gd name="connsiteY2" fmla="*/ 5828831 h 6354500"/>
              <a:gd name="connsiteX3" fmla="*/ 7819668 w 12214503"/>
              <a:gd name="connsiteY3" fmla="*/ 5815866 h 6354500"/>
              <a:gd name="connsiteX4" fmla="*/ 7813953 w 12214503"/>
              <a:gd name="connsiteY4" fmla="*/ 6352471 h 6354500"/>
              <a:gd name="connsiteX5" fmla="*/ 6947178 w 12214503"/>
              <a:gd name="connsiteY5" fmla="*/ 6349364 h 6354500"/>
              <a:gd name="connsiteX6" fmla="*/ 6943368 w 12214503"/>
              <a:gd name="connsiteY6" fmla="*/ 5829354 h 6354500"/>
              <a:gd name="connsiteX7" fmla="*/ 3311168 w 12214503"/>
              <a:gd name="connsiteY7" fmla="*/ 5828707 h 6354500"/>
              <a:gd name="connsiteX8" fmla="*/ 3310581 w 12214503"/>
              <a:gd name="connsiteY8" fmla="*/ 6354500 h 6354500"/>
              <a:gd name="connsiteX9" fmla="*/ 0 w 12214503"/>
              <a:gd name="connsiteY9" fmla="*/ 6345238 h 6354500"/>
              <a:gd name="connsiteX10" fmla="*/ 0 w 12214503"/>
              <a:gd name="connsiteY10" fmla="*/ 0 h 6354500"/>
              <a:gd name="connsiteX0" fmla="*/ 0 w 12214503"/>
              <a:gd name="connsiteY0" fmla="*/ 0 h 6354500"/>
              <a:gd name="connsiteX1" fmla="*/ 12214503 w 12214503"/>
              <a:gd name="connsiteY1" fmla="*/ 0 h 6354500"/>
              <a:gd name="connsiteX2" fmla="*/ 12210693 w 12214503"/>
              <a:gd name="connsiteY2" fmla="*/ 5828831 h 6354500"/>
              <a:gd name="connsiteX3" fmla="*/ 7819668 w 12214503"/>
              <a:gd name="connsiteY3" fmla="*/ 5815866 h 6354500"/>
              <a:gd name="connsiteX4" fmla="*/ 7813953 w 12214503"/>
              <a:gd name="connsiteY4" fmla="*/ 6352471 h 6354500"/>
              <a:gd name="connsiteX5" fmla="*/ 6947178 w 12214503"/>
              <a:gd name="connsiteY5" fmla="*/ 6349364 h 6354500"/>
              <a:gd name="connsiteX6" fmla="*/ 6943368 w 12214503"/>
              <a:gd name="connsiteY6" fmla="*/ 5815976 h 6354500"/>
              <a:gd name="connsiteX7" fmla="*/ 3311168 w 12214503"/>
              <a:gd name="connsiteY7" fmla="*/ 5828707 h 6354500"/>
              <a:gd name="connsiteX8" fmla="*/ 3310581 w 12214503"/>
              <a:gd name="connsiteY8" fmla="*/ 6354500 h 6354500"/>
              <a:gd name="connsiteX9" fmla="*/ 0 w 12214503"/>
              <a:gd name="connsiteY9" fmla="*/ 6345238 h 6354500"/>
              <a:gd name="connsiteX10" fmla="*/ 0 w 12214503"/>
              <a:gd name="connsiteY10" fmla="*/ 0 h 6354500"/>
              <a:gd name="connsiteX0" fmla="*/ 0 w 12212598"/>
              <a:gd name="connsiteY0" fmla="*/ 9555 h 6364055"/>
              <a:gd name="connsiteX1" fmla="*/ 12212598 w 12212598"/>
              <a:gd name="connsiteY1" fmla="*/ 0 h 6364055"/>
              <a:gd name="connsiteX2" fmla="*/ 12210693 w 12212598"/>
              <a:gd name="connsiteY2" fmla="*/ 5838386 h 6364055"/>
              <a:gd name="connsiteX3" fmla="*/ 7819668 w 12212598"/>
              <a:gd name="connsiteY3" fmla="*/ 5825421 h 6364055"/>
              <a:gd name="connsiteX4" fmla="*/ 7813953 w 12212598"/>
              <a:gd name="connsiteY4" fmla="*/ 6362026 h 6364055"/>
              <a:gd name="connsiteX5" fmla="*/ 6947178 w 12212598"/>
              <a:gd name="connsiteY5" fmla="*/ 6358919 h 6364055"/>
              <a:gd name="connsiteX6" fmla="*/ 6943368 w 12212598"/>
              <a:gd name="connsiteY6" fmla="*/ 5825531 h 6364055"/>
              <a:gd name="connsiteX7" fmla="*/ 3311168 w 12212598"/>
              <a:gd name="connsiteY7" fmla="*/ 5838262 h 6364055"/>
              <a:gd name="connsiteX8" fmla="*/ 3310581 w 12212598"/>
              <a:gd name="connsiteY8" fmla="*/ 6364055 h 6364055"/>
              <a:gd name="connsiteX9" fmla="*/ 0 w 12212598"/>
              <a:gd name="connsiteY9" fmla="*/ 6354793 h 6364055"/>
              <a:gd name="connsiteX10" fmla="*/ 0 w 12212598"/>
              <a:gd name="connsiteY10" fmla="*/ 9555 h 6364055"/>
              <a:gd name="connsiteX0" fmla="*/ 13335 w 12212598"/>
              <a:gd name="connsiteY0" fmla="*/ 0 h 6367877"/>
              <a:gd name="connsiteX1" fmla="*/ 12212598 w 12212598"/>
              <a:gd name="connsiteY1" fmla="*/ 3822 h 6367877"/>
              <a:gd name="connsiteX2" fmla="*/ 12210693 w 12212598"/>
              <a:gd name="connsiteY2" fmla="*/ 5842208 h 6367877"/>
              <a:gd name="connsiteX3" fmla="*/ 7819668 w 12212598"/>
              <a:gd name="connsiteY3" fmla="*/ 5829243 h 6367877"/>
              <a:gd name="connsiteX4" fmla="*/ 7813953 w 12212598"/>
              <a:gd name="connsiteY4" fmla="*/ 6365848 h 6367877"/>
              <a:gd name="connsiteX5" fmla="*/ 6947178 w 12212598"/>
              <a:gd name="connsiteY5" fmla="*/ 6362741 h 6367877"/>
              <a:gd name="connsiteX6" fmla="*/ 6943368 w 12212598"/>
              <a:gd name="connsiteY6" fmla="*/ 5829353 h 6367877"/>
              <a:gd name="connsiteX7" fmla="*/ 3311168 w 12212598"/>
              <a:gd name="connsiteY7" fmla="*/ 5842084 h 6367877"/>
              <a:gd name="connsiteX8" fmla="*/ 3310581 w 12212598"/>
              <a:gd name="connsiteY8" fmla="*/ 6367877 h 6367877"/>
              <a:gd name="connsiteX9" fmla="*/ 0 w 12212598"/>
              <a:gd name="connsiteY9" fmla="*/ 6358615 h 6367877"/>
              <a:gd name="connsiteX10" fmla="*/ 13335 w 12212598"/>
              <a:gd name="connsiteY10" fmla="*/ 0 h 6367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12598" h="6367877">
                <a:moveTo>
                  <a:pt x="13335" y="0"/>
                </a:moveTo>
                <a:lnTo>
                  <a:pt x="12212598" y="3822"/>
                </a:lnTo>
                <a:lnTo>
                  <a:pt x="12210693" y="5842208"/>
                </a:lnTo>
                <a:lnTo>
                  <a:pt x="7819668" y="5829243"/>
                </a:lnTo>
                <a:lnTo>
                  <a:pt x="7813953" y="6365848"/>
                </a:lnTo>
                <a:lnTo>
                  <a:pt x="6947178" y="6362741"/>
                </a:lnTo>
                <a:cubicBezTo>
                  <a:pt x="6944638" y="5868711"/>
                  <a:pt x="6949718" y="6340528"/>
                  <a:pt x="6943368" y="5829353"/>
                </a:cubicBezTo>
                <a:lnTo>
                  <a:pt x="3311168" y="5842084"/>
                </a:lnTo>
                <a:cubicBezTo>
                  <a:pt x="3310126" y="6021808"/>
                  <a:pt x="3311623" y="6188153"/>
                  <a:pt x="3310581" y="6367877"/>
                </a:cubicBezTo>
                <a:lnTo>
                  <a:pt x="0" y="6358615"/>
                </a:lnTo>
                <a:lnTo>
                  <a:pt x="13335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BT Group Headline" panose="020B0603020203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281C3DF-6ADB-1E9F-96CF-D68CD1028E1F}"/>
              </a:ext>
            </a:extLst>
          </p:cNvPr>
          <p:cNvGrpSpPr/>
          <p:nvPr userDrawn="1"/>
        </p:nvGrpSpPr>
        <p:grpSpPr>
          <a:xfrm>
            <a:off x="-53867" y="5810493"/>
            <a:ext cx="12245867" cy="1049355"/>
            <a:chOff x="-53867" y="5965826"/>
            <a:chExt cx="12245867" cy="89374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4F89446-AEE1-1953-D80D-081D380FDCE5}"/>
                </a:ext>
              </a:extLst>
            </p:cNvPr>
            <p:cNvSpPr/>
            <p:nvPr userDrawn="1"/>
          </p:nvSpPr>
          <p:spPr>
            <a:xfrm>
              <a:off x="3284221" y="5965826"/>
              <a:ext cx="3641236" cy="4476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8C5749-26DF-033E-273D-C9D019576E22}"/>
                </a:ext>
              </a:extLst>
            </p:cNvPr>
            <p:cNvSpPr/>
            <p:nvPr userDrawn="1"/>
          </p:nvSpPr>
          <p:spPr>
            <a:xfrm>
              <a:off x="6925457" y="6411912"/>
              <a:ext cx="869428" cy="44765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CF06720-FDDE-E1FD-4962-94D30E5813AF}"/>
                </a:ext>
              </a:extLst>
            </p:cNvPr>
            <p:cNvSpPr/>
            <p:nvPr userDrawn="1"/>
          </p:nvSpPr>
          <p:spPr>
            <a:xfrm>
              <a:off x="7791450" y="5965826"/>
              <a:ext cx="4400550" cy="44765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93271F4-0B05-07D4-104D-97E65D61682C}"/>
                </a:ext>
              </a:extLst>
            </p:cNvPr>
            <p:cNvSpPr/>
            <p:nvPr userDrawn="1"/>
          </p:nvSpPr>
          <p:spPr>
            <a:xfrm>
              <a:off x="-53867" y="6411913"/>
              <a:ext cx="3349363" cy="44765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itle 15">
            <a:extLst>
              <a:ext uri="{FF2B5EF4-FFF2-40B4-BE49-F238E27FC236}">
                <a16:creationId xmlns:a16="http://schemas.microsoft.com/office/drawing/2014/main" id="{74899D4A-B384-A93D-7AB6-8C725CD4B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976" y="2447924"/>
            <a:ext cx="7407274" cy="260388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kumimoji="0" lang="en-US" sz="2800" b="0" i="0" u="none" strike="noStrike" kern="0" cap="none" spc="-52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T Group Headline" panose="020B0603020203020204" pitchFamily="34" charset="0"/>
                <a:ea typeface="+mj-ea"/>
                <a:cs typeface="BT Group Headline" panose="020B0603020203020204" pitchFamily="34" charset="0"/>
              </a:defRPr>
            </a:lvl1pPr>
          </a:lstStyle>
          <a:p>
            <a:r>
              <a:rPr lang="en-US"/>
              <a:t>Connect </a:t>
            </a:r>
            <a:r>
              <a:rPr lang="en-US" err="1"/>
              <a:t>behaviour</a:t>
            </a:r>
            <a:r>
              <a:rPr lang="en-US"/>
              <a:t> page break for small paragraph call outs. Ut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 ex,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dignissim</a:t>
            </a:r>
            <a:r>
              <a:rPr lang="en-US"/>
              <a:t> non. Nam ante </a:t>
            </a:r>
            <a:r>
              <a:rPr lang="en-US" err="1"/>
              <a:t>lacus</a:t>
            </a:r>
            <a:r>
              <a:rPr lang="en-US"/>
              <a:t>, </a:t>
            </a:r>
            <a:r>
              <a:rPr lang="en-US" err="1"/>
              <a:t>varius</a:t>
            </a:r>
            <a:r>
              <a:rPr lang="en-US"/>
              <a:t> a </a:t>
            </a:r>
            <a:r>
              <a:rPr lang="en-US" err="1"/>
              <a:t>sapien</a:t>
            </a:r>
            <a:r>
              <a:rPr lang="en-US"/>
              <a:t> non, </a:t>
            </a:r>
            <a:r>
              <a:rPr lang="en-US" err="1"/>
              <a:t>finibus</a:t>
            </a:r>
            <a:r>
              <a:rPr lang="en-US"/>
              <a:t> maximus sem. Vestibulum </a:t>
            </a:r>
            <a:r>
              <a:rPr lang="en-US" err="1"/>
              <a:t>bibendum</a:t>
            </a:r>
            <a:r>
              <a:rPr lang="en-US"/>
              <a:t> dictum </a:t>
            </a:r>
            <a:r>
              <a:rPr lang="en-US" err="1"/>
              <a:t>purus</a:t>
            </a:r>
            <a:r>
              <a:rPr lang="en-US"/>
              <a:t>.</a:t>
            </a:r>
            <a:endParaRPr lang="en-GB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C8C8647A-9DFE-779C-7864-2B56E750DB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7976" y="1343025"/>
            <a:ext cx="5788024" cy="922338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marR="0" indent="0" defTabSz="554500" eaLnBrk="1" fontAlgn="auto" latinLnBrk="0" hangingPunct="1">
              <a:lnSpc>
                <a:spcPct val="100000"/>
              </a:lnSpc>
              <a:spcBef>
                <a:spcPts val="943"/>
              </a:spcBef>
              <a:spcAft>
                <a:spcPts val="0"/>
              </a:spcAft>
              <a:buClrTx/>
              <a:buSzTx/>
              <a:buNone/>
              <a:tabLst/>
              <a:defRPr kumimoji="0" lang="en-GB" sz="3600" b="0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T Group Headline" panose="020B0603020203020204" pitchFamily="34" charset="0"/>
                <a:ea typeface="+mj-ea"/>
                <a:cs typeface="BT Group Headline" panose="020B06030202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84951" marR="0" lvl="0" indent="-277250" defTabSz="554500" eaLnBrk="1" fontAlgn="auto" latinLnBrk="0" hangingPunct="1">
              <a:lnSpc>
                <a:spcPct val="100000"/>
              </a:lnSpc>
              <a:spcBef>
                <a:spcPts val="943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Add title here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96CB81E1-3205-7C2A-558E-6498B8232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3529" y="308926"/>
            <a:ext cx="365126" cy="203835"/>
          </a:xfrm>
        </p:spPr>
        <p:txBody>
          <a:bodyPr/>
          <a:lstStyle/>
          <a:p>
            <a:fld id="{BC5033AD-2A2E-4B40-820E-C0C238FC5E2C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F8B12AF-46C9-593F-0CB0-8CA721E54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75724" y="308925"/>
            <a:ext cx="2692399" cy="203835"/>
          </a:xfrm>
        </p:spPr>
        <p:txBody>
          <a:bodyPr/>
          <a:lstStyle/>
          <a:p>
            <a:r>
              <a:rPr lang="en-GB"/>
              <a:t>BT Group PowerPoint    |</a:t>
            </a:r>
          </a:p>
        </p:txBody>
      </p:sp>
    </p:spTree>
    <p:extLst>
      <p:ext uri="{BB962C8B-B14F-4D97-AF65-F5344CB8AC3E}">
        <p14:creationId xmlns:p14="http://schemas.microsoft.com/office/powerpoint/2010/main" val="135186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0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525B1123-89B1-848C-34E6-9CFFDCC986D5}"/>
              </a:ext>
            </a:extLst>
          </p:cNvPr>
          <p:cNvSpPr/>
          <p:nvPr userDrawn="1"/>
        </p:nvSpPr>
        <p:spPr>
          <a:xfrm>
            <a:off x="291349" y="1487380"/>
            <a:ext cx="1548764" cy="1733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8FFD31-008C-871A-E78A-13B2E87C5084}"/>
              </a:ext>
            </a:extLst>
          </p:cNvPr>
          <p:cNvSpPr/>
          <p:nvPr userDrawn="1"/>
        </p:nvSpPr>
        <p:spPr>
          <a:xfrm>
            <a:off x="6392288" y="5608880"/>
            <a:ext cx="2175680" cy="173355"/>
          </a:xfrm>
          <a:prstGeom prst="rect">
            <a:avLst/>
          </a:prstGeom>
          <a:solidFill>
            <a:srgbClr val="019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CA71857-DF49-7BB0-0370-4EC54889F6BA}"/>
              </a:ext>
            </a:extLst>
          </p:cNvPr>
          <p:cNvSpPr/>
          <p:nvPr userDrawn="1"/>
        </p:nvSpPr>
        <p:spPr>
          <a:xfrm>
            <a:off x="6204031" y="1476985"/>
            <a:ext cx="577474" cy="173355"/>
          </a:xfrm>
          <a:prstGeom prst="rect">
            <a:avLst/>
          </a:prstGeom>
          <a:solidFill>
            <a:srgbClr val="FF8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32183B7-1D48-39C7-2803-4441A9420E54}"/>
              </a:ext>
            </a:extLst>
          </p:cNvPr>
          <p:cNvSpPr/>
          <p:nvPr userDrawn="1"/>
        </p:nvSpPr>
        <p:spPr>
          <a:xfrm>
            <a:off x="6204030" y="298453"/>
            <a:ext cx="2175680" cy="173355"/>
          </a:xfrm>
          <a:prstGeom prst="rect">
            <a:avLst/>
          </a:prstGeom>
          <a:solidFill>
            <a:srgbClr val="43B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8EAEF2D-74B6-01DC-A5F8-0B32A284323F}"/>
              </a:ext>
            </a:extLst>
          </p:cNvPr>
          <p:cNvSpPr/>
          <p:nvPr userDrawn="1"/>
        </p:nvSpPr>
        <p:spPr>
          <a:xfrm>
            <a:off x="10567318" y="1476985"/>
            <a:ext cx="1624681" cy="173355"/>
          </a:xfrm>
          <a:prstGeom prst="rect">
            <a:avLst/>
          </a:prstGeom>
          <a:solidFill>
            <a:srgbClr val="C81D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3E000A5-7698-265C-2868-4E22C0113683}"/>
              </a:ext>
            </a:extLst>
          </p:cNvPr>
          <p:cNvSpPr/>
          <p:nvPr userDrawn="1"/>
        </p:nvSpPr>
        <p:spPr>
          <a:xfrm>
            <a:off x="9241606" y="3094280"/>
            <a:ext cx="1227058" cy="1733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F0DD22-7757-F50D-23F0-27316979DF0E}"/>
              </a:ext>
            </a:extLst>
          </p:cNvPr>
          <p:cNvSpPr/>
          <p:nvPr userDrawn="1"/>
        </p:nvSpPr>
        <p:spPr>
          <a:xfrm>
            <a:off x="10567318" y="5608880"/>
            <a:ext cx="1624681" cy="1733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64CB5E-C597-4929-C78A-CE2C8E9B0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810" y="2376884"/>
            <a:ext cx="8683626" cy="2515156"/>
          </a:xfrm>
        </p:spPr>
        <p:txBody>
          <a:bodyPr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A94A549-E8B6-4B44-4930-CB93CC8F016C}"/>
              </a:ext>
            </a:extLst>
          </p:cNvPr>
          <p:cNvGrpSpPr/>
          <p:nvPr userDrawn="1"/>
        </p:nvGrpSpPr>
        <p:grpSpPr>
          <a:xfrm>
            <a:off x="306070" y="5868036"/>
            <a:ext cx="1749975" cy="575048"/>
            <a:chOff x="306070" y="303531"/>
            <a:chExt cx="1749975" cy="575048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9BA079D-ECC7-455B-0587-C6FA6A7945DF}"/>
                </a:ext>
              </a:extLst>
            </p:cNvPr>
            <p:cNvSpPr/>
            <p:nvPr/>
          </p:nvSpPr>
          <p:spPr>
            <a:xfrm>
              <a:off x="306070" y="308044"/>
              <a:ext cx="236068" cy="293843"/>
            </a:xfrm>
            <a:custGeom>
              <a:avLst/>
              <a:gdLst>
                <a:gd name="connsiteX0" fmla="*/ 132928 w 236068"/>
                <a:gd name="connsiteY0" fmla="*/ -173 h 293843"/>
                <a:gd name="connsiteX1" fmla="*/ 224557 w 236068"/>
                <a:gd name="connsiteY1" fmla="*/ 74303 h 293843"/>
                <a:gd name="connsiteX2" fmla="*/ 170844 w 236068"/>
                <a:gd name="connsiteY2" fmla="*/ 137947 h 293843"/>
                <a:gd name="connsiteX3" fmla="*/ 235841 w 236068"/>
                <a:gd name="connsiteY3" fmla="*/ 207459 h 293843"/>
                <a:gd name="connsiteX4" fmla="*/ 136539 w 236068"/>
                <a:gd name="connsiteY4" fmla="*/ 293671 h 293843"/>
                <a:gd name="connsiteX5" fmla="*/ -227 w 236068"/>
                <a:gd name="connsiteY5" fmla="*/ 293671 h 293843"/>
                <a:gd name="connsiteX6" fmla="*/ -227 w 236068"/>
                <a:gd name="connsiteY6" fmla="*/ -173 h 293843"/>
                <a:gd name="connsiteX7" fmla="*/ 125255 w 236068"/>
                <a:gd name="connsiteY7" fmla="*/ 119892 h 293843"/>
                <a:gd name="connsiteX8" fmla="*/ 166330 w 236068"/>
                <a:gd name="connsiteY8" fmla="*/ 82428 h 293843"/>
                <a:gd name="connsiteX9" fmla="*/ 125255 w 236068"/>
                <a:gd name="connsiteY9" fmla="*/ 46770 h 293843"/>
                <a:gd name="connsiteX10" fmla="*/ 56195 w 236068"/>
                <a:gd name="connsiteY10" fmla="*/ 46770 h 293843"/>
                <a:gd name="connsiteX11" fmla="*/ 56195 w 236068"/>
                <a:gd name="connsiteY11" fmla="*/ 119892 h 293843"/>
                <a:gd name="connsiteX12" fmla="*/ 130220 w 236068"/>
                <a:gd name="connsiteY12" fmla="*/ 246728 h 293843"/>
                <a:gd name="connsiteX13" fmla="*/ 177614 w 236068"/>
                <a:gd name="connsiteY13" fmla="*/ 206104 h 293843"/>
                <a:gd name="connsiteX14" fmla="*/ 130220 w 236068"/>
                <a:gd name="connsiteY14" fmla="*/ 166835 h 293843"/>
                <a:gd name="connsiteX15" fmla="*/ 56195 w 236068"/>
                <a:gd name="connsiteY15" fmla="*/ 166835 h 293843"/>
                <a:gd name="connsiteX16" fmla="*/ 56195 w 236068"/>
                <a:gd name="connsiteY16" fmla="*/ 247179 h 293843"/>
                <a:gd name="connsiteX17" fmla="*/ 130220 w 236068"/>
                <a:gd name="connsiteY17" fmla="*/ 247179 h 29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6068" h="293843">
                  <a:moveTo>
                    <a:pt x="132928" y="-173"/>
                  </a:moveTo>
                  <a:cubicBezTo>
                    <a:pt x="187544" y="-173"/>
                    <a:pt x="224557" y="30069"/>
                    <a:pt x="224557" y="74303"/>
                  </a:cubicBezTo>
                  <a:cubicBezTo>
                    <a:pt x="224557" y="103643"/>
                    <a:pt x="203794" y="127114"/>
                    <a:pt x="170844" y="137947"/>
                  </a:cubicBezTo>
                  <a:cubicBezTo>
                    <a:pt x="211016" y="146975"/>
                    <a:pt x="235841" y="172251"/>
                    <a:pt x="235841" y="207459"/>
                  </a:cubicBezTo>
                  <a:cubicBezTo>
                    <a:pt x="235841" y="258464"/>
                    <a:pt x="195669" y="293671"/>
                    <a:pt x="136539" y="293671"/>
                  </a:cubicBezTo>
                  <a:lnTo>
                    <a:pt x="-227" y="293671"/>
                  </a:lnTo>
                  <a:lnTo>
                    <a:pt x="-227" y="-173"/>
                  </a:lnTo>
                  <a:close/>
                  <a:moveTo>
                    <a:pt x="125255" y="119892"/>
                  </a:moveTo>
                  <a:cubicBezTo>
                    <a:pt x="153691" y="119892"/>
                    <a:pt x="166330" y="102740"/>
                    <a:pt x="166330" y="82428"/>
                  </a:cubicBezTo>
                  <a:cubicBezTo>
                    <a:pt x="166330" y="59859"/>
                    <a:pt x="150983" y="46770"/>
                    <a:pt x="125255" y="46770"/>
                  </a:cubicBezTo>
                  <a:lnTo>
                    <a:pt x="56195" y="46770"/>
                  </a:lnTo>
                  <a:lnTo>
                    <a:pt x="56195" y="119892"/>
                  </a:lnTo>
                  <a:close/>
                  <a:moveTo>
                    <a:pt x="130220" y="246728"/>
                  </a:moveTo>
                  <a:cubicBezTo>
                    <a:pt x="159559" y="246728"/>
                    <a:pt x="177614" y="231381"/>
                    <a:pt x="177614" y="206104"/>
                  </a:cubicBezTo>
                  <a:cubicBezTo>
                    <a:pt x="177614" y="182633"/>
                    <a:pt x="158656" y="166835"/>
                    <a:pt x="130220" y="166835"/>
                  </a:cubicBezTo>
                  <a:lnTo>
                    <a:pt x="56195" y="166835"/>
                  </a:lnTo>
                  <a:lnTo>
                    <a:pt x="56195" y="247179"/>
                  </a:lnTo>
                  <a:lnTo>
                    <a:pt x="130220" y="247179"/>
                  </a:lnTo>
                  <a:close/>
                </a:path>
              </a:pathLst>
            </a:custGeom>
            <a:solidFill>
              <a:schemeClr val="tx1"/>
            </a:solidFill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3FEDD3F-7F26-E66F-C98C-97977408FF3E}"/>
                </a:ext>
              </a:extLst>
            </p:cNvPr>
            <p:cNvSpPr/>
            <p:nvPr/>
          </p:nvSpPr>
          <p:spPr>
            <a:xfrm>
              <a:off x="554325" y="308044"/>
              <a:ext cx="242839" cy="293843"/>
            </a:xfrm>
            <a:custGeom>
              <a:avLst/>
              <a:gdLst>
                <a:gd name="connsiteX0" fmla="*/ 150080 w 242839"/>
                <a:gd name="connsiteY0" fmla="*/ 49027 h 293843"/>
                <a:gd name="connsiteX1" fmla="*/ 150080 w 242839"/>
                <a:gd name="connsiteY1" fmla="*/ 293671 h 293843"/>
                <a:gd name="connsiteX2" fmla="*/ 92305 w 242839"/>
                <a:gd name="connsiteY2" fmla="*/ 293671 h 293843"/>
                <a:gd name="connsiteX3" fmla="*/ 92305 w 242839"/>
                <a:gd name="connsiteY3" fmla="*/ 49027 h 293843"/>
                <a:gd name="connsiteX4" fmla="*/ -227 w 242839"/>
                <a:gd name="connsiteY4" fmla="*/ 49027 h 293843"/>
                <a:gd name="connsiteX5" fmla="*/ -227 w 242839"/>
                <a:gd name="connsiteY5" fmla="*/ -173 h 293843"/>
                <a:gd name="connsiteX6" fmla="*/ 242612 w 242839"/>
                <a:gd name="connsiteY6" fmla="*/ -173 h 293843"/>
                <a:gd name="connsiteX7" fmla="*/ 242612 w 242839"/>
                <a:gd name="connsiteY7" fmla="*/ 49027 h 29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839" h="293843">
                  <a:moveTo>
                    <a:pt x="150080" y="49027"/>
                  </a:moveTo>
                  <a:lnTo>
                    <a:pt x="150080" y="293671"/>
                  </a:lnTo>
                  <a:lnTo>
                    <a:pt x="92305" y="293671"/>
                  </a:lnTo>
                  <a:lnTo>
                    <a:pt x="92305" y="49027"/>
                  </a:lnTo>
                  <a:lnTo>
                    <a:pt x="-227" y="49027"/>
                  </a:lnTo>
                  <a:lnTo>
                    <a:pt x="-227" y="-173"/>
                  </a:lnTo>
                  <a:lnTo>
                    <a:pt x="242612" y="-173"/>
                  </a:lnTo>
                  <a:lnTo>
                    <a:pt x="242612" y="49027"/>
                  </a:lnTo>
                  <a:close/>
                </a:path>
              </a:pathLst>
            </a:custGeom>
            <a:solidFill>
              <a:schemeClr val="tx1"/>
            </a:solidFill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584726E-CE7D-FE5E-BFB0-0423E7D5E205}"/>
                </a:ext>
              </a:extLst>
            </p:cNvPr>
            <p:cNvSpPr/>
            <p:nvPr/>
          </p:nvSpPr>
          <p:spPr>
            <a:xfrm>
              <a:off x="877057" y="303531"/>
              <a:ext cx="246901" cy="303774"/>
            </a:xfrm>
            <a:custGeom>
              <a:avLst/>
              <a:gdLst>
                <a:gd name="connsiteX0" fmla="*/ 246223 w 246901"/>
                <a:gd name="connsiteY0" fmla="*/ 298636 h 303774"/>
                <a:gd name="connsiteX1" fmla="*/ 191607 w 246901"/>
                <a:gd name="connsiteY1" fmla="*/ 298636 h 303774"/>
                <a:gd name="connsiteX2" fmla="*/ 191607 w 246901"/>
                <a:gd name="connsiteY2" fmla="*/ 248082 h 303774"/>
                <a:gd name="connsiteX3" fmla="*/ 112165 w 246901"/>
                <a:gd name="connsiteY3" fmla="*/ 303601 h 303774"/>
                <a:gd name="connsiteX4" fmla="*/ -227 w 246901"/>
                <a:gd name="connsiteY4" fmla="*/ 153745 h 303774"/>
                <a:gd name="connsiteX5" fmla="*/ 132477 w 246901"/>
                <a:gd name="connsiteY5" fmla="*/ -173 h 303774"/>
                <a:gd name="connsiteX6" fmla="*/ 239904 w 246901"/>
                <a:gd name="connsiteY6" fmla="*/ 60762 h 303774"/>
                <a:gd name="connsiteX7" fmla="*/ 194315 w 246901"/>
                <a:gd name="connsiteY7" fmla="*/ 89199 h 303774"/>
                <a:gd name="connsiteX8" fmla="*/ 133380 w 246901"/>
                <a:gd name="connsiteY8" fmla="*/ 49929 h 303774"/>
                <a:gd name="connsiteX9" fmla="*/ 59354 w 246901"/>
                <a:gd name="connsiteY9" fmla="*/ 154197 h 303774"/>
                <a:gd name="connsiteX10" fmla="*/ 125706 w 246901"/>
                <a:gd name="connsiteY10" fmla="*/ 253950 h 303774"/>
                <a:gd name="connsiteX11" fmla="*/ 188447 w 246901"/>
                <a:gd name="connsiteY11" fmla="*/ 192112 h 303774"/>
                <a:gd name="connsiteX12" fmla="*/ 147372 w 246901"/>
                <a:gd name="connsiteY12" fmla="*/ 192112 h 303774"/>
                <a:gd name="connsiteX13" fmla="*/ 147372 w 246901"/>
                <a:gd name="connsiteY13" fmla="*/ 143815 h 303774"/>
                <a:gd name="connsiteX14" fmla="*/ 246674 w 246901"/>
                <a:gd name="connsiteY14" fmla="*/ 143815 h 303774"/>
                <a:gd name="connsiteX15" fmla="*/ 246674 w 246901"/>
                <a:gd name="connsiteY15" fmla="*/ 298636 h 303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6901" h="303774">
                  <a:moveTo>
                    <a:pt x="246223" y="298636"/>
                  </a:moveTo>
                  <a:lnTo>
                    <a:pt x="191607" y="298636"/>
                  </a:lnTo>
                  <a:lnTo>
                    <a:pt x="191607" y="248082"/>
                  </a:lnTo>
                  <a:cubicBezTo>
                    <a:pt x="176711" y="285546"/>
                    <a:pt x="150532" y="303601"/>
                    <a:pt x="112165" y="303601"/>
                  </a:cubicBezTo>
                  <a:cubicBezTo>
                    <a:pt x="44910" y="303601"/>
                    <a:pt x="-227" y="243117"/>
                    <a:pt x="-227" y="153745"/>
                  </a:cubicBezTo>
                  <a:cubicBezTo>
                    <a:pt x="-227" y="59859"/>
                    <a:pt x="51229" y="-173"/>
                    <a:pt x="132477" y="-173"/>
                  </a:cubicBezTo>
                  <a:cubicBezTo>
                    <a:pt x="178066" y="-173"/>
                    <a:pt x="213273" y="19687"/>
                    <a:pt x="239904" y="60762"/>
                  </a:cubicBezTo>
                  <a:lnTo>
                    <a:pt x="194315" y="89199"/>
                  </a:lnTo>
                  <a:cubicBezTo>
                    <a:pt x="178066" y="62116"/>
                    <a:pt x="158656" y="49929"/>
                    <a:pt x="133380" y="49929"/>
                  </a:cubicBezTo>
                  <a:cubicBezTo>
                    <a:pt x="89596" y="49929"/>
                    <a:pt x="59354" y="92358"/>
                    <a:pt x="59354" y="154197"/>
                  </a:cubicBezTo>
                  <a:cubicBezTo>
                    <a:pt x="59354" y="213778"/>
                    <a:pt x="86437" y="253950"/>
                    <a:pt x="125706" y="253950"/>
                  </a:cubicBezTo>
                  <a:cubicBezTo>
                    <a:pt x="159108" y="253950"/>
                    <a:pt x="185739" y="227319"/>
                    <a:pt x="188447" y="192112"/>
                  </a:cubicBezTo>
                  <a:lnTo>
                    <a:pt x="147372" y="192112"/>
                  </a:lnTo>
                  <a:lnTo>
                    <a:pt x="147372" y="143815"/>
                  </a:lnTo>
                  <a:lnTo>
                    <a:pt x="246674" y="143815"/>
                  </a:lnTo>
                  <a:lnTo>
                    <a:pt x="246674" y="298636"/>
                  </a:lnTo>
                  <a:close/>
                </a:path>
              </a:pathLst>
            </a:custGeom>
            <a:solidFill>
              <a:schemeClr val="tx1"/>
            </a:solidFill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9332499-5BC3-0E6E-0CAE-33007ACB7301}"/>
                </a:ext>
              </a:extLst>
            </p:cNvPr>
            <p:cNvSpPr/>
            <p:nvPr/>
          </p:nvSpPr>
          <p:spPr>
            <a:xfrm>
              <a:off x="1148784" y="389743"/>
              <a:ext cx="175133" cy="212596"/>
            </a:xfrm>
            <a:custGeom>
              <a:avLst/>
              <a:gdLst>
                <a:gd name="connsiteX0" fmla="*/ -227 w 175133"/>
                <a:gd name="connsiteY0" fmla="*/ -173 h 212596"/>
                <a:gd name="connsiteX1" fmla="*/ 85985 w 175133"/>
                <a:gd name="connsiteY1" fmla="*/ -173 h 212596"/>
                <a:gd name="connsiteX2" fmla="*/ 85985 w 175133"/>
                <a:gd name="connsiteY2" fmla="*/ 46318 h 212596"/>
                <a:gd name="connsiteX3" fmla="*/ 150983 w 175133"/>
                <a:gd name="connsiteY3" fmla="*/ -173 h 212596"/>
                <a:gd name="connsiteX4" fmla="*/ 174906 w 175133"/>
                <a:gd name="connsiteY4" fmla="*/ -173 h 212596"/>
                <a:gd name="connsiteX5" fmla="*/ 174906 w 175133"/>
                <a:gd name="connsiteY5" fmla="*/ 50832 h 212596"/>
                <a:gd name="connsiteX6" fmla="*/ 141053 w 175133"/>
                <a:gd name="connsiteY6" fmla="*/ 50832 h 212596"/>
                <a:gd name="connsiteX7" fmla="*/ 87791 w 175133"/>
                <a:gd name="connsiteY7" fmla="*/ 96421 h 212596"/>
                <a:gd name="connsiteX8" fmla="*/ 87791 w 175133"/>
                <a:gd name="connsiteY8" fmla="*/ 212424 h 212596"/>
                <a:gd name="connsiteX9" fmla="*/ 31369 w 175133"/>
                <a:gd name="connsiteY9" fmla="*/ 212424 h 212596"/>
                <a:gd name="connsiteX10" fmla="*/ 31369 w 175133"/>
                <a:gd name="connsiteY10" fmla="*/ 44061 h 212596"/>
                <a:gd name="connsiteX11" fmla="*/ -227 w 175133"/>
                <a:gd name="connsiteY11" fmla="*/ 44061 h 212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5133" h="212596">
                  <a:moveTo>
                    <a:pt x="-227" y="-173"/>
                  </a:moveTo>
                  <a:lnTo>
                    <a:pt x="85985" y="-173"/>
                  </a:lnTo>
                  <a:lnTo>
                    <a:pt x="85985" y="46318"/>
                  </a:lnTo>
                  <a:cubicBezTo>
                    <a:pt x="96818" y="17430"/>
                    <a:pt x="118936" y="-173"/>
                    <a:pt x="150983" y="-173"/>
                  </a:cubicBezTo>
                  <a:lnTo>
                    <a:pt x="174906" y="-173"/>
                  </a:lnTo>
                  <a:lnTo>
                    <a:pt x="174906" y="50832"/>
                  </a:lnTo>
                  <a:lnTo>
                    <a:pt x="141053" y="50832"/>
                  </a:lnTo>
                  <a:cubicBezTo>
                    <a:pt x="105846" y="50832"/>
                    <a:pt x="87791" y="65727"/>
                    <a:pt x="87791" y="96421"/>
                  </a:cubicBezTo>
                  <a:lnTo>
                    <a:pt x="87791" y="212424"/>
                  </a:lnTo>
                  <a:lnTo>
                    <a:pt x="31369" y="212424"/>
                  </a:lnTo>
                  <a:lnTo>
                    <a:pt x="31369" y="44061"/>
                  </a:lnTo>
                  <a:lnTo>
                    <a:pt x="-227" y="44061"/>
                  </a:lnTo>
                  <a:close/>
                </a:path>
              </a:pathLst>
            </a:custGeom>
            <a:solidFill>
              <a:schemeClr val="tx1"/>
            </a:solidFill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97134F5-3B27-020D-BBCD-EBEF888EDCC3}"/>
                </a:ext>
              </a:extLst>
            </p:cNvPr>
            <p:cNvSpPr/>
            <p:nvPr/>
          </p:nvSpPr>
          <p:spPr>
            <a:xfrm>
              <a:off x="1337007" y="384326"/>
              <a:ext cx="219367" cy="222978"/>
            </a:xfrm>
            <a:custGeom>
              <a:avLst/>
              <a:gdLst>
                <a:gd name="connsiteX0" fmla="*/ -227 w 219367"/>
                <a:gd name="connsiteY0" fmla="*/ 111316 h 222978"/>
                <a:gd name="connsiteX1" fmla="*/ 109457 w 219367"/>
                <a:gd name="connsiteY1" fmla="*/ -173 h 222978"/>
                <a:gd name="connsiteX2" fmla="*/ 219141 w 219367"/>
                <a:gd name="connsiteY2" fmla="*/ 111316 h 222978"/>
                <a:gd name="connsiteX3" fmla="*/ 109457 w 219367"/>
                <a:gd name="connsiteY3" fmla="*/ 222805 h 222978"/>
                <a:gd name="connsiteX4" fmla="*/ -227 w 219367"/>
                <a:gd name="connsiteY4" fmla="*/ 111316 h 222978"/>
                <a:gd name="connsiteX5" fmla="*/ 161816 w 219367"/>
                <a:gd name="connsiteY5" fmla="*/ 111316 h 222978"/>
                <a:gd name="connsiteX6" fmla="*/ 109457 w 219367"/>
                <a:gd name="connsiteY6" fmla="*/ 45867 h 222978"/>
                <a:gd name="connsiteX7" fmla="*/ 57097 w 219367"/>
                <a:gd name="connsiteY7" fmla="*/ 111316 h 222978"/>
                <a:gd name="connsiteX8" fmla="*/ 109457 w 219367"/>
                <a:gd name="connsiteY8" fmla="*/ 176765 h 222978"/>
                <a:gd name="connsiteX9" fmla="*/ 161816 w 219367"/>
                <a:gd name="connsiteY9" fmla="*/ 111316 h 222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9367" h="222978">
                  <a:moveTo>
                    <a:pt x="-227" y="111316"/>
                  </a:moveTo>
                  <a:cubicBezTo>
                    <a:pt x="-227" y="44513"/>
                    <a:pt x="44007" y="-173"/>
                    <a:pt x="109457" y="-173"/>
                  </a:cubicBezTo>
                  <a:cubicBezTo>
                    <a:pt x="174906" y="-173"/>
                    <a:pt x="219141" y="44513"/>
                    <a:pt x="219141" y="111316"/>
                  </a:cubicBezTo>
                  <a:cubicBezTo>
                    <a:pt x="219141" y="178119"/>
                    <a:pt x="174906" y="222805"/>
                    <a:pt x="109457" y="222805"/>
                  </a:cubicBezTo>
                  <a:cubicBezTo>
                    <a:pt x="44007" y="222805"/>
                    <a:pt x="-227" y="178119"/>
                    <a:pt x="-227" y="111316"/>
                  </a:cubicBezTo>
                  <a:close/>
                  <a:moveTo>
                    <a:pt x="161816" y="111316"/>
                  </a:moveTo>
                  <a:cubicBezTo>
                    <a:pt x="161816" y="72047"/>
                    <a:pt x="140602" y="45867"/>
                    <a:pt x="109457" y="45867"/>
                  </a:cubicBezTo>
                  <a:cubicBezTo>
                    <a:pt x="78312" y="45867"/>
                    <a:pt x="57097" y="72498"/>
                    <a:pt x="57097" y="111316"/>
                  </a:cubicBezTo>
                  <a:cubicBezTo>
                    <a:pt x="57097" y="150134"/>
                    <a:pt x="78312" y="176765"/>
                    <a:pt x="109457" y="176765"/>
                  </a:cubicBezTo>
                  <a:cubicBezTo>
                    <a:pt x="140602" y="176765"/>
                    <a:pt x="161816" y="150586"/>
                    <a:pt x="161816" y="111316"/>
                  </a:cubicBezTo>
                  <a:close/>
                </a:path>
              </a:pathLst>
            </a:custGeom>
            <a:solidFill>
              <a:schemeClr val="tx1"/>
            </a:solidFill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0DD8D6C-DB85-9BF4-CC1D-9342AECC888B}"/>
                </a:ext>
              </a:extLst>
            </p:cNvPr>
            <p:cNvSpPr/>
            <p:nvPr/>
          </p:nvSpPr>
          <p:spPr>
            <a:xfrm>
              <a:off x="1584360" y="389743"/>
              <a:ext cx="227943" cy="216659"/>
            </a:xfrm>
            <a:custGeom>
              <a:avLst/>
              <a:gdLst>
                <a:gd name="connsiteX0" fmla="*/ 227265 w 227943"/>
                <a:gd name="connsiteY0" fmla="*/ 212424 h 216659"/>
                <a:gd name="connsiteX1" fmla="*/ 141053 w 227943"/>
                <a:gd name="connsiteY1" fmla="*/ 212424 h 216659"/>
                <a:gd name="connsiteX2" fmla="*/ 141053 w 227943"/>
                <a:gd name="connsiteY2" fmla="*/ 170446 h 216659"/>
                <a:gd name="connsiteX3" fmla="*/ 72444 w 227943"/>
                <a:gd name="connsiteY3" fmla="*/ 216486 h 216659"/>
                <a:gd name="connsiteX4" fmla="*/ -227 w 227943"/>
                <a:gd name="connsiteY4" fmla="*/ 133885 h 216659"/>
                <a:gd name="connsiteX5" fmla="*/ -227 w 227943"/>
                <a:gd name="connsiteY5" fmla="*/ -173 h 216659"/>
                <a:gd name="connsiteX6" fmla="*/ 56195 w 227943"/>
                <a:gd name="connsiteY6" fmla="*/ -173 h 216659"/>
                <a:gd name="connsiteX7" fmla="*/ 56195 w 227943"/>
                <a:gd name="connsiteY7" fmla="*/ 126211 h 216659"/>
                <a:gd name="connsiteX8" fmla="*/ 95013 w 227943"/>
                <a:gd name="connsiteY8" fmla="*/ 169995 h 216659"/>
                <a:gd name="connsiteX9" fmla="*/ 139699 w 227943"/>
                <a:gd name="connsiteY9" fmla="*/ 127114 h 216659"/>
                <a:gd name="connsiteX10" fmla="*/ 139699 w 227943"/>
                <a:gd name="connsiteY10" fmla="*/ -173 h 216659"/>
                <a:gd name="connsiteX11" fmla="*/ 196120 w 227943"/>
                <a:gd name="connsiteY11" fmla="*/ -173 h 216659"/>
                <a:gd name="connsiteX12" fmla="*/ 196120 w 227943"/>
                <a:gd name="connsiteY12" fmla="*/ 167738 h 216659"/>
                <a:gd name="connsiteX13" fmla="*/ 227717 w 227943"/>
                <a:gd name="connsiteY13" fmla="*/ 167738 h 216659"/>
                <a:gd name="connsiteX14" fmla="*/ 227717 w 227943"/>
                <a:gd name="connsiteY14" fmla="*/ 212424 h 216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943" h="216659">
                  <a:moveTo>
                    <a:pt x="227265" y="212424"/>
                  </a:moveTo>
                  <a:lnTo>
                    <a:pt x="141053" y="212424"/>
                  </a:lnTo>
                  <a:lnTo>
                    <a:pt x="141053" y="170446"/>
                  </a:lnTo>
                  <a:cubicBezTo>
                    <a:pt x="127963" y="198883"/>
                    <a:pt x="104040" y="216486"/>
                    <a:pt x="72444" y="216486"/>
                  </a:cubicBezTo>
                  <a:cubicBezTo>
                    <a:pt x="27307" y="216486"/>
                    <a:pt x="-227" y="182182"/>
                    <a:pt x="-227" y="133885"/>
                  </a:cubicBezTo>
                  <a:lnTo>
                    <a:pt x="-227" y="-173"/>
                  </a:lnTo>
                  <a:lnTo>
                    <a:pt x="56195" y="-173"/>
                  </a:lnTo>
                  <a:lnTo>
                    <a:pt x="56195" y="126211"/>
                  </a:lnTo>
                  <a:cubicBezTo>
                    <a:pt x="56195" y="156453"/>
                    <a:pt x="71993" y="169995"/>
                    <a:pt x="95013" y="169995"/>
                  </a:cubicBezTo>
                  <a:cubicBezTo>
                    <a:pt x="119053" y="170130"/>
                    <a:pt x="138846" y="151136"/>
                    <a:pt x="139699" y="127114"/>
                  </a:cubicBezTo>
                  <a:lnTo>
                    <a:pt x="139699" y="-173"/>
                  </a:lnTo>
                  <a:lnTo>
                    <a:pt x="196120" y="-173"/>
                  </a:lnTo>
                  <a:lnTo>
                    <a:pt x="196120" y="167738"/>
                  </a:lnTo>
                  <a:lnTo>
                    <a:pt x="227717" y="167738"/>
                  </a:lnTo>
                  <a:lnTo>
                    <a:pt x="227717" y="212424"/>
                  </a:lnTo>
                  <a:close/>
                </a:path>
              </a:pathLst>
            </a:custGeom>
            <a:solidFill>
              <a:schemeClr val="tx1"/>
            </a:solidFill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50C5995-A1E7-6A12-F53F-81B9CD3C923F}"/>
                </a:ext>
              </a:extLst>
            </p:cNvPr>
            <p:cNvSpPr/>
            <p:nvPr/>
          </p:nvSpPr>
          <p:spPr>
            <a:xfrm>
              <a:off x="1814109" y="385229"/>
              <a:ext cx="241936" cy="297003"/>
            </a:xfrm>
            <a:custGeom>
              <a:avLst/>
              <a:gdLst>
                <a:gd name="connsiteX0" fmla="*/ -227 w 241936"/>
                <a:gd name="connsiteY0" fmla="*/ 4341 h 297003"/>
                <a:gd name="connsiteX1" fmla="*/ 85985 w 241936"/>
                <a:gd name="connsiteY1" fmla="*/ 4341 h 297003"/>
                <a:gd name="connsiteX2" fmla="*/ 85985 w 241936"/>
                <a:gd name="connsiteY2" fmla="*/ 44964 h 297003"/>
                <a:gd name="connsiteX3" fmla="*/ 153691 w 241936"/>
                <a:gd name="connsiteY3" fmla="*/ -173 h 297003"/>
                <a:gd name="connsiteX4" fmla="*/ 241709 w 241936"/>
                <a:gd name="connsiteY4" fmla="*/ 110413 h 297003"/>
                <a:gd name="connsiteX5" fmla="*/ 153691 w 241936"/>
                <a:gd name="connsiteY5" fmla="*/ 221000 h 297003"/>
                <a:gd name="connsiteX6" fmla="*/ 87791 w 241936"/>
                <a:gd name="connsiteY6" fmla="*/ 179473 h 297003"/>
                <a:gd name="connsiteX7" fmla="*/ 87791 w 241936"/>
                <a:gd name="connsiteY7" fmla="*/ 296831 h 297003"/>
                <a:gd name="connsiteX8" fmla="*/ 31369 w 241936"/>
                <a:gd name="connsiteY8" fmla="*/ 296831 h 297003"/>
                <a:gd name="connsiteX9" fmla="*/ 31369 w 241936"/>
                <a:gd name="connsiteY9" fmla="*/ 48575 h 297003"/>
                <a:gd name="connsiteX10" fmla="*/ -227 w 241936"/>
                <a:gd name="connsiteY10" fmla="*/ 48575 h 297003"/>
                <a:gd name="connsiteX11" fmla="*/ 184836 w 241936"/>
                <a:gd name="connsiteY11" fmla="*/ 110413 h 297003"/>
                <a:gd name="connsiteX12" fmla="*/ 133831 w 241936"/>
                <a:gd name="connsiteY12" fmla="*/ 45867 h 297003"/>
                <a:gd name="connsiteX13" fmla="*/ 85985 w 241936"/>
                <a:gd name="connsiteY13" fmla="*/ 94615 h 297003"/>
                <a:gd name="connsiteX14" fmla="*/ 85985 w 241936"/>
                <a:gd name="connsiteY14" fmla="*/ 126663 h 297003"/>
                <a:gd name="connsiteX15" fmla="*/ 133831 w 241936"/>
                <a:gd name="connsiteY15" fmla="*/ 175411 h 297003"/>
                <a:gd name="connsiteX16" fmla="*/ 184836 w 241936"/>
                <a:gd name="connsiteY16" fmla="*/ 110413 h 29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1936" h="297003">
                  <a:moveTo>
                    <a:pt x="-227" y="4341"/>
                  </a:moveTo>
                  <a:lnTo>
                    <a:pt x="85985" y="4341"/>
                  </a:lnTo>
                  <a:lnTo>
                    <a:pt x="85985" y="44964"/>
                  </a:lnTo>
                  <a:cubicBezTo>
                    <a:pt x="99075" y="16528"/>
                    <a:pt x="122998" y="-173"/>
                    <a:pt x="153691" y="-173"/>
                  </a:cubicBezTo>
                  <a:cubicBezTo>
                    <a:pt x="205148" y="-173"/>
                    <a:pt x="241709" y="45867"/>
                    <a:pt x="241709" y="110413"/>
                  </a:cubicBezTo>
                  <a:cubicBezTo>
                    <a:pt x="241709" y="174960"/>
                    <a:pt x="204696" y="221000"/>
                    <a:pt x="153691" y="221000"/>
                  </a:cubicBezTo>
                  <a:cubicBezTo>
                    <a:pt x="124352" y="221000"/>
                    <a:pt x="101332" y="206104"/>
                    <a:pt x="87791" y="179473"/>
                  </a:cubicBezTo>
                  <a:lnTo>
                    <a:pt x="87791" y="296831"/>
                  </a:lnTo>
                  <a:lnTo>
                    <a:pt x="31369" y="296831"/>
                  </a:lnTo>
                  <a:lnTo>
                    <a:pt x="31369" y="48575"/>
                  </a:lnTo>
                  <a:lnTo>
                    <a:pt x="-227" y="48575"/>
                  </a:lnTo>
                  <a:close/>
                  <a:moveTo>
                    <a:pt x="184836" y="110413"/>
                  </a:moveTo>
                  <a:cubicBezTo>
                    <a:pt x="184836" y="70241"/>
                    <a:pt x="165878" y="45867"/>
                    <a:pt x="133831" y="45867"/>
                  </a:cubicBezTo>
                  <a:cubicBezTo>
                    <a:pt x="105846" y="45867"/>
                    <a:pt x="85985" y="65727"/>
                    <a:pt x="85985" y="94615"/>
                  </a:cubicBezTo>
                  <a:lnTo>
                    <a:pt x="85985" y="126663"/>
                  </a:lnTo>
                  <a:cubicBezTo>
                    <a:pt x="85985" y="155551"/>
                    <a:pt x="105846" y="175411"/>
                    <a:pt x="133831" y="175411"/>
                  </a:cubicBezTo>
                  <a:cubicBezTo>
                    <a:pt x="165878" y="174960"/>
                    <a:pt x="184836" y="150586"/>
                    <a:pt x="184836" y="110413"/>
                  </a:cubicBezTo>
                  <a:close/>
                </a:path>
              </a:pathLst>
            </a:custGeom>
            <a:solidFill>
              <a:schemeClr val="tx1"/>
            </a:solidFill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C4FE63E-0953-F660-6959-6A5BF1A4653C}"/>
                </a:ext>
              </a:extLst>
            </p:cNvPr>
            <p:cNvSpPr/>
            <p:nvPr/>
          </p:nvSpPr>
          <p:spPr>
            <a:xfrm>
              <a:off x="557033" y="780181"/>
              <a:ext cx="240130" cy="49199"/>
            </a:xfrm>
            <a:custGeom>
              <a:avLst/>
              <a:gdLst>
                <a:gd name="connsiteX0" fmla="*/ 0 w 240130"/>
                <a:gd name="connsiteY0" fmla="*/ 0 h 49199"/>
                <a:gd name="connsiteX1" fmla="*/ 240131 w 240130"/>
                <a:gd name="connsiteY1" fmla="*/ 0 h 49199"/>
                <a:gd name="connsiteX2" fmla="*/ 240131 w 240130"/>
                <a:gd name="connsiteY2" fmla="*/ 49200 h 49199"/>
                <a:gd name="connsiteX3" fmla="*/ 0 w 240130"/>
                <a:gd name="connsiteY3" fmla="*/ 49200 h 4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130" h="49199">
                  <a:moveTo>
                    <a:pt x="0" y="0"/>
                  </a:moveTo>
                  <a:lnTo>
                    <a:pt x="240131" y="0"/>
                  </a:lnTo>
                  <a:lnTo>
                    <a:pt x="240131" y="49200"/>
                  </a:lnTo>
                  <a:lnTo>
                    <a:pt x="0" y="49200"/>
                  </a:lnTo>
                  <a:close/>
                </a:path>
              </a:pathLst>
            </a:custGeom>
            <a:solidFill>
              <a:schemeClr val="accent5"/>
            </a:solidFill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140E9CA-2C21-4E56-46ED-C2ADA34818A0}"/>
                </a:ext>
              </a:extLst>
            </p:cNvPr>
            <p:cNvSpPr/>
            <p:nvPr/>
          </p:nvSpPr>
          <p:spPr>
            <a:xfrm>
              <a:off x="306070" y="730981"/>
              <a:ext cx="250963" cy="49199"/>
            </a:xfrm>
            <a:custGeom>
              <a:avLst/>
              <a:gdLst>
                <a:gd name="connsiteX0" fmla="*/ 0 w 250963"/>
                <a:gd name="connsiteY0" fmla="*/ 0 h 49199"/>
                <a:gd name="connsiteX1" fmla="*/ 250964 w 250963"/>
                <a:gd name="connsiteY1" fmla="*/ 0 h 49199"/>
                <a:gd name="connsiteX2" fmla="*/ 250964 w 250963"/>
                <a:gd name="connsiteY2" fmla="*/ 49200 h 49199"/>
                <a:gd name="connsiteX3" fmla="*/ 0 w 250963"/>
                <a:gd name="connsiteY3" fmla="*/ 49200 h 4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963" h="49199">
                  <a:moveTo>
                    <a:pt x="0" y="0"/>
                  </a:moveTo>
                  <a:lnTo>
                    <a:pt x="250964" y="0"/>
                  </a:lnTo>
                  <a:lnTo>
                    <a:pt x="250964" y="49200"/>
                  </a:lnTo>
                  <a:lnTo>
                    <a:pt x="0" y="49200"/>
                  </a:lnTo>
                  <a:close/>
                </a:path>
              </a:pathLst>
            </a:custGeom>
            <a:solidFill>
              <a:schemeClr val="accent1"/>
            </a:solidFill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9D0574-038B-389E-55CC-94CF1C358F04}"/>
                </a:ext>
              </a:extLst>
            </p:cNvPr>
            <p:cNvSpPr/>
            <p:nvPr/>
          </p:nvSpPr>
          <p:spPr>
            <a:xfrm>
              <a:off x="1236351" y="730981"/>
              <a:ext cx="173778" cy="49199"/>
            </a:xfrm>
            <a:custGeom>
              <a:avLst/>
              <a:gdLst>
                <a:gd name="connsiteX0" fmla="*/ 0 w 173778"/>
                <a:gd name="connsiteY0" fmla="*/ 0 h 49199"/>
                <a:gd name="connsiteX1" fmla="*/ 173779 w 173778"/>
                <a:gd name="connsiteY1" fmla="*/ 0 h 49199"/>
                <a:gd name="connsiteX2" fmla="*/ 173779 w 173778"/>
                <a:gd name="connsiteY2" fmla="*/ 49200 h 49199"/>
                <a:gd name="connsiteX3" fmla="*/ 0 w 173778"/>
                <a:gd name="connsiteY3" fmla="*/ 49200 h 4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778" h="49199">
                  <a:moveTo>
                    <a:pt x="0" y="0"/>
                  </a:moveTo>
                  <a:lnTo>
                    <a:pt x="173779" y="0"/>
                  </a:lnTo>
                  <a:lnTo>
                    <a:pt x="173779" y="49200"/>
                  </a:lnTo>
                  <a:lnTo>
                    <a:pt x="0" y="49200"/>
                  </a:lnTo>
                  <a:close/>
                </a:path>
              </a:pathLst>
            </a:custGeom>
            <a:solidFill>
              <a:schemeClr val="accent3"/>
            </a:solidFill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08A73FC-F04E-04DE-1E36-AB064F71F1F4}"/>
                </a:ext>
              </a:extLst>
            </p:cNvPr>
            <p:cNvSpPr/>
            <p:nvPr/>
          </p:nvSpPr>
          <p:spPr>
            <a:xfrm>
              <a:off x="1410581" y="780181"/>
              <a:ext cx="173778" cy="49199"/>
            </a:xfrm>
            <a:custGeom>
              <a:avLst/>
              <a:gdLst>
                <a:gd name="connsiteX0" fmla="*/ 0 w 173778"/>
                <a:gd name="connsiteY0" fmla="*/ 0 h 49199"/>
                <a:gd name="connsiteX1" fmla="*/ 173779 w 173778"/>
                <a:gd name="connsiteY1" fmla="*/ 0 h 49199"/>
                <a:gd name="connsiteX2" fmla="*/ 173779 w 173778"/>
                <a:gd name="connsiteY2" fmla="*/ 49200 h 49199"/>
                <a:gd name="connsiteX3" fmla="*/ 0 w 173778"/>
                <a:gd name="connsiteY3" fmla="*/ 49200 h 4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778" h="49199">
                  <a:moveTo>
                    <a:pt x="0" y="0"/>
                  </a:moveTo>
                  <a:lnTo>
                    <a:pt x="173779" y="0"/>
                  </a:lnTo>
                  <a:lnTo>
                    <a:pt x="173779" y="49200"/>
                  </a:lnTo>
                  <a:lnTo>
                    <a:pt x="0" y="49200"/>
                  </a:lnTo>
                  <a:close/>
                </a:path>
              </a:pathLst>
            </a:custGeom>
            <a:solidFill>
              <a:schemeClr val="tx2"/>
            </a:solidFill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F27D052-AC48-1F6F-832F-ABC80AC061CE}"/>
                </a:ext>
              </a:extLst>
            </p:cNvPr>
            <p:cNvSpPr/>
            <p:nvPr/>
          </p:nvSpPr>
          <p:spPr>
            <a:xfrm>
              <a:off x="1584360" y="829380"/>
              <a:ext cx="227040" cy="49199"/>
            </a:xfrm>
            <a:custGeom>
              <a:avLst/>
              <a:gdLst>
                <a:gd name="connsiteX0" fmla="*/ 0 w 227040"/>
                <a:gd name="connsiteY0" fmla="*/ 0 h 49199"/>
                <a:gd name="connsiteX1" fmla="*/ 227041 w 227040"/>
                <a:gd name="connsiteY1" fmla="*/ 0 h 49199"/>
                <a:gd name="connsiteX2" fmla="*/ 227041 w 227040"/>
                <a:gd name="connsiteY2" fmla="*/ 49200 h 49199"/>
                <a:gd name="connsiteX3" fmla="*/ 0 w 227040"/>
                <a:gd name="connsiteY3" fmla="*/ 49200 h 4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040" h="49199">
                  <a:moveTo>
                    <a:pt x="0" y="0"/>
                  </a:moveTo>
                  <a:lnTo>
                    <a:pt x="227041" y="0"/>
                  </a:lnTo>
                  <a:lnTo>
                    <a:pt x="227041" y="49200"/>
                  </a:lnTo>
                  <a:lnTo>
                    <a:pt x="0" y="49200"/>
                  </a:lnTo>
                  <a:close/>
                </a:path>
              </a:pathLst>
            </a:custGeom>
            <a:solidFill>
              <a:schemeClr val="accent4"/>
            </a:solidFill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F496636-56B8-B5E7-BCD0-FD4AE4FE94E2}"/>
                </a:ext>
              </a:extLst>
            </p:cNvPr>
            <p:cNvSpPr/>
            <p:nvPr/>
          </p:nvSpPr>
          <p:spPr>
            <a:xfrm>
              <a:off x="1811852" y="780181"/>
              <a:ext cx="235165" cy="49199"/>
            </a:xfrm>
            <a:custGeom>
              <a:avLst/>
              <a:gdLst>
                <a:gd name="connsiteX0" fmla="*/ 0 w 235165"/>
                <a:gd name="connsiteY0" fmla="*/ 0 h 49199"/>
                <a:gd name="connsiteX1" fmla="*/ 235166 w 235165"/>
                <a:gd name="connsiteY1" fmla="*/ 0 h 49199"/>
                <a:gd name="connsiteX2" fmla="*/ 235166 w 235165"/>
                <a:gd name="connsiteY2" fmla="*/ 49200 h 49199"/>
                <a:gd name="connsiteX3" fmla="*/ 0 w 235165"/>
                <a:gd name="connsiteY3" fmla="*/ 49200 h 4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165" h="49199">
                  <a:moveTo>
                    <a:pt x="0" y="0"/>
                  </a:moveTo>
                  <a:lnTo>
                    <a:pt x="235166" y="0"/>
                  </a:lnTo>
                  <a:lnTo>
                    <a:pt x="235166" y="49200"/>
                  </a:lnTo>
                  <a:lnTo>
                    <a:pt x="0" y="49200"/>
                  </a:lnTo>
                  <a:close/>
                </a:path>
              </a:pathLst>
            </a:custGeom>
            <a:solidFill>
              <a:schemeClr val="tx1"/>
            </a:solidFill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0174F0C-D96C-2DF4-D28D-525F9640D763}"/>
                </a:ext>
              </a:extLst>
            </p:cNvPr>
            <p:cNvSpPr/>
            <p:nvPr/>
          </p:nvSpPr>
          <p:spPr>
            <a:xfrm>
              <a:off x="796713" y="730981"/>
              <a:ext cx="98399" cy="49199"/>
            </a:xfrm>
            <a:custGeom>
              <a:avLst/>
              <a:gdLst>
                <a:gd name="connsiteX0" fmla="*/ 0 w 98399"/>
                <a:gd name="connsiteY0" fmla="*/ 0 h 49199"/>
                <a:gd name="connsiteX1" fmla="*/ 98399 w 98399"/>
                <a:gd name="connsiteY1" fmla="*/ 0 h 49199"/>
                <a:gd name="connsiteX2" fmla="*/ 98399 w 98399"/>
                <a:gd name="connsiteY2" fmla="*/ 49200 h 49199"/>
                <a:gd name="connsiteX3" fmla="*/ 0 w 98399"/>
                <a:gd name="connsiteY3" fmla="*/ 49200 h 4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399" h="49199">
                  <a:moveTo>
                    <a:pt x="0" y="0"/>
                  </a:moveTo>
                  <a:lnTo>
                    <a:pt x="98399" y="0"/>
                  </a:lnTo>
                  <a:lnTo>
                    <a:pt x="98399" y="49200"/>
                  </a:lnTo>
                  <a:lnTo>
                    <a:pt x="0" y="49200"/>
                  </a:lnTo>
                  <a:close/>
                </a:path>
              </a:pathLst>
            </a:custGeom>
            <a:solidFill>
              <a:schemeClr val="accent2"/>
            </a:solidFill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B0BD9DE-6C1E-4619-28E0-0DBD64D21305}"/>
                </a:ext>
              </a:extLst>
            </p:cNvPr>
            <p:cNvSpPr/>
            <p:nvPr/>
          </p:nvSpPr>
          <p:spPr>
            <a:xfrm>
              <a:off x="895112" y="780181"/>
              <a:ext cx="341238" cy="49199"/>
            </a:xfrm>
            <a:custGeom>
              <a:avLst/>
              <a:gdLst>
                <a:gd name="connsiteX0" fmla="*/ 0 w 341238"/>
                <a:gd name="connsiteY0" fmla="*/ 0 h 49199"/>
                <a:gd name="connsiteX1" fmla="*/ 341239 w 341238"/>
                <a:gd name="connsiteY1" fmla="*/ 0 h 49199"/>
                <a:gd name="connsiteX2" fmla="*/ 341239 w 341238"/>
                <a:gd name="connsiteY2" fmla="*/ 49200 h 49199"/>
                <a:gd name="connsiteX3" fmla="*/ 0 w 341238"/>
                <a:gd name="connsiteY3" fmla="*/ 49200 h 4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1238" h="49199">
                  <a:moveTo>
                    <a:pt x="0" y="0"/>
                  </a:moveTo>
                  <a:lnTo>
                    <a:pt x="341239" y="0"/>
                  </a:lnTo>
                  <a:lnTo>
                    <a:pt x="341239" y="49200"/>
                  </a:lnTo>
                  <a:lnTo>
                    <a:pt x="0" y="49200"/>
                  </a:lnTo>
                  <a:close/>
                </a:path>
              </a:pathLst>
            </a:custGeom>
            <a:solidFill>
              <a:schemeClr val="accent6"/>
            </a:solidFill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879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 - Portal - 0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DBC9BA7D-F179-DABD-30F2-2145B9D8EE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4230773"/>
          </a:xfrm>
          <a:custGeom>
            <a:avLst/>
            <a:gdLst>
              <a:gd name="connsiteX0" fmla="*/ 0 w 12192000"/>
              <a:gd name="connsiteY0" fmla="*/ 0 h 4230773"/>
              <a:gd name="connsiteX1" fmla="*/ 12192000 w 12192000"/>
              <a:gd name="connsiteY1" fmla="*/ 0 h 4230773"/>
              <a:gd name="connsiteX2" fmla="*/ 12192000 w 12192000"/>
              <a:gd name="connsiteY2" fmla="*/ 4230773 h 4230773"/>
              <a:gd name="connsiteX3" fmla="*/ 0 w 12192000"/>
              <a:gd name="connsiteY3" fmla="*/ 4230773 h 4230773"/>
              <a:gd name="connsiteX4" fmla="*/ 0 w 12192000"/>
              <a:gd name="connsiteY4" fmla="*/ 0 h 4230773"/>
              <a:gd name="connsiteX0" fmla="*/ 0 w 12192000"/>
              <a:gd name="connsiteY0" fmla="*/ 0 h 4230773"/>
              <a:gd name="connsiteX1" fmla="*/ 12192000 w 12192000"/>
              <a:gd name="connsiteY1" fmla="*/ 0 h 4230773"/>
              <a:gd name="connsiteX2" fmla="*/ 12192000 w 12192000"/>
              <a:gd name="connsiteY2" fmla="*/ 4230773 h 4230773"/>
              <a:gd name="connsiteX3" fmla="*/ 6530340 w 12192000"/>
              <a:gd name="connsiteY3" fmla="*/ 4229100 h 4230773"/>
              <a:gd name="connsiteX4" fmla="*/ 0 w 12192000"/>
              <a:gd name="connsiteY4" fmla="*/ 4230773 h 4230773"/>
              <a:gd name="connsiteX5" fmla="*/ 0 w 12192000"/>
              <a:gd name="connsiteY5" fmla="*/ 0 h 4230773"/>
              <a:gd name="connsiteX0" fmla="*/ 0 w 12192000"/>
              <a:gd name="connsiteY0" fmla="*/ 0 h 4230773"/>
              <a:gd name="connsiteX1" fmla="*/ 12192000 w 12192000"/>
              <a:gd name="connsiteY1" fmla="*/ 0 h 4230773"/>
              <a:gd name="connsiteX2" fmla="*/ 12190095 w 12192000"/>
              <a:gd name="connsiteY2" fmla="*/ 4059555 h 4230773"/>
              <a:gd name="connsiteX3" fmla="*/ 12192000 w 12192000"/>
              <a:gd name="connsiteY3" fmla="*/ 4230773 h 4230773"/>
              <a:gd name="connsiteX4" fmla="*/ 6530340 w 12192000"/>
              <a:gd name="connsiteY4" fmla="*/ 4229100 h 4230773"/>
              <a:gd name="connsiteX5" fmla="*/ 0 w 12192000"/>
              <a:gd name="connsiteY5" fmla="*/ 4230773 h 4230773"/>
              <a:gd name="connsiteX6" fmla="*/ 0 w 12192000"/>
              <a:gd name="connsiteY6" fmla="*/ 0 h 4230773"/>
              <a:gd name="connsiteX0" fmla="*/ 0 w 12192000"/>
              <a:gd name="connsiteY0" fmla="*/ 0 h 4230773"/>
              <a:gd name="connsiteX1" fmla="*/ 12192000 w 12192000"/>
              <a:gd name="connsiteY1" fmla="*/ 0 h 4230773"/>
              <a:gd name="connsiteX2" fmla="*/ 12190095 w 12192000"/>
              <a:gd name="connsiteY2" fmla="*/ 4059555 h 4230773"/>
              <a:gd name="connsiteX3" fmla="*/ 9513570 w 12192000"/>
              <a:gd name="connsiteY3" fmla="*/ 4095518 h 4230773"/>
              <a:gd name="connsiteX4" fmla="*/ 6530340 w 12192000"/>
              <a:gd name="connsiteY4" fmla="*/ 4229100 h 4230773"/>
              <a:gd name="connsiteX5" fmla="*/ 0 w 12192000"/>
              <a:gd name="connsiteY5" fmla="*/ 4230773 h 4230773"/>
              <a:gd name="connsiteX6" fmla="*/ 0 w 12192000"/>
              <a:gd name="connsiteY6" fmla="*/ 0 h 4230773"/>
              <a:gd name="connsiteX0" fmla="*/ 0 w 12192000"/>
              <a:gd name="connsiteY0" fmla="*/ 0 h 4230773"/>
              <a:gd name="connsiteX1" fmla="*/ 12192000 w 12192000"/>
              <a:gd name="connsiteY1" fmla="*/ 0 h 4230773"/>
              <a:gd name="connsiteX2" fmla="*/ 12190095 w 12192000"/>
              <a:gd name="connsiteY2" fmla="*/ 4059555 h 4230773"/>
              <a:gd name="connsiteX3" fmla="*/ 6985635 w 12192000"/>
              <a:gd name="connsiteY3" fmla="*/ 4085993 h 4230773"/>
              <a:gd name="connsiteX4" fmla="*/ 6530340 w 12192000"/>
              <a:gd name="connsiteY4" fmla="*/ 4229100 h 4230773"/>
              <a:gd name="connsiteX5" fmla="*/ 0 w 12192000"/>
              <a:gd name="connsiteY5" fmla="*/ 4230773 h 4230773"/>
              <a:gd name="connsiteX6" fmla="*/ 0 w 12192000"/>
              <a:gd name="connsiteY6" fmla="*/ 0 h 4230773"/>
              <a:gd name="connsiteX0" fmla="*/ 0 w 12192000"/>
              <a:gd name="connsiteY0" fmla="*/ 0 h 4230773"/>
              <a:gd name="connsiteX1" fmla="*/ 12192000 w 12192000"/>
              <a:gd name="connsiteY1" fmla="*/ 0 h 4230773"/>
              <a:gd name="connsiteX2" fmla="*/ 12190095 w 12192000"/>
              <a:gd name="connsiteY2" fmla="*/ 4059555 h 4230773"/>
              <a:gd name="connsiteX3" fmla="*/ 6532245 w 12192000"/>
              <a:gd name="connsiteY3" fmla="*/ 4059323 h 4230773"/>
              <a:gd name="connsiteX4" fmla="*/ 6530340 w 12192000"/>
              <a:gd name="connsiteY4" fmla="*/ 4229100 h 4230773"/>
              <a:gd name="connsiteX5" fmla="*/ 0 w 12192000"/>
              <a:gd name="connsiteY5" fmla="*/ 4230773 h 4230773"/>
              <a:gd name="connsiteX6" fmla="*/ 0 w 12192000"/>
              <a:gd name="connsiteY6" fmla="*/ 0 h 4230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230773">
                <a:moveTo>
                  <a:pt x="0" y="0"/>
                </a:moveTo>
                <a:lnTo>
                  <a:pt x="12192000" y="0"/>
                </a:lnTo>
                <a:lnTo>
                  <a:pt x="12190095" y="4059555"/>
                </a:lnTo>
                <a:lnTo>
                  <a:pt x="6532245" y="4059323"/>
                </a:lnTo>
                <a:lnTo>
                  <a:pt x="6530340" y="4229100"/>
                </a:lnTo>
                <a:lnTo>
                  <a:pt x="0" y="423077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 i="0">
                <a:latin typeface="BT Group Headline" panose="020B0603020203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78D95D-B19A-7A44-B683-810A6A3DC03A}"/>
              </a:ext>
            </a:extLst>
          </p:cNvPr>
          <p:cNvSpPr/>
          <p:nvPr userDrawn="1"/>
        </p:nvSpPr>
        <p:spPr>
          <a:xfrm>
            <a:off x="-2" y="4230775"/>
            <a:ext cx="6531563" cy="172800"/>
          </a:xfrm>
          <a:prstGeom prst="rect">
            <a:avLst/>
          </a:prstGeom>
          <a:solidFill>
            <a:srgbClr val="019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7E32CC-8687-A446-ACE4-28B2FC98BBE8}"/>
              </a:ext>
            </a:extLst>
          </p:cNvPr>
          <p:cNvSpPr/>
          <p:nvPr userDrawn="1"/>
        </p:nvSpPr>
        <p:spPr>
          <a:xfrm>
            <a:off x="6531561" y="4057422"/>
            <a:ext cx="5660439" cy="17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6D137E-FBA5-5588-3B31-60C52F985C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9" y="4774565"/>
            <a:ext cx="11607803" cy="962978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GB"/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A5EA9D19-7769-5C69-BE64-DD15282E28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2099" y="5934075"/>
            <a:ext cx="11591926" cy="4111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2000" dirty="0">
                <a:latin typeface="+mj-lt"/>
              </a:defRPr>
            </a:lvl1pPr>
          </a:lstStyle>
          <a:p>
            <a:pPr lvl="0"/>
            <a:r>
              <a:rPr lang="en-US"/>
              <a:t>Click to enter sub heading.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7509EB7-84C3-CBA4-1D7E-0D7768193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3529" y="308926"/>
            <a:ext cx="365126" cy="203835"/>
          </a:xfrm>
        </p:spPr>
        <p:txBody>
          <a:bodyPr/>
          <a:lstStyle/>
          <a:p>
            <a:fld id="{BC5033AD-2A2E-4B40-820E-C0C238FC5E2C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D3D52DB-5A04-29B7-2CF3-E52FFDC8D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75724" y="308925"/>
            <a:ext cx="2692399" cy="203835"/>
          </a:xfrm>
        </p:spPr>
        <p:txBody>
          <a:bodyPr/>
          <a:lstStyle/>
          <a:p>
            <a:r>
              <a:rPr lang="en-GB"/>
              <a:t>BT Group PowerPoint    |</a:t>
            </a:r>
          </a:p>
        </p:txBody>
      </p:sp>
    </p:spTree>
    <p:extLst>
      <p:ext uri="{BB962C8B-B14F-4D97-AF65-F5344CB8AC3E}">
        <p14:creationId xmlns:p14="http://schemas.microsoft.com/office/powerpoint/2010/main" val="124834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56" userDrawn="1">
          <p15:clr>
            <a:srgbClr val="FBAE40"/>
          </p15:clr>
        </p15:guide>
        <p15:guide id="2" pos="4112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 - Portal -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EC1D5193-DFE2-624F-6046-1A38534625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7975" y="752915"/>
            <a:ext cx="5466610" cy="3408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>
              <a:defRPr b="0" i="0">
                <a:latin typeface="BT Group Headline" panose="020B0603020203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4FA79DF5-8061-7DB0-34BB-AD4FE946B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974" y="4614965"/>
            <a:ext cx="5466609" cy="2659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kumimoji="0" lang="en-US" sz="2000" b="0" i="0" u="none" strike="noStrike" kern="0" cap="none" spc="-52" normalizeH="0" baseline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BT Group Headline" panose="020B0603020203020204" pitchFamily="34" charset="0"/>
                <a:ea typeface="+mj-ea"/>
                <a:cs typeface="BT Group Headline" panose="020B06030202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2334AEF-0AD6-2EBA-904A-BD3BE4FA5E08}"/>
              </a:ext>
            </a:extLst>
          </p:cNvPr>
          <p:cNvSpPr/>
          <p:nvPr userDrawn="1"/>
        </p:nvSpPr>
        <p:spPr>
          <a:xfrm>
            <a:off x="11880852" y="4707387"/>
            <a:ext cx="311148" cy="173354"/>
          </a:xfrm>
          <a:prstGeom prst="rect">
            <a:avLst/>
          </a:prstGeom>
          <a:solidFill>
            <a:srgbClr val="019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72DFE7-99B9-9338-1671-4088D85693C9}"/>
              </a:ext>
            </a:extLst>
          </p:cNvPr>
          <p:cNvSpPr/>
          <p:nvPr userDrawn="1"/>
        </p:nvSpPr>
        <p:spPr>
          <a:xfrm>
            <a:off x="6417417" y="329248"/>
            <a:ext cx="704354" cy="173354"/>
          </a:xfrm>
          <a:prstGeom prst="rect">
            <a:avLst/>
          </a:prstGeom>
          <a:solidFill>
            <a:srgbClr val="43B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7B05B195-AE03-FEAF-20E0-15BC6C58F7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17417" y="752915"/>
            <a:ext cx="5466610" cy="3408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>
              <a:defRPr b="0" i="0">
                <a:latin typeface="BT Group Headline" panose="020B0603020203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81DD57-F051-AEC8-787C-99DDB6DC9AB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17046" y="4615628"/>
            <a:ext cx="5467350" cy="265113"/>
          </a:xfrm>
        </p:spPr>
        <p:txBody>
          <a:bodyPr/>
          <a:lstStyle>
            <a:lvl1pPr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373C2227-3833-5B85-43D6-27DFB37C67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7976" y="5104147"/>
            <a:ext cx="5466608" cy="10211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600" dirty="0">
                <a:latin typeface="+mn-lt"/>
              </a:defRPr>
            </a:lvl1pPr>
          </a:lstStyle>
          <a:p>
            <a:pPr lvl="0"/>
            <a:r>
              <a:rPr lang="en-US"/>
              <a:t>Click to enter sub heading.</a:t>
            </a: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1951D885-5D71-EB0B-99CC-BF250421AE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03976" y="5104147"/>
            <a:ext cx="5466608" cy="10211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600" dirty="0">
                <a:latin typeface="+mn-lt"/>
              </a:defRPr>
            </a:lvl1pPr>
          </a:lstStyle>
          <a:p>
            <a:pPr lvl="0"/>
            <a:r>
              <a:rPr lang="en-US"/>
              <a:t>Click to enter sub heading.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B1EF6E9-AF96-DD8A-4C53-E86C6A72F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3529" y="308926"/>
            <a:ext cx="365126" cy="203835"/>
          </a:xfrm>
        </p:spPr>
        <p:txBody>
          <a:bodyPr/>
          <a:lstStyle/>
          <a:p>
            <a:fld id="{BC5033AD-2A2E-4B40-820E-C0C238FC5E2C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694B33F-49B6-D619-4B05-CF6E524AF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75724" y="308925"/>
            <a:ext cx="2692399" cy="203835"/>
          </a:xfrm>
        </p:spPr>
        <p:txBody>
          <a:bodyPr/>
          <a:lstStyle/>
          <a:p>
            <a:r>
              <a:rPr lang="en-GB"/>
              <a:t>BT Group PowerPoint    |</a:t>
            </a:r>
          </a:p>
        </p:txBody>
      </p:sp>
    </p:spTree>
    <p:extLst>
      <p:ext uri="{BB962C8B-B14F-4D97-AF65-F5344CB8AC3E}">
        <p14:creationId xmlns:p14="http://schemas.microsoft.com/office/powerpoint/2010/main" val="10696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DIVID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E247A5-1886-3BB4-569F-1A32E062E144}"/>
              </a:ext>
            </a:extLst>
          </p:cNvPr>
          <p:cNvSpPr/>
          <p:nvPr userDrawn="1"/>
        </p:nvSpPr>
        <p:spPr>
          <a:xfrm rot="5400000">
            <a:off x="11871958" y="6537963"/>
            <a:ext cx="459106" cy="1809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BBBEEF-18DC-9C82-3105-70A2755BE528}"/>
              </a:ext>
            </a:extLst>
          </p:cNvPr>
          <p:cNvSpPr/>
          <p:nvPr userDrawn="1"/>
        </p:nvSpPr>
        <p:spPr>
          <a:xfrm>
            <a:off x="439843" y="0"/>
            <a:ext cx="914611" cy="179070"/>
          </a:xfrm>
          <a:prstGeom prst="rect">
            <a:avLst/>
          </a:prstGeom>
          <a:solidFill>
            <a:srgbClr val="FF8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921573C3-07A5-D355-CBE0-C27AF1F226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3810" y="-1905"/>
            <a:ext cx="12195810" cy="6862082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1905 h 6859905"/>
              <a:gd name="connsiteX1" fmla="*/ 445770 w 12192000"/>
              <a:gd name="connsiteY1" fmla="*/ 0 h 6859905"/>
              <a:gd name="connsiteX2" fmla="*/ 12192000 w 12192000"/>
              <a:gd name="connsiteY2" fmla="*/ 1905 h 6859905"/>
              <a:gd name="connsiteX3" fmla="*/ 12192000 w 12192000"/>
              <a:gd name="connsiteY3" fmla="*/ 6859905 h 6859905"/>
              <a:gd name="connsiteX4" fmla="*/ 0 w 12192000"/>
              <a:gd name="connsiteY4" fmla="*/ 6859905 h 6859905"/>
              <a:gd name="connsiteX5" fmla="*/ 0 w 12192000"/>
              <a:gd name="connsiteY5" fmla="*/ 1905 h 6859905"/>
              <a:gd name="connsiteX0" fmla="*/ 0 w 12192000"/>
              <a:gd name="connsiteY0" fmla="*/ 1905 h 6859905"/>
              <a:gd name="connsiteX1" fmla="*/ 445770 w 12192000"/>
              <a:gd name="connsiteY1" fmla="*/ 0 h 6859905"/>
              <a:gd name="connsiteX2" fmla="*/ 1344930 w 12192000"/>
              <a:gd name="connsiteY2" fmla="*/ 1906 h 6859905"/>
              <a:gd name="connsiteX3" fmla="*/ 12192000 w 12192000"/>
              <a:gd name="connsiteY3" fmla="*/ 1905 h 6859905"/>
              <a:gd name="connsiteX4" fmla="*/ 12192000 w 12192000"/>
              <a:gd name="connsiteY4" fmla="*/ 6859905 h 6859905"/>
              <a:gd name="connsiteX5" fmla="*/ 0 w 12192000"/>
              <a:gd name="connsiteY5" fmla="*/ 6859905 h 6859905"/>
              <a:gd name="connsiteX6" fmla="*/ 0 w 12192000"/>
              <a:gd name="connsiteY6" fmla="*/ 1905 h 6859905"/>
              <a:gd name="connsiteX0" fmla="*/ 0 w 12192000"/>
              <a:gd name="connsiteY0" fmla="*/ 1911 h 6859911"/>
              <a:gd name="connsiteX1" fmla="*/ 445770 w 12192000"/>
              <a:gd name="connsiteY1" fmla="*/ 6 h 6859911"/>
              <a:gd name="connsiteX2" fmla="*/ 445770 w 12192000"/>
              <a:gd name="connsiteY2" fmla="*/ 173362 h 6859911"/>
              <a:gd name="connsiteX3" fmla="*/ 1344930 w 12192000"/>
              <a:gd name="connsiteY3" fmla="*/ 1912 h 6859911"/>
              <a:gd name="connsiteX4" fmla="*/ 12192000 w 12192000"/>
              <a:gd name="connsiteY4" fmla="*/ 1911 h 6859911"/>
              <a:gd name="connsiteX5" fmla="*/ 12192000 w 12192000"/>
              <a:gd name="connsiteY5" fmla="*/ 6859911 h 6859911"/>
              <a:gd name="connsiteX6" fmla="*/ 0 w 12192000"/>
              <a:gd name="connsiteY6" fmla="*/ 6859911 h 6859911"/>
              <a:gd name="connsiteX7" fmla="*/ 0 w 12192000"/>
              <a:gd name="connsiteY7" fmla="*/ 1911 h 6859911"/>
              <a:gd name="connsiteX0" fmla="*/ 0 w 12192000"/>
              <a:gd name="connsiteY0" fmla="*/ 1911 h 6859911"/>
              <a:gd name="connsiteX1" fmla="*/ 445770 w 12192000"/>
              <a:gd name="connsiteY1" fmla="*/ 6 h 6859911"/>
              <a:gd name="connsiteX2" fmla="*/ 445770 w 12192000"/>
              <a:gd name="connsiteY2" fmla="*/ 173362 h 6859911"/>
              <a:gd name="connsiteX3" fmla="*/ 1344930 w 12192000"/>
              <a:gd name="connsiteY3" fmla="*/ 161932 h 6859911"/>
              <a:gd name="connsiteX4" fmla="*/ 1344930 w 12192000"/>
              <a:gd name="connsiteY4" fmla="*/ 1912 h 6859911"/>
              <a:gd name="connsiteX5" fmla="*/ 12192000 w 12192000"/>
              <a:gd name="connsiteY5" fmla="*/ 1911 h 6859911"/>
              <a:gd name="connsiteX6" fmla="*/ 12192000 w 12192000"/>
              <a:gd name="connsiteY6" fmla="*/ 6859911 h 6859911"/>
              <a:gd name="connsiteX7" fmla="*/ 0 w 12192000"/>
              <a:gd name="connsiteY7" fmla="*/ 6859911 h 6859911"/>
              <a:gd name="connsiteX8" fmla="*/ 0 w 12192000"/>
              <a:gd name="connsiteY8" fmla="*/ 1911 h 6859911"/>
              <a:gd name="connsiteX0" fmla="*/ 0 w 12192000"/>
              <a:gd name="connsiteY0" fmla="*/ 1911 h 6859911"/>
              <a:gd name="connsiteX1" fmla="*/ 445770 w 12192000"/>
              <a:gd name="connsiteY1" fmla="*/ 6 h 6859911"/>
              <a:gd name="connsiteX2" fmla="*/ 445770 w 12192000"/>
              <a:gd name="connsiteY2" fmla="*/ 173362 h 6859911"/>
              <a:gd name="connsiteX3" fmla="*/ 1344930 w 12192000"/>
              <a:gd name="connsiteY3" fmla="*/ 161932 h 6859911"/>
              <a:gd name="connsiteX4" fmla="*/ 1344930 w 12192000"/>
              <a:gd name="connsiteY4" fmla="*/ 1912 h 6859911"/>
              <a:gd name="connsiteX5" fmla="*/ 12192000 w 12192000"/>
              <a:gd name="connsiteY5" fmla="*/ 1911 h 6859911"/>
              <a:gd name="connsiteX6" fmla="*/ 12192000 w 12192000"/>
              <a:gd name="connsiteY6" fmla="*/ 6859911 h 6859911"/>
              <a:gd name="connsiteX7" fmla="*/ 0 w 12192000"/>
              <a:gd name="connsiteY7" fmla="*/ 6859911 h 6859911"/>
              <a:gd name="connsiteX8" fmla="*/ 0 w 12192000"/>
              <a:gd name="connsiteY8" fmla="*/ 1911 h 6859911"/>
              <a:gd name="connsiteX0" fmla="*/ 0 w 12192000"/>
              <a:gd name="connsiteY0" fmla="*/ 1919 h 6859919"/>
              <a:gd name="connsiteX1" fmla="*/ 445770 w 12192000"/>
              <a:gd name="connsiteY1" fmla="*/ 14 h 6859919"/>
              <a:gd name="connsiteX2" fmla="*/ 445770 w 12192000"/>
              <a:gd name="connsiteY2" fmla="*/ 173370 h 6859919"/>
              <a:gd name="connsiteX3" fmla="*/ 1344930 w 12192000"/>
              <a:gd name="connsiteY3" fmla="*/ 161940 h 6859919"/>
              <a:gd name="connsiteX4" fmla="*/ 1344930 w 12192000"/>
              <a:gd name="connsiteY4" fmla="*/ 1920 h 6859919"/>
              <a:gd name="connsiteX5" fmla="*/ 12192000 w 12192000"/>
              <a:gd name="connsiteY5" fmla="*/ 1919 h 6859919"/>
              <a:gd name="connsiteX6" fmla="*/ 12192000 w 12192000"/>
              <a:gd name="connsiteY6" fmla="*/ 6859919 h 6859919"/>
              <a:gd name="connsiteX7" fmla="*/ 0 w 12192000"/>
              <a:gd name="connsiteY7" fmla="*/ 6859919 h 6859919"/>
              <a:gd name="connsiteX8" fmla="*/ 0 w 12192000"/>
              <a:gd name="connsiteY8" fmla="*/ 1919 h 6859919"/>
              <a:gd name="connsiteX0" fmla="*/ 0 w 12192000"/>
              <a:gd name="connsiteY0" fmla="*/ 1905 h 6859905"/>
              <a:gd name="connsiteX1" fmla="*/ 445770 w 12192000"/>
              <a:gd name="connsiteY1" fmla="*/ 0 h 6859905"/>
              <a:gd name="connsiteX2" fmla="*/ 445770 w 12192000"/>
              <a:gd name="connsiteY2" fmla="*/ 173356 h 6859905"/>
              <a:gd name="connsiteX3" fmla="*/ 1344930 w 12192000"/>
              <a:gd name="connsiteY3" fmla="*/ 161926 h 6859905"/>
              <a:gd name="connsiteX4" fmla="*/ 1344930 w 12192000"/>
              <a:gd name="connsiteY4" fmla="*/ 1906 h 6859905"/>
              <a:gd name="connsiteX5" fmla="*/ 12192000 w 12192000"/>
              <a:gd name="connsiteY5" fmla="*/ 1905 h 6859905"/>
              <a:gd name="connsiteX6" fmla="*/ 12192000 w 12192000"/>
              <a:gd name="connsiteY6" fmla="*/ 6859905 h 6859905"/>
              <a:gd name="connsiteX7" fmla="*/ 0 w 12192000"/>
              <a:gd name="connsiteY7" fmla="*/ 6859905 h 6859905"/>
              <a:gd name="connsiteX8" fmla="*/ 0 w 12192000"/>
              <a:gd name="connsiteY8" fmla="*/ 1905 h 6859905"/>
              <a:gd name="connsiteX0" fmla="*/ 0 w 12192000"/>
              <a:gd name="connsiteY0" fmla="*/ 1905 h 6859905"/>
              <a:gd name="connsiteX1" fmla="*/ 445770 w 12192000"/>
              <a:gd name="connsiteY1" fmla="*/ 0 h 6859905"/>
              <a:gd name="connsiteX2" fmla="*/ 445770 w 12192000"/>
              <a:gd name="connsiteY2" fmla="*/ 173356 h 6859905"/>
              <a:gd name="connsiteX3" fmla="*/ 1344930 w 12192000"/>
              <a:gd name="connsiteY3" fmla="*/ 161926 h 6859905"/>
              <a:gd name="connsiteX4" fmla="*/ 1344930 w 12192000"/>
              <a:gd name="connsiteY4" fmla="*/ 1906 h 6859905"/>
              <a:gd name="connsiteX5" fmla="*/ 12192000 w 12192000"/>
              <a:gd name="connsiteY5" fmla="*/ 1905 h 6859905"/>
              <a:gd name="connsiteX6" fmla="*/ 12192000 w 12192000"/>
              <a:gd name="connsiteY6" fmla="*/ 6859905 h 6859905"/>
              <a:gd name="connsiteX7" fmla="*/ 0 w 12192000"/>
              <a:gd name="connsiteY7" fmla="*/ 6859905 h 6859905"/>
              <a:gd name="connsiteX8" fmla="*/ 0 w 12192000"/>
              <a:gd name="connsiteY8" fmla="*/ 1905 h 6859905"/>
              <a:gd name="connsiteX0" fmla="*/ 0 w 12192000"/>
              <a:gd name="connsiteY0" fmla="*/ 1905 h 6859905"/>
              <a:gd name="connsiteX1" fmla="*/ 445770 w 12192000"/>
              <a:gd name="connsiteY1" fmla="*/ 0 h 6859905"/>
              <a:gd name="connsiteX2" fmla="*/ 445770 w 12192000"/>
              <a:gd name="connsiteY2" fmla="*/ 173356 h 6859905"/>
              <a:gd name="connsiteX3" fmla="*/ 1348740 w 12192000"/>
              <a:gd name="connsiteY3" fmla="*/ 169546 h 6859905"/>
              <a:gd name="connsiteX4" fmla="*/ 1344930 w 12192000"/>
              <a:gd name="connsiteY4" fmla="*/ 1906 h 6859905"/>
              <a:gd name="connsiteX5" fmla="*/ 12192000 w 12192000"/>
              <a:gd name="connsiteY5" fmla="*/ 1905 h 6859905"/>
              <a:gd name="connsiteX6" fmla="*/ 12192000 w 12192000"/>
              <a:gd name="connsiteY6" fmla="*/ 6859905 h 6859905"/>
              <a:gd name="connsiteX7" fmla="*/ 0 w 12192000"/>
              <a:gd name="connsiteY7" fmla="*/ 6859905 h 6859905"/>
              <a:gd name="connsiteX8" fmla="*/ 0 w 12192000"/>
              <a:gd name="connsiteY8" fmla="*/ 1905 h 6859905"/>
              <a:gd name="connsiteX0" fmla="*/ 0 w 12192000"/>
              <a:gd name="connsiteY0" fmla="*/ 1905 h 6859905"/>
              <a:gd name="connsiteX1" fmla="*/ 445770 w 12192000"/>
              <a:gd name="connsiteY1" fmla="*/ 0 h 6859905"/>
              <a:gd name="connsiteX2" fmla="*/ 445770 w 12192000"/>
              <a:gd name="connsiteY2" fmla="*/ 173356 h 6859905"/>
              <a:gd name="connsiteX3" fmla="*/ 1348740 w 12192000"/>
              <a:gd name="connsiteY3" fmla="*/ 169546 h 6859905"/>
              <a:gd name="connsiteX4" fmla="*/ 1344930 w 12192000"/>
              <a:gd name="connsiteY4" fmla="*/ 1906 h 6859905"/>
              <a:gd name="connsiteX5" fmla="*/ 12192000 w 12192000"/>
              <a:gd name="connsiteY5" fmla="*/ 1905 h 6859905"/>
              <a:gd name="connsiteX6" fmla="*/ 12192000 w 12192000"/>
              <a:gd name="connsiteY6" fmla="*/ 6859905 h 6859905"/>
              <a:gd name="connsiteX7" fmla="*/ 0 w 12192000"/>
              <a:gd name="connsiteY7" fmla="*/ 6859905 h 6859905"/>
              <a:gd name="connsiteX8" fmla="*/ 0 w 12192000"/>
              <a:gd name="connsiteY8" fmla="*/ 1905 h 6859905"/>
              <a:gd name="connsiteX0" fmla="*/ 0 w 12192000"/>
              <a:gd name="connsiteY0" fmla="*/ 1905 h 6859905"/>
              <a:gd name="connsiteX1" fmla="*/ 445770 w 12192000"/>
              <a:gd name="connsiteY1" fmla="*/ 0 h 6859905"/>
              <a:gd name="connsiteX2" fmla="*/ 445770 w 12192000"/>
              <a:gd name="connsiteY2" fmla="*/ 173356 h 6859905"/>
              <a:gd name="connsiteX3" fmla="*/ 1350645 w 12192000"/>
              <a:gd name="connsiteY3" fmla="*/ 175261 h 6859905"/>
              <a:gd name="connsiteX4" fmla="*/ 1344930 w 12192000"/>
              <a:gd name="connsiteY4" fmla="*/ 1906 h 6859905"/>
              <a:gd name="connsiteX5" fmla="*/ 12192000 w 12192000"/>
              <a:gd name="connsiteY5" fmla="*/ 1905 h 6859905"/>
              <a:gd name="connsiteX6" fmla="*/ 12192000 w 12192000"/>
              <a:gd name="connsiteY6" fmla="*/ 6859905 h 6859905"/>
              <a:gd name="connsiteX7" fmla="*/ 0 w 12192000"/>
              <a:gd name="connsiteY7" fmla="*/ 6859905 h 6859905"/>
              <a:gd name="connsiteX8" fmla="*/ 0 w 12192000"/>
              <a:gd name="connsiteY8" fmla="*/ 1905 h 6859905"/>
              <a:gd name="connsiteX0" fmla="*/ 0 w 12192000"/>
              <a:gd name="connsiteY0" fmla="*/ 1905 h 6859905"/>
              <a:gd name="connsiteX1" fmla="*/ 445770 w 12192000"/>
              <a:gd name="connsiteY1" fmla="*/ 0 h 6859905"/>
              <a:gd name="connsiteX2" fmla="*/ 449580 w 12192000"/>
              <a:gd name="connsiteY2" fmla="*/ 177166 h 6859905"/>
              <a:gd name="connsiteX3" fmla="*/ 1350645 w 12192000"/>
              <a:gd name="connsiteY3" fmla="*/ 175261 h 6859905"/>
              <a:gd name="connsiteX4" fmla="*/ 1344930 w 12192000"/>
              <a:gd name="connsiteY4" fmla="*/ 1906 h 6859905"/>
              <a:gd name="connsiteX5" fmla="*/ 12192000 w 12192000"/>
              <a:gd name="connsiteY5" fmla="*/ 1905 h 6859905"/>
              <a:gd name="connsiteX6" fmla="*/ 12192000 w 12192000"/>
              <a:gd name="connsiteY6" fmla="*/ 6859905 h 6859905"/>
              <a:gd name="connsiteX7" fmla="*/ 0 w 12192000"/>
              <a:gd name="connsiteY7" fmla="*/ 6859905 h 6859905"/>
              <a:gd name="connsiteX8" fmla="*/ 0 w 12192000"/>
              <a:gd name="connsiteY8" fmla="*/ 1905 h 6859905"/>
              <a:gd name="connsiteX0" fmla="*/ 0 w 12192000"/>
              <a:gd name="connsiteY0" fmla="*/ 1905 h 6859905"/>
              <a:gd name="connsiteX1" fmla="*/ 445770 w 12192000"/>
              <a:gd name="connsiteY1" fmla="*/ 0 h 6859905"/>
              <a:gd name="connsiteX2" fmla="*/ 449580 w 12192000"/>
              <a:gd name="connsiteY2" fmla="*/ 177166 h 6859905"/>
              <a:gd name="connsiteX3" fmla="*/ 1350645 w 12192000"/>
              <a:gd name="connsiteY3" fmla="*/ 175261 h 6859905"/>
              <a:gd name="connsiteX4" fmla="*/ 1344930 w 12192000"/>
              <a:gd name="connsiteY4" fmla="*/ 1906 h 6859905"/>
              <a:gd name="connsiteX5" fmla="*/ 12192000 w 12192000"/>
              <a:gd name="connsiteY5" fmla="*/ 1905 h 6859905"/>
              <a:gd name="connsiteX6" fmla="*/ 12192000 w 12192000"/>
              <a:gd name="connsiteY6" fmla="*/ 6859905 h 6859905"/>
              <a:gd name="connsiteX7" fmla="*/ 0 w 12192000"/>
              <a:gd name="connsiteY7" fmla="*/ 6859905 h 6859905"/>
              <a:gd name="connsiteX8" fmla="*/ 0 w 12192000"/>
              <a:gd name="connsiteY8" fmla="*/ 1905 h 6859905"/>
              <a:gd name="connsiteX0" fmla="*/ 0 w 12192000"/>
              <a:gd name="connsiteY0" fmla="*/ 1905 h 6859905"/>
              <a:gd name="connsiteX1" fmla="*/ 445770 w 12192000"/>
              <a:gd name="connsiteY1" fmla="*/ 0 h 6859905"/>
              <a:gd name="connsiteX2" fmla="*/ 449580 w 12192000"/>
              <a:gd name="connsiteY2" fmla="*/ 177166 h 6859905"/>
              <a:gd name="connsiteX3" fmla="*/ 1350645 w 12192000"/>
              <a:gd name="connsiteY3" fmla="*/ 175261 h 6859905"/>
              <a:gd name="connsiteX4" fmla="*/ 1344930 w 12192000"/>
              <a:gd name="connsiteY4" fmla="*/ 1906 h 6859905"/>
              <a:gd name="connsiteX5" fmla="*/ 12192000 w 12192000"/>
              <a:gd name="connsiteY5" fmla="*/ 1905 h 6859905"/>
              <a:gd name="connsiteX6" fmla="*/ 12192000 w 12192000"/>
              <a:gd name="connsiteY6" fmla="*/ 6859905 h 6859905"/>
              <a:gd name="connsiteX7" fmla="*/ 0 w 12192000"/>
              <a:gd name="connsiteY7" fmla="*/ 6859905 h 6859905"/>
              <a:gd name="connsiteX8" fmla="*/ 0 w 12192000"/>
              <a:gd name="connsiteY8" fmla="*/ 1905 h 6859905"/>
              <a:gd name="connsiteX0" fmla="*/ 0 w 12192000"/>
              <a:gd name="connsiteY0" fmla="*/ 1905 h 6859905"/>
              <a:gd name="connsiteX1" fmla="*/ 445770 w 12192000"/>
              <a:gd name="connsiteY1" fmla="*/ 0 h 6859905"/>
              <a:gd name="connsiteX2" fmla="*/ 449580 w 12192000"/>
              <a:gd name="connsiteY2" fmla="*/ 177166 h 6859905"/>
              <a:gd name="connsiteX3" fmla="*/ 1350645 w 12192000"/>
              <a:gd name="connsiteY3" fmla="*/ 175261 h 6859905"/>
              <a:gd name="connsiteX4" fmla="*/ 1344930 w 12192000"/>
              <a:gd name="connsiteY4" fmla="*/ 1906 h 6859905"/>
              <a:gd name="connsiteX5" fmla="*/ 12192000 w 12192000"/>
              <a:gd name="connsiteY5" fmla="*/ 1905 h 6859905"/>
              <a:gd name="connsiteX6" fmla="*/ 12192000 w 12192000"/>
              <a:gd name="connsiteY6" fmla="*/ 6859905 h 6859905"/>
              <a:gd name="connsiteX7" fmla="*/ 0 w 12192000"/>
              <a:gd name="connsiteY7" fmla="*/ 6859905 h 6859905"/>
              <a:gd name="connsiteX8" fmla="*/ 0 w 12192000"/>
              <a:gd name="connsiteY8" fmla="*/ 1905 h 6859905"/>
              <a:gd name="connsiteX0" fmla="*/ 0 w 12192000"/>
              <a:gd name="connsiteY0" fmla="*/ 1905 h 6859905"/>
              <a:gd name="connsiteX1" fmla="*/ 445770 w 12192000"/>
              <a:gd name="connsiteY1" fmla="*/ 0 h 6859905"/>
              <a:gd name="connsiteX2" fmla="*/ 449580 w 12192000"/>
              <a:gd name="connsiteY2" fmla="*/ 175261 h 6859905"/>
              <a:gd name="connsiteX3" fmla="*/ 1350645 w 12192000"/>
              <a:gd name="connsiteY3" fmla="*/ 175261 h 6859905"/>
              <a:gd name="connsiteX4" fmla="*/ 1344930 w 12192000"/>
              <a:gd name="connsiteY4" fmla="*/ 1906 h 6859905"/>
              <a:gd name="connsiteX5" fmla="*/ 12192000 w 12192000"/>
              <a:gd name="connsiteY5" fmla="*/ 1905 h 6859905"/>
              <a:gd name="connsiteX6" fmla="*/ 12192000 w 12192000"/>
              <a:gd name="connsiteY6" fmla="*/ 6859905 h 6859905"/>
              <a:gd name="connsiteX7" fmla="*/ 0 w 12192000"/>
              <a:gd name="connsiteY7" fmla="*/ 6859905 h 6859905"/>
              <a:gd name="connsiteX8" fmla="*/ 0 w 12192000"/>
              <a:gd name="connsiteY8" fmla="*/ 1905 h 6859905"/>
              <a:gd name="connsiteX0" fmla="*/ 0 w 12192000"/>
              <a:gd name="connsiteY0" fmla="*/ 1905 h 6859905"/>
              <a:gd name="connsiteX1" fmla="*/ 445770 w 12192000"/>
              <a:gd name="connsiteY1" fmla="*/ 0 h 6859905"/>
              <a:gd name="connsiteX2" fmla="*/ 449580 w 12192000"/>
              <a:gd name="connsiteY2" fmla="*/ 175261 h 6859905"/>
              <a:gd name="connsiteX3" fmla="*/ 1350645 w 12192000"/>
              <a:gd name="connsiteY3" fmla="*/ 175261 h 6859905"/>
              <a:gd name="connsiteX4" fmla="*/ 1344930 w 12192000"/>
              <a:gd name="connsiteY4" fmla="*/ 1906 h 6859905"/>
              <a:gd name="connsiteX5" fmla="*/ 12192000 w 12192000"/>
              <a:gd name="connsiteY5" fmla="*/ 1905 h 6859905"/>
              <a:gd name="connsiteX6" fmla="*/ 12192000 w 12192000"/>
              <a:gd name="connsiteY6" fmla="*/ 6859905 h 6859905"/>
              <a:gd name="connsiteX7" fmla="*/ 0 w 12192000"/>
              <a:gd name="connsiteY7" fmla="*/ 6859905 h 6859905"/>
              <a:gd name="connsiteX8" fmla="*/ 0 w 12192000"/>
              <a:gd name="connsiteY8" fmla="*/ 1905 h 6859905"/>
              <a:gd name="connsiteX0" fmla="*/ 0 w 12192000"/>
              <a:gd name="connsiteY0" fmla="*/ 1905 h 6859905"/>
              <a:gd name="connsiteX1" fmla="*/ 445770 w 12192000"/>
              <a:gd name="connsiteY1" fmla="*/ 0 h 6859905"/>
              <a:gd name="connsiteX2" fmla="*/ 449580 w 12192000"/>
              <a:gd name="connsiteY2" fmla="*/ 175261 h 6859905"/>
              <a:gd name="connsiteX3" fmla="*/ 1346835 w 12192000"/>
              <a:gd name="connsiteY3" fmla="*/ 175261 h 6859905"/>
              <a:gd name="connsiteX4" fmla="*/ 1344930 w 12192000"/>
              <a:gd name="connsiteY4" fmla="*/ 1906 h 6859905"/>
              <a:gd name="connsiteX5" fmla="*/ 12192000 w 12192000"/>
              <a:gd name="connsiteY5" fmla="*/ 1905 h 6859905"/>
              <a:gd name="connsiteX6" fmla="*/ 12192000 w 12192000"/>
              <a:gd name="connsiteY6" fmla="*/ 6859905 h 6859905"/>
              <a:gd name="connsiteX7" fmla="*/ 0 w 12192000"/>
              <a:gd name="connsiteY7" fmla="*/ 6859905 h 6859905"/>
              <a:gd name="connsiteX8" fmla="*/ 0 w 12192000"/>
              <a:gd name="connsiteY8" fmla="*/ 1905 h 6859905"/>
              <a:gd name="connsiteX0" fmla="*/ 0 w 12192000"/>
              <a:gd name="connsiteY0" fmla="*/ 1905 h 6859905"/>
              <a:gd name="connsiteX1" fmla="*/ 445770 w 12192000"/>
              <a:gd name="connsiteY1" fmla="*/ 0 h 6859905"/>
              <a:gd name="connsiteX2" fmla="*/ 449580 w 12192000"/>
              <a:gd name="connsiteY2" fmla="*/ 175261 h 6859905"/>
              <a:gd name="connsiteX3" fmla="*/ 1346835 w 12192000"/>
              <a:gd name="connsiteY3" fmla="*/ 175261 h 6859905"/>
              <a:gd name="connsiteX4" fmla="*/ 1344930 w 12192000"/>
              <a:gd name="connsiteY4" fmla="*/ 1906 h 6859905"/>
              <a:gd name="connsiteX5" fmla="*/ 12192000 w 12192000"/>
              <a:gd name="connsiteY5" fmla="*/ 1905 h 6859905"/>
              <a:gd name="connsiteX6" fmla="*/ 12192000 w 12192000"/>
              <a:gd name="connsiteY6" fmla="*/ 6859905 h 6859905"/>
              <a:gd name="connsiteX7" fmla="*/ 0 w 12192000"/>
              <a:gd name="connsiteY7" fmla="*/ 6859905 h 6859905"/>
              <a:gd name="connsiteX8" fmla="*/ 0 w 12192000"/>
              <a:gd name="connsiteY8" fmla="*/ 1905 h 6859905"/>
              <a:gd name="connsiteX0" fmla="*/ 0 w 12192000"/>
              <a:gd name="connsiteY0" fmla="*/ 1905 h 6859906"/>
              <a:gd name="connsiteX1" fmla="*/ 445770 w 12192000"/>
              <a:gd name="connsiteY1" fmla="*/ 0 h 6859906"/>
              <a:gd name="connsiteX2" fmla="*/ 449580 w 12192000"/>
              <a:gd name="connsiteY2" fmla="*/ 175261 h 6859906"/>
              <a:gd name="connsiteX3" fmla="*/ 1346835 w 12192000"/>
              <a:gd name="connsiteY3" fmla="*/ 175261 h 6859906"/>
              <a:gd name="connsiteX4" fmla="*/ 1344930 w 12192000"/>
              <a:gd name="connsiteY4" fmla="*/ 1906 h 6859906"/>
              <a:gd name="connsiteX5" fmla="*/ 12192000 w 12192000"/>
              <a:gd name="connsiteY5" fmla="*/ 1905 h 6859906"/>
              <a:gd name="connsiteX6" fmla="*/ 12192000 w 12192000"/>
              <a:gd name="connsiteY6" fmla="*/ 6859905 h 6859906"/>
              <a:gd name="connsiteX7" fmla="*/ 171450 w 12192000"/>
              <a:gd name="connsiteY7" fmla="*/ 6859906 h 6859906"/>
              <a:gd name="connsiteX8" fmla="*/ 0 w 12192000"/>
              <a:gd name="connsiteY8" fmla="*/ 6859905 h 6859906"/>
              <a:gd name="connsiteX9" fmla="*/ 0 w 12192000"/>
              <a:gd name="connsiteY9" fmla="*/ 1905 h 6859906"/>
              <a:gd name="connsiteX0" fmla="*/ 3810 w 12195810"/>
              <a:gd name="connsiteY0" fmla="*/ 1905 h 6859906"/>
              <a:gd name="connsiteX1" fmla="*/ 449580 w 12195810"/>
              <a:gd name="connsiteY1" fmla="*/ 0 h 6859906"/>
              <a:gd name="connsiteX2" fmla="*/ 453390 w 12195810"/>
              <a:gd name="connsiteY2" fmla="*/ 175261 h 6859906"/>
              <a:gd name="connsiteX3" fmla="*/ 1350645 w 12195810"/>
              <a:gd name="connsiteY3" fmla="*/ 175261 h 6859906"/>
              <a:gd name="connsiteX4" fmla="*/ 1348740 w 12195810"/>
              <a:gd name="connsiteY4" fmla="*/ 1906 h 6859906"/>
              <a:gd name="connsiteX5" fmla="*/ 12195810 w 12195810"/>
              <a:gd name="connsiteY5" fmla="*/ 1905 h 6859906"/>
              <a:gd name="connsiteX6" fmla="*/ 12195810 w 12195810"/>
              <a:gd name="connsiteY6" fmla="*/ 6859905 h 6859906"/>
              <a:gd name="connsiteX7" fmla="*/ 175260 w 12195810"/>
              <a:gd name="connsiteY7" fmla="*/ 6859906 h 6859906"/>
              <a:gd name="connsiteX8" fmla="*/ 3810 w 12195810"/>
              <a:gd name="connsiteY8" fmla="*/ 6859905 h 6859906"/>
              <a:gd name="connsiteX9" fmla="*/ 0 w 12195810"/>
              <a:gd name="connsiteY9" fmla="*/ 5086350 h 6859906"/>
              <a:gd name="connsiteX10" fmla="*/ 3810 w 12195810"/>
              <a:gd name="connsiteY10" fmla="*/ 1905 h 6859906"/>
              <a:gd name="connsiteX0" fmla="*/ 3810 w 12195810"/>
              <a:gd name="connsiteY0" fmla="*/ 1905 h 6859906"/>
              <a:gd name="connsiteX1" fmla="*/ 449580 w 12195810"/>
              <a:gd name="connsiteY1" fmla="*/ 0 h 6859906"/>
              <a:gd name="connsiteX2" fmla="*/ 453390 w 12195810"/>
              <a:gd name="connsiteY2" fmla="*/ 175261 h 6859906"/>
              <a:gd name="connsiteX3" fmla="*/ 1350645 w 12195810"/>
              <a:gd name="connsiteY3" fmla="*/ 175261 h 6859906"/>
              <a:gd name="connsiteX4" fmla="*/ 1348740 w 12195810"/>
              <a:gd name="connsiteY4" fmla="*/ 1906 h 6859906"/>
              <a:gd name="connsiteX5" fmla="*/ 12195810 w 12195810"/>
              <a:gd name="connsiteY5" fmla="*/ 1905 h 6859906"/>
              <a:gd name="connsiteX6" fmla="*/ 12195810 w 12195810"/>
              <a:gd name="connsiteY6" fmla="*/ 6859905 h 6859906"/>
              <a:gd name="connsiteX7" fmla="*/ 175260 w 12195810"/>
              <a:gd name="connsiteY7" fmla="*/ 6859906 h 6859906"/>
              <a:gd name="connsiteX8" fmla="*/ 147501 w 12195810"/>
              <a:gd name="connsiteY8" fmla="*/ 5499191 h 6859906"/>
              <a:gd name="connsiteX9" fmla="*/ 0 w 12195810"/>
              <a:gd name="connsiteY9" fmla="*/ 5086350 h 6859906"/>
              <a:gd name="connsiteX10" fmla="*/ 3810 w 12195810"/>
              <a:gd name="connsiteY10" fmla="*/ 1905 h 6859906"/>
              <a:gd name="connsiteX0" fmla="*/ 3810 w 12195810"/>
              <a:gd name="connsiteY0" fmla="*/ 1905 h 6859906"/>
              <a:gd name="connsiteX1" fmla="*/ 449580 w 12195810"/>
              <a:gd name="connsiteY1" fmla="*/ 0 h 6859906"/>
              <a:gd name="connsiteX2" fmla="*/ 453390 w 12195810"/>
              <a:gd name="connsiteY2" fmla="*/ 175261 h 6859906"/>
              <a:gd name="connsiteX3" fmla="*/ 1350645 w 12195810"/>
              <a:gd name="connsiteY3" fmla="*/ 175261 h 6859906"/>
              <a:gd name="connsiteX4" fmla="*/ 1348740 w 12195810"/>
              <a:gd name="connsiteY4" fmla="*/ 1906 h 6859906"/>
              <a:gd name="connsiteX5" fmla="*/ 12195810 w 12195810"/>
              <a:gd name="connsiteY5" fmla="*/ 1905 h 6859906"/>
              <a:gd name="connsiteX6" fmla="*/ 12195810 w 12195810"/>
              <a:gd name="connsiteY6" fmla="*/ 6859905 h 6859906"/>
              <a:gd name="connsiteX7" fmla="*/ 175260 w 12195810"/>
              <a:gd name="connsiteY7" fmla="*/ 6859906 h 6859906"/>
              <a:gd name="connsiteX8" fmla="*/ 180159 w 12195810"/>
              <a:gd name="connsiteY8" fmla="*/ 5087711 h 6859906"/>
              <a:gd name="connsiteX9" fmla="*/ 0 w 12195810"/>
              <a:gd name="connsiteY9" fmla="*/ 5086350 h 6859906"/>
              <a:gd name="connsiteX10" fmla="*/ 3810 w 12195810"/>
              <a:gd name="connsiteY10" fmla="*/ 1905 h 6859906"/>
              <a:gd name="connsiteX0" fmla="*/ 3810 w 12195810"/>
              <a:gd name="connsiteY0" fmla="*/ 1905 h 6859906"/>
              <a:gd name="connsiteX1" fmla="*/ 449580 w 12195810"/>
              <a:gd name="connsiteY1" fmla="*/ 0 h 6859906"/>
              <a:gd name="connsiteX2" fmla="*/ 453390 w 12195810"/>
              <a:gd name="connsiteY2" fmla="*/ 175261 h 6859906"/>
              <a:gd name="connsiteX3" fmla="*/ 1350645 w 12195810"/>
              <a:gd name="connsiteY3" fmla="*/ 175261 h 6859906"/>
              <a:gd name="connsiteX4" fmla="*/ 1348740 w 12195810"/>
              <a:gd name="connsiteY4" fmla="*/ 1906 h 6859906"/>
              <a:gd name="connsiteX5" fmla="*/ 12195810 w 12195810"/>
              <a:gd name="connsiteY5" fmla="*/ 1905 h 6859906"/>
              <a:gd name="connsiteX6" fmla="*/ 12195810 w 12195810"/>
              <a:gd name="connsiteY6" fmla="*/ 6859905 h 6859906"/>
              <a:gd name="connsiteX7" fmla="*/ 175260 w 12195810"/>
              <a:gd name="connsiteY7" fmla="*/ 6859906 h 6859906"/>
              <a:gd name="connsiteX8" fmla="*/ 180159 w 12195810"/>
              <a:gd name="connsiteY8" fmla="*/ 5087711 h 6859906"/>
              <a:gd name="connsiteX9" fmla="*/ 0 w 12195810"/>
              <a:gd name="connsiteY9" fmla="*/ 5086350 h 6859906"/>
              <a:gd name="connsiteX10" fmla="*/ 3810 w 12195810"/>
              <a:gd name="connsiteY10" fmla="*/ 1905 h 6859906"/>
              <a:gd name="connsiteX0" fmla="*/ 3810 w 12195810"/>
              <a:gd name="connsiteY0" fmla="*/ 1905 h 6859906"/>
              <a:gd name="connsiteX1" fmla="*/ 449580 w 12195810"/>
              <a:gd name="connsiteY1" fmla="*/ 0 h 6859906"/>
              <a:gd name="connsiteX2" fmla="*/ 453390 w 12195810"/>
              <a:gd name="connsiteY2" fmla="*/ 175261 h 6859906"/>
              <a:gd name="connsiteX3" fmla="*/ 1350645 w 12195810"/>
              <a:gd name="connsiteY3" fmla="*/ 175261 h 6859906"/>
              <a:gd name="connsiteX4" fmla="*/ 1348740 w 12195810"/>
              <a:gd name="connsiteY4" fmla="*/ 1906 h 6859906"/>
              <a:gd name="connsiteX5" fmla="*/ 12195810 w 12195810"/>
              <a:gd name="connsiteY5" fmla="*/ 1905 h 6859906"/>
              <a:gd name="connsiteX6" fmla="*/ 12195810 w 12195810"/>
              <a:gd name="connsiteY6" fmla="*/ 6859905 h 6859906"/>
              <a:gd name="connsiteX7" fmla="*/ 175260 w 12195810"/>
              <a:gd name="connsiteY7" fmla="*/ 6859906 h 6859906"/>
              <a:gd name="connsiteX8" fmla="*/ 177982 w 12195810"/>
              <a:gd name="connsiteY8" fmla="*/ 5087711 h 6859906"/>
              <a:gd name="connsiteX9" fmla="*/ 0 w 12195810"/>
              <a:gd name="connsiteY9" fmla="*/ 5086350 h 6859906"/>
              <a:gd name="connsiteX10" fmla="*/ 3810 w 12195810"/>
              <a:gd name="connsiteY10" fmla="*/ 1905 h 6859906"/>
              <a:gd name="connsiteX0" fmla="*/ 3810 w 12195810"/>
              <a:gd name="connsiteY0" fmla="*/ 1905 h 6859906"/>
              <a:gd name="connsiteX1" fmla="*/ 449580 w 12195810"/>
              <a:gd name="connsiteY1" fmla="*/ 0 h 6859906"/>
              <a:gd name="connsiteX2" fmla="*/ 453390 w 12195810"/>
              <a:gd name="connsiteY2" fmla="*/ 175261 h 6859906"/>
              <a:gd name="connsiteX3" fmla="*/ 1350645 w 12195810"/>
              <a:gd name="connsiteY3" fmla="*/ 175261 h 6859906"/>
              <a:gd name="connsiteX4" fmla="*/ 1348740 w 12195810"/>
              <a:gd name="connsiteY4" fmla="*/ 1906 h 6859906"/>
              <a:gd name="connsiteX5" fmla="*/ 12195810 w 12195810"/>
              <a:gd name="connsiteY5" fmla="*/ 1905 h 6859906"/>
              <a:gd name="connsiteX6" fmla="*/ 12195810 w 12195810"/>
              <a:gd name="connsiteY6" fmla="*/ 6859905 h 6859906"/>
              <a:gd name="connsiteX7" fmla="*/ 175260 w 12195810"/>
              <a:gd name="connsiteY7" fmla="*/ 6859906 h 6859906"/>
              <a:gd name="connsiteX8" fmla="*/ 177982 w 12195810"/>
              <a:gd name="connsiteY8" fmla="*/ 5087711 h 6859906"/>
              <a:gd name="connsiteX9" fmla="*/ 0 w 12195810"/>
              <a:gd name="connsiteY9" fmla="*/ 5086350 h 6859906"/>
              <a:gd name="connsiteX10" fmla="*/ 3810 w 12195810"/>
              <a:gd name="connsiteY10" fmla="*/ 1905 h 6859906"/>
              <a:gd name="connsiteX0" fmla="*/ 3810 w 12195810"/>
              <a:gd name="connsiteY0" fmla="*/ 1905 h 6859906"/>
              <a:gd name="connsiteX1" fmla="*/ 449580 w 12195810"/>
              <a:gd name="connsiteY1" fmla="*/ 0 h 6859906"/>
              <a:gd name="connsiteX2" fmla="*/ 453390 w 12195810"/>
              <a:gd name="connsiteY2" fmla="*/ 175261 h 6859906"/>
              <a:gd name="connsiteX3" fmla="*/ 1350645 w 12195810"/>
              <a:gd name="connsiteY3" fmla="*/ 175261 h 6859906"/>
              <a:gd name="connsiteX4" fmla="*/ 1348740 w 12195810"/>
              <a:gd name="connsiteY4" fmla="*/ 1906 h 6859906"/>
              <a:gd name="connsiteX5" fmla="*/ 12195810 w 12195810"/>
              <a:gd name="connsiteY5" fmla="*/ 1905 h 6859906"/>
              <a:gd name="connsiteX6" fmla="*/ 12195810 w 12195810"/>
              <a:gd name="connsiteY6" fmla="*/ 6859905 h 6859906"/>
              <a:gd name="connsiteX7" fmla="*/ 177437 w 12195810"/>
              <a:gd name="connsiteY7" fmla="*/ 6859906 h 6859906"/>
              <a:gd name="connsiteX8" fmla="*/ 177982 w 12195810"/>
              <a:gd name="connsiteY8" fmla="*/ 5087711 h 6859906"/>
              <a:gd name="connsiteX9" fmla="*/ 0 w 12195810"/>
              <a:gd name="connsiteY9" fmla="*/ 5086350 h 6859906"/>
              <a:gd name="connsiteX10" fmla="*/ 3810 w 12195810"/>
              <a:gd name="connsiteY10" fmla="*/ 1905 h 6859906"/>
              <a:gd name="connsiteX0" fmla="*/ 3810 w 12195810"/>
              <a:gd name="connsiteY0" fmla="*/ 1905 h 6862082"/>
              <a:gd name="connsiteX1" fmla="*/ 449580 w 12195810"/>
              <a:gd name="connsiteY1" fmla="*/ 0 h 6862082"/>
              <a:gd name="connsiteX2" fmla="*/ 453390 w 12195810"/>
              <a:gd name="connsiteY2" fmla="*/ 175261 h 6862082"/>
              <a:gd name="connsiteX3" fmla="*/ 1350645 w 12195810"/>
              <a:gd name="connsiteY3" fmla="*/ 175261 h 6862082"/>
              <a:gd name="connsiteX4" fmla="*/ 1348740 w 12195810"/>
              <a:gd name="connsiteY4" fmla="*/ 1906 h 6862082"/>
              <a:gd name="connsiteX5" fmla="*/ 12195810 w 12195810"/>
              <a:gd name="connsiteY5" fmla="*/ 1905 h 6862082"/>
              <a:gd name="connsiteX6" fmla="*/ 12195810 w 12195810"/>
              <a:gd name="connsiteY6" fmla="*/ 6859905 h 6862082"/>
              <a:gd name="connsiteX7" fmla="*/ 12025993 w 12195810"/>
              <a:gd name="connsiteY7" fmla="*/ 6862082 h 6862082"/>
              <a:gd name="connsiteX8" fmla="*/ 177437 w 12195810"/>
              <a:gd name="connsiteY8" fmla="*/ 6859906 h 6862082"/>
              <a:gd name="connsiteX9" fmla="*/ 177982 w 12195810"/>
              <a:gd name="connsiteY9" fmla="*/ 5087711 h 6862082"/>
              <a:gd name="connsiteX10" fmla="*/ 0 w 12195810"/>
              <a:gd name="connsiteY10" fmla="*/ 5086350 h 6862082"/>
              <a:gd name="connsiteX11" fmla="*/ 3810 w 12195810"/>
              <a:gd name="connsiteY11" fmla="*/ 1905 h 6862082"/>
              <a:gd name="connsiteX0" fmla="*/ 3810 w 12195810"/>
              <a:gd name="connsiteY0" fmla="*/ 1905 h 6862082"/>
              <a:gd name="connsiteX1" fmla="*/ 449580 w 12195810"/>
              <a:gd name="connsiteY1" fmla="*/ 0 h 6862082"/>
              <a:gd name="connsiteX2" fmla="*/ 453390 w 12195810"/>
              <a:gd name="connsiteY2" fmla="*/ 175261 h 6862082"/>
              <a:gd name="connsiteX3" fmla="*/ 1350645 w 12195810"/>
              <a:gd name="connsiteY3" fmla="*/ 175261 h 6862082"/>
              <a:gd name="connsiteX4" fmla="*/ 1348740 w 12195810"/>
              <a:gd name="connsiteY4" fmla="*/ 1906 h 6862082"/>
              <a:gd name="connsiteX5" fmla="*/ 12195810 w 12195810"/>
              <a:gd name="connsiteY5" fmla="*/ 1905 h 6862082"/>
              <a:gd name="connsiteX6" fmla="*/ 12193633 w 12195810"/>
              <a:gd name="connsiteY6" fmla="*/ 6404882 h 6862082"/>
              <a:gd name="connsiteX7" fmla="*/ 12195810 w 12195810"/>
              <a:gd name="connsiteY7" fmla="*/ 6859905 h 6862082"/>
              <a:gd name="connsiteX8" fmla="*/ 12025993 w 12195810"/>
              <a:gd name="connsiteY8" fmla="*/ 6862082 h 6862082"/>
              <a:gd name="connsiteX9" fmla="*/ 177437 w 12195810"/>
              <a:gd name="connsiteY9" fmla="*/ 6859906 h 6862082"/>
              <a:gd name="connsiteX10" fmla="*/ 177982 w 12195810"/>
              <a:gd name="connsiteY10" fmla="*/ 5087711 h 6862082"/>
              <a:gd name="connsiteX11" fmla="*/ 0 w 12195810"/>
              <a:gd name="connsiteY11" fmla="*/ 5086350 h 6862082"/>
              <a:gd name="connsiteX12" fmla="*/ 3810 w 12195810"/>
              <a:gd name="connsiteY12" fmla="*/ 1905 h 6862082"/>
              <a:gd name="connsiteX0" fmla="*/ 3810 w 12195810"/>
              <a:gd name="connsiteY0" fmla="*/ 1905 h 6862082"/>
              <a:gd name="connsiteX1" fmla="*/ 449580 w 12195810"/>
              <a:gd name="connsiteY1" fmla="*/ 0 h 6862082"/>
              <a:gd name="connsiteX2" fmla="*/ 453390 w 12195810"/>
              <a:gd name="connsiteY2" fmla="*/ 175261 h 6862082"/>
              <a:gd name="connsiteX3" fmla="*/ 1350645 w 12195810"/>
              <a:gd name="connsiteY3" fmla="*/ 175261 h 6862082"/>
              <a:gd name="connsiteX4" fmla="*/ 1348740 w 12195810"/>
              <a:gd name="connsiteY4" fmla="*/ 1906 h 6862082"/>
              <a:gd name="connsiteX5" fmla="*/ 12195810 w 12195810"/>
              <a:gd name="connsiteY5" fmla="*/ 1905 h 6862082"/>
              <a:gd name="connsiteX6" fmla="*/ 12193633 w 12195810"/>
              <a:gd name="connsiteY6" fmla="*/ 6404882 h 6862082"/>
              <a:gd name="connsiteX7" fmla="*/ 12195810 w 12195810"/>
              <a:gd name="connsiteY7" fmla="*/ 6859905 h 6862082"/>
              <a:gd name="connsiteX8" fmla="*/ 12025993 w 12195810"/>
              <a:gd name="connsiteY8" fmla="*/ 6862082 h 6862082"/>
              <a:gd name="connsiteX9" fmla="*/ 177437 w 12195810"/>
              <a:gd name="connsiteY9" fmla="*/ 6859906 h 6862082"/>
              <a:gd name="connsiteX10" fmla="*/ 177982 w 12195810"/>
              <a:gd name="connsiteY10" fmla="*/ 5087711 h 6862082"/>
              <a:gd name="connsiteX11" fmla="*/ 0 w 12195810"/>
              <a:gd name="connsiteY11" fmla="*/ 5086350 h 6862082"/>
              <a:gd name="connsiteX12" fmla="*/ 3810 w 12195810"/>
              <a:gd name="connsiteY12" fmla="*/ 1905 h 6862082"/>
              <a:gd name="connsiteX0" fmla="*/ 3810 w 12195810"/>
              <a:gd name="connsiteY0" fmla="*/ 1905 h 6862082"/>
              <a:gd name="connsiteX1" fmla="*/ 449580 w 12195810"/>
              <a:gd name="connsiteY1" fmla="*/ 0 h 6862082"/>
              <a:gd name="connsiteX2" fmla="*/ 453390 w 12195810"/>
              <a:gd name="connsiteY2" fmla="*/ 175261 h 6862082"/>
              <a:gd name="connsiteX3" fmla="*/ 1350645 w 12195810"/>
              <a:gd name="connsiteY3" fmla="*/ 175261 h 6862082"/>
              <a:gd name="connsiteX4" fmla="*/ 1348740 w 12195810"/>
              <a:gd name="connsiteY4" fmla="*/ 1906 h 6862082"/>
              <a:gd name="connsiteX5" fmla="*/ 12195810 w 12195810"/>
              <a:gd name="connsiteY5" fmla="*/ 1905 h 6862082"/>
              <a:gd name="connsiteX6" fmla="*/ 12193633 w 12195810"/>
              <a:gd name="connsiteY6" fmla="*/ 6404882 h 6862082"/>
              <a:gd name="connsiteX7" fmla="*/ 12195810 w 12195810"/>
              <a:gd name="connsiteY7" fmla="*/ 6859905 h 6862082"/>
              <a:gd name="connsiteX8" fmla="*/ 12025993 w 12195810"/>
              <a:gd name="connsiteY8" fmla="*/ 6862082 h 6862082"/>
              <a:gd name="connsiteX9" fmla="*/ 177437 w 12195810"/>
              <a:gd name="connsiteY9" fmla="*/ 6859906 h 6862082"/>
              <a:gd name="connsiteX10" fmla="*/ 177982 w 12195810"/>
              <a:gd name="connsiteY10" fmla="*/ 5087711 h 6862082"/>
              <a:gd name="connsiteX11" fmla="*/ 0 w 12195810"/>
              <a:gd name="connsiteY11" fmla="*/ 5086350 h 6862082"/>
              <a:gd name="connsiteX12" fmla="*/ 3810 w 12195810"/>
              <a:gd name="connsiteY12" fmla="*/ 1905 h 6862082"/>
              <a:gd name="connsiteX0" fmla="*/ 3810 w 12195810"/>
              <a:gd name="connsiteY0" fmla="*/ 1905 h 6862082"/>
              <a:gd name="connsiteX1" fmla="*/ 449580 w 12195810"/>
              <a:gd name="connsiteY1" fmla="*/ 0 h 6862082"/>
              <a:gd name="connsiteX2" fmla="*/ 453390 w 12195810"/>
              <a:gd name="connsiteY2" fmla="*/ 175261 h 6862082"/>
              <a:gd name="connsiteX3" fmla="*/ 1350645 w 12195810"/>
              <a:gd name="connsiteY3" fmla="*/ 175261 h 6862082"/>
              <a:gd name="connsiteX4" fmla="*/ 1348740 w 12195810"/>
              <a:gd name="connsiteY4" fmla="*/ 1906 h 6862082"/>
              <a:gd name="connsiteX5" fmla="*/ 12195810 w 12195810"/>
              <a:gd name="connsiteY5" fmla="*/ 1905 h 6862082"/>
              <a:gd name="connsiteX6" fmla="*/ 12193633 w 12195810"/>
              <a:gd name="connsiteY6" fmla="*/ 6404882 h 6862082"/>
              <a:gd name="connsiteX7" fmla="*/ 12195810 w 12195810"/>
              <a:gd name="connsiteY7" fmla="*/ 6859905 h 6862082"/>
              <a:gd name="connsiteX8" fmla="*/ 12025993 w 12195810"/>
              <a:gd name="connsiteY8" fmla="*/ 6862082 h 6862082"/>
              <a:gd name="connsiteX9" fmla="*/ 177437 w 12195810"/>
              <a:gd name="connsiteY9" fmla="*/ 6859906 h 6862082"/>
              <a:gd name="connsiteX10" fmla="*/ 177982 w 12195810"/>
              <a:gd name="connsiteY10" fmla="*/ 5087711 h 6862082"/>
              <a:gd name="connsiteX11" fmla="*/ 0 w 12195810"/>
              <a:gd name="connsiteY11" fmla="*/ 5086350 h 6862082"/>
              <a:gd name="connsiteX12" fmla="*/ 3810 w 12195810"/>
              <a:gd name="connsiteY12" fmla="*/ 1905 h 6862082"/>
              <a:gd name="connsiteX0" fmla="*/ 3810 w 12195810"/>
              <a:gd name="connsiteY0" fmla="*/ 1905 h 6862082"/>
              <a:gd name="connsiteX1" fmla="*/ 449580 w 12195810"/>
              <a:gd name="connsiteY1" fmla="*/ 0 h 6862082"/>
              <a:gd name="connsiteX2" fmla="*/ 453390 w 12195810"/>
              <a:gd name="connsiteY2" fmla="*/ 175261 h 6862082"/>
              <a:gd name="connsiteX3" fmla="*/ 1350645 w 12195810"/>
              <a:gd name="connsiteY3" fmla="*/ 175261 h 6862082"/>
              <a:gd name="connsiteX4" fmla="*/ 1348740 w 12195810"/>
              <a:gd name="connsiteY4" fmla="*/ 1906 h 6862082"/>
              <a:gd name="connsiteX5" fmla="*/ 12195810 w 12195810"/>
              <a:gd name="connsiteY5" fmla="*/ 1905 h 6862082"/>
              <a:gd name="connsiteX6" fmla="*/ 12193633 w 12195810"/>
              <a:gd name="connsiteY6" fmla="*/ 6404882 h 6862082"/>
              <a:gd name="connsiteX7" fmla="*/ 12021639 w 12195810"/>
              <a:gd name="connsiteY7" fmla="*/ 6420122 h 6862082"/>
              <a:gd name="connsiteX8" fmla="*/ 12025993 w 12195810"/>
              <a:gd name="connsiteY8" fmla="*/ 6862082 h 6862082"/>
              <a:gd name="connsiteX9" fmla="*/ 177437 w 12195810"/>
              <a:gd name="connsiteY9" fmla="*/ 6859906 h 6862082"/>
              <a:gd name="connsiteX10" fmla="*/ 177982 w 12195810"/>
              <a:gd name="connsiteY10" fmla="*/ 5087711 h 6862082"/>
              <a:gd name="connsiteX11" fmla="*/ 0 w 12195810"/>
              <a:gd name="connsiteY11" fmla="*/ 5086350 h 6862082"/>
              <a:gd name="connsiteX12" fmla="*/ 3810 w 12195810"/>
              <a:gd name="connsiteY12" fmla="*/ 1905 h 6862082"/>
              <a:gd name="connsiteX0" fmla="*/ 3810 w 12195810"/>
              <a:gd name="connsiteY0" fmla="*/ 1905 h 6862082"/>
              <a:gd name="connsiteX1" fmla="*/ 449580 w 12195810"/>
              <a:gd name="connsiteY1" fmla="*/ 0 h 6862082"/>
              <a:gd name="connsiteX2" fmla="*/ 453390 w 12195810"/>
              <a:gd name="connsiteY2" fmla="*/ 175261 h 6862082"/>
              <a:gd name="connsiteX3" fmla="*/ 1350645 w 12195810"/>
              <a:gd name="connsiteY3" fmla="*/ 175261 h 6862082"/>
              <a:gd name="connsiteX4" fmla="*/ 1348740 w 12195810"/>
              <a:gd name="connsiteY4" fmla="*/ 1906 h 6862082"/>
              <a:gd name="connsiteX5" fmla="*/ 12195810 w 12195810"/>
              <a:gd name="connsiteY5" fmla="*/ 1905 h 6862082"/>
              <a:gd name="connsiteX6" fmla="*/ 12193633 w 12195810"/>
              <a:gd name="connsiteY6" fmla="*/ 6404882 h 6862082"/>
              <a:gd name="connsiteX7" fmla="*/ 12021639 w 12195810"/>
              <a:gd name="connsiteY7" fmla="*/ 6420122 h 6862082"/>
              <a:gd name="connsiteX8" fmla="*/ 12025993 w 12195810"/>
              <a:gd name="connsiteY8" fmla="*/ 6862082 h 6862082"/>
              <a:gd name="connsiteX9" fmla="*/ 177437 w 12195810"/>
              <a:gd name="connsiteY9" fmla="*/ 6859906 h 6862082"/>
              <a:gd name="connsiteX10" fmla="*/ 177982 w 12195810"/>
              <a:gd name="connsiteY10" fmla="*/ 5087711 h 6862082"/>
              <a:gd name="connsiteX11" fmla="*/ 0 w 12195810"/>
              <a:gd name="connsiteY11" fmla="*/ 5086350 h 6862082"/>
              <a:gd name="connsiteX12" fmla="*/ 3810 w 12195810"/>
              <a:gd name="connsiteY12" fmla="*/ 1905 h 6862082"/>
              <a:gd name="connsiteX0" fmla="*/ 3810 w 12195810"/>
              <a:gd name="connsiteY0" fmla="*/ 1905 h 6862082"/>
              <a:gd name="connsiteX1" fmla="*/ 449580 w 12195810"/>
              <a:gd name="connsiteY1" fmla="*/ 0 h 6862082"/>
              <a:gd name="connsiteX2" fmla="*/ 453390 w 12195810"/>
              <a:gd name="connsiteY2" fmla="*/ 175261 h 6862082"/>
              <a:gd name="connsiteX3" fmla="*/ 1350645 w 12195810"/>
              <a:gd name="connsiteY3" fmla="*/ 175261 h 6862082"/>
              <a:gd name="connsiteX4" fmla="*/ 1348740 w 12195810"/>
              <a:gd name="connsiteY4" fmla="*/ 1906 h 6862082"/>
              <a:gd name="connsiteX5" fmla="*/ 12195810 w 12195810"/>
              <a:gd name="connsiteY5" fmla="*/ 1905 h 6862082"/>
              <a:gd name="connsiteX6" fmla="*/ 12193633 w 12195810"/>
              <a:gd name="connsiteY6" fmla="*/ 6404882 h 6862082"/>
              <a:gd name="connsiteX7" fmla="*/ 12021639 w 12195810"/>
              <a:gd name="connsiteY7" fmla="*/ 6410597 h 6862082"/>
              <a:gd name="connsiteX8" fmla="*/ 12025993 w 12195810"/>
              <a:gd name="connsiteY8" fmla="*/ 6862082 h 6862082"/>
              <a:gd name="connsiteX9" fmla="*/ 177437 w 12195810"/>
              <a:gd name="connsiteY9" fmla="*/ 6859906 h 6862082"/>
              <a:gd name="connsiteX10" fmla="*/ 177982 w 12195810"/>
              <a:gd name="connsiteY10" fmla="*/ 5087711 h 6862082"/>
              <a:gd name="connsiteX11" fmla="*/ 0 w 12195810"/>
              <a:gd name="connsiteY11" fmla="*/ 5086350 h 6862082"/>
              <a:gd name="connsiteX12" fmla="*/ 3810 w 12195810"/>
              <a:gd name="connsiteY12" fmla="*/ 1905 h 6862082"/>
              <a:gd name="connsiteX0" fmla="*/ 3810 w 12195810"/>
              <a:gd name="connsiteY0" fmla="*/ 1905 h 6862082"/>
              <a:gd name="connsiteX1" fmla="*/ 449580 w 12195810"/>
              <a:gd name="connsiteY1" fmla="*/ 0 h 6862082"/>
              <a:gd name="connsiteX2" fmla="*/ 453390 w 12195810"/>
              <a:gd name="connsiteY2" fmla="*/ 175261 h 6862082"/>
              <a:gd name="connsiteX3" fmla="*/ 1350645 w 12195810"/>
              <a:gd name="connsiteY3" fmla="*/ 175261 h 6862082"/>
              <a:gd name="connsiteX4" fmla="*/ 1348740 w 12195810"/>
              <a:gd name="connsiteY4" fmla="*/ 1906 h 6862082"/>
              <a:gd name="connsiteX5" fmla="*/ 12195810 w 12195810"/>
              <a:gd name="connsiteY5" fmla="*/ 1905 h 6862082"/>
              <a:gd name="connsiteX6" fmla="*/ 12193633 w 12195810"/>
              <a:gd name="connsiteY6" fmla="*/ 6404882 h 6862082"/>
              <a:gd name="connsiteX7" fmla="*/ 12021639 w 12195810"/>
              <a:gd name="connsiteY7" fmla="*/ 6410597 h 6862082"/>
              <a:gd name="connsiteX8" fmla="*/ 12025993 w 12195810"/>
              <a:gd name="connsiteY8" fmla="*/ 6862082 h 6862082"/>
              <a:gd name="connsiteX9" fmla="*/ 177437 w 12195810"/>
              <a:gd name="connsiteY9" fmla="*/ 6859906 h 6862082"/>
              <a:gd name="connsiteX10" fmla="*/ 177982 w 12195810"/>
              <a:gd name="connsiteY10" fmla="*/ 5087711 h 6862082"/>
              <a:gd name="connsiteX11" fmla="*/ 0 w 12195810"/>
              <a:gd name="connsiteY11" fmla="*/ 5086350 h 6862082"/>
              <a:gd name="connsiteX12" fmla="*/ 3810 w 12195810"/>
              <a:gd name="connsiteY12" fmla="*/ 1905 h 6862082"/>
              <a:gd name="connsiteX0" fmla="*/ 3810 w 12195810"/>
              <a:gd name="connsiteY0" fmla="*/ 1905 h 6862082"/>
              <a:gd name="connsiteX1" fmla="*/ 449580 w 12195810"/>
              <a:gd name="connsiteY1" fmla="*/ 0 h 6862082"/>
              <a:gd name="connsiteX2" fmla="*/ 453390 w 12195810"/>
              <a:gd name="connsiteY2" fmla="*/ 175261 h 6862082"/>
              <a:gd name="connsiteX3" fmla="*/ 1350645 w 12195810"/>
              <a:gd name="connsiteY3" fmla="*/ 175261 h 6862082"/>
              <a:gd name="connsiteX4" fmla="*/ 1348740 w 12195810"/>
              <a:gd name="connsiteY4" fmla="*/ 1906 h 6862082"/>
              <a:gd name="connsiteX5" fmla="*/ 12195810 w 12195810"/>
              <a:gd name="connsiteY5" fmla="*/ 1905 h 6862082"/>
              <a:gd name="connsiteX6" fmla="*/ 12193633 w 12195810"/>
              <a:gd name="connsiteY6" fmla="*/ 6404882 h 6862082"/>
              <a:gd name="connsiteX7" fmla="*/ 12021639 w 12195810"/>
              <a:gd name="connsiteY7" fmla="*/ 6406787 h 6862082"/>
              <a:gd name="connsiteX8" fmla="*/ 12025993 w 12195810"/>
              <a:gd name="connsiteY8" fmla="*/ 6862082 h 6862082"/>
              <a:gd name="connsiteX9" fmla="*/ 177437 w 12195810"/>
              <a:gd name="connsiteY9" fmla="*/ 6859906 h 6862082"/>
              <a:gd name="connsiteX10" fmla="*/ 177982 w 12195810"/>
              <a:gd name="connsiteY10" fmla="*/ 5087711 h 6862082"/>
              <a:gd name="connsiteX11" fmla="*/ 0 w 12195810"/>
              <a:gd name="connsiteY11" fmla="*/ 5086350 h 6862082"/>
              <a:gd name="connsiteX12" fmla="*/ 3810 w 12195810"/>
              <a:gd name="connsiteY12" fmla="*/ 1905 h 6862082"/>
              <a:gd name="connsiteX0" fmla="*/ 3810 w 12195810"/>
              <a:gd name="connsiteY0" fmla="*/ 1905 h 6862082"/>
              <a:gd name="connsiteX1" fmla="*/ 449580 w 12195810"/>
              <a:gd name="connsiteY1" fmla="*/ 0 h 6862082"/>
              <a:gd name="connsiteX2" fmla="*/ 453390 w 12195810"/>
              <a:gd name="connsiteY2" fmla="*/ 175261 h 6862082"/>
              <a:gd name="connsiteX3" fmla="*/ 1350645 w 12195810"/>
              <a:gd name="connsiteY3" fmla="*/ 175261 h 6862082"/>
              <a:gd name="connsiteX4" fmla="*/ 1348740 w 12195810"/>
              <a:gd name="connsiteY4" fmla="*/ 1906 h 6862082"/>
              <a:gd name="connsiteX5" fmla="*/ 12195810 w 12195810"/>
              <a:gd name="connsiteY5" fmla="*/ 1905 h 6862082"/>
              <a:gd name="connsiteX6" fmla="*/ 12193633 w 12195810"/>
              <a:gd name="connsiteY6" fmla="*/ 6404882 h 6862082"/>
              <a:gd name="connsiteX7" fmla="*/ 12021639 w 12195810"/>
              <a:gd name="connsiteY7" fmla="*/ 6406787 h 6862082"/>
              <a:gd name="connsiteX8" fmla="*/ 12025993 w 12195810"/>
              <a:gd name="connsiteY8" fmla="*/ 6862082 h 6862082"/>
              <a:gd name="connsiteX9" fmla="*/ 177437 w 12195810"/>
              <a:gd name="connsiteY9" fmla="*/ 6859906 h 6862082"/>
              <a:gd name="connsiteX10" fmla="*/ 177982 w 12195810"/>
              <a:gd name="connsiteY10" fmla="*/ 5087711 h 6862082"/>
              <a:gd name="connsiteX11" fmla="*/ 0 w 12195810"/>
              <a:gd name="connsiteY11" fmla="*/ 5086350 h 6862082"/>
              <a:gd name="connsiteX12" fmla="*/ 3810 w 12195810"/>
              <a:gd name="connsiteY12" fmla="*/ 1905 h 6862082"/>
              <a:gd name="connsiteX0" fmla="*/ 3810 w 12195810"/>
              <a:gd name="connsiteY0" fmla="*/ 1905 h 6862082"/>
              <a:gd name="connsiteX1" fmla="*/ 449580 w 12195810"/>
              <a:gd name="connsiteY1" fmla="*/ 0 h 6862082"/>
              <a:gd name="connsiteX2" fmla="*/ 453390 w 12195810"/>
              <a:gd name="connsiteY2" fmla="*/ 175261 h 6862082"/>
              <a:gd name="connsiteX3" fmla="*/ 1350645 w 12195810"/>
              <a:gd name="connsiteY3" fmla="*/ 175261 h 6862082"/>
              <a:gd name="connsiteX4" fmla="*/ 1348740 w 12195810"/>
              <a:gd name="connsiteY4" fmla="*/ 1906 h 6862082"/>
              <a:gd name="connsiteX5" fmla="*/ 12195810 w 12195810"/>
              <a:gd name="connsiteY5" fmla="*/ 1905 h 6862082"/>
              <a:gd name="connsiteX6" fmla="*/ 12193633 w 12195810"/>
              <a:gd name="connsiteY6" fmla="*/ 6404882 h 6862082"/>
              <a:gd name="connsiteX7" fmla="*/ 12021639 w 12195810"/>
              <a:gd name="connsiteY7" fmla="*/ 6406787 h 6862082"/>
              <a:gd name="connsiteX8" fmla="*/ 12025993 w 12195810"/>
              <a:gd name="connsiteY8" fmla="*/ 6862082 h 6862082"/>
              <a:gd name="connsiteX9" fmla="*/ 177437 w 12195810"/>
              <a:gd name="connsiteY9" fmla="*/ 6859906 h 6862082"/>
              <a:gd name="connsiteX10" fmla="*/ 177982 w 12195810"/>
              <a:gd name="connsiteY10" fmla="*/ 5087711 h 6862082"/>
              <a:gd name="connsiteX11" fmla="*/ 0 w 12195810"/>
              <a:gd name="connsiteY11" fmla="*/ 5086350 h 6862082"/>
              <a:gd name="connsiteX12" fmla="*/ 3810 w 12195810"/>
              <a:gd name="connsiteY12" fmla="*/ 1905 h 6862082"/>
              <a:gd name="connsiteX0" fmla="*/ 3810 w 12195810"/>
              <a:gd name="connsiteY0" fmla="*/ 1905 h 6862082"/>
              <a:gd name="connsiteX1" fmla="*/ 453390 w 12195810"/>
              <a:gd name="connsiteY1" fmla="*/ 0 h 6862082"/>
              <a:gd name="connsiteX2" fmla="*/ 453390 w 12195810"/>
              <a:gd name="connsiteY2" fmla="*/ 175261 h 6862082"/>
              <a:gd name="connsiteX3" fmla="*/ 1350645 w 12195810"/>
              <a:gd name="connsiteY3" fmla="*/ 175261 h 6862082"/>
              <a:gd name="connsiteX4" fmla="*/ 1348740 w 12195810"/>
              <a:gd name="connsiteY4" fmla="*/ 1906 h 6862082"/>
              <a:gd name="connsiteX5" fmla="*/ 12195810 w 12195810"/>
              <a:gd name="connsiteY5" fmla="*/ 1905 h 6862082"/>
              <a:gd name="connsiteX6" fmla="*/ 12193633 w 12195810"/>
              <a:gd name="connsiteY6" fmla="*/ 6404882 h 6862082"/>
              <a:gd name="connsiteX7" fmla="*/ 12021639 w 12195810"/>
              <a:gd name="connsiteY7" fmla="*/ 6406787 h 6862082"/>
              <a:gd name="connsiteX8" fmla="*/ 12025993 w 12195810"/>
              <a:gd name="connsiteY8" fmla="*/ 6862082 h 6862082"/>
              <a:gd name="connsiteX9" fmla="*/ 177437 w 12195810"/>
              <a:gd name="connsiteY9" fmla="*/ 6859906 h 6862082"/>
              <a:gd name="connsiteX10" fmla="*/ 177982 w 12195810"/>
              <a:gd name="connsiteY10" fmla="*/ 5087711 h 6862082"/>
              <a:gd name="connsiteX11" fmla="*/ 0 w 12195810"/>
              <a:gd name="connsiteY11" fmla="*/ 5086350 h 6862082"/>
              <a:gd name="connsiteX12" fmla="*/ 3810 w 12195810"/>
              <a:gd name="connsiteY12" fmla="*/ 1905 h 6862082"/>
              <a:gd name="connsiteX0" fmla="*/ 3810 w 12195810"/>
              <a:gd name="connsiteY0" fmla="*/ 1905 h 6862082"/>
              <a:gd name="connsiteX1" fmla="*/ 453390 w 12195810"/>
              <a:gd name="connsiteY1" fmla="*/ 0 h 6862082"/>
              <a:gd name="connsiteX2" fmla="*/ 453390 w 12195810"/>
              <a:gd name="connsiteY2" fmla="*/ 175261 h 6862082"/>
              <a:gd name="connsiteX3" fmla="*/ 1350645 w 12195810"/>
              <a:gd name="connsiteY3" fmla="*/ 175261 h 6862082"/>
              <a:gd name="connsiteX4" fmla="*/ 1348740 w 12195810"/>
              <a:gd name="connsiteY4" fmla="*/ 1906 h 6862082"/>
              <a:gd name="connsiteX5" fmla="*/ 12195810 w 12195810"/>
              <a:gd name="connsiteY5" fmla="*/ 1905 h 6862082"/>
              <a:gd name="connsiteX6" fmla="*/ 12193633 w 12195810"/>
              <a:gd name="connsiteY6" fmla="*/ 6404882 h 6862082"/>
              <a:gd name="connsiteX7" fmla="*/ 12021639 w 12195810"/>
              <a:gd name="connsiteY7" fmla="*/ 6406787 h 6862082"/>
              <a:gd name="connsiteX8" fmla="*/ 12025993 w 12195810"/>
              <a:gd name="connsiteY8" fmla="*/ 6862082 h 6862082"/>
              <a:gd name="connsiteX9" fmla="*/ 177437 w 12195810"/>
              <a:gd name="connsiteY9" fmla="*/ 6859906 h 6862082"/>
              <a:gd name="connsiteX10" fmla="*/ 177982 w 12195810"/>
              <a:gd name="connsiteY10" fmla="*/ 5087711 h 6862082"/>
              <a:gd name="connsiteX11" fmla="*/ 0 w 12195810"/>
              <a:gd name="connsiteY11" fmla="*/ 5086350 h 6862082"/>
              <a:gd name="connsiteX12" fmla="*/ 3810 w 12195810"/>
              <a:gd name="connsiteY12" fmla="*/ 1905 h 6862082"/>
              <a:gd name="connsiteX0" fmla="*/ 3810 w 12195810"/>
              <a:gd name="connsiteY0" fmla="*/ 1905 h 6862082"/>
              <a:gd name="connsiteX1" fmla="*/ 453390 w 12195810"/>
              <a:gd name="connsiteY1" fmla="*/ 0 h 6862082"/>
              <a:gd name="connsiteX2" fmla="*/ 453390 w 12195810"/>
              <a:gd name="connsiteY2" fmla="*/ 175261 h 6862082"/>
              <a:gd name="connsiteX3" fmla="*/ 1350645 w 12195810"/>
              <a:gd name="connsiteY3" fmla="*/ 175261 h 6862082"/>
              <a:gd name="connsiteX4" fmla="*/ 1348740 w 12195810"/>
              <a:gd name="connsiteY4" fmla="*/ 1906 h 6862082"/>
              <a:gd name="connsiteX5" fmla="*/ 12195810 w 12195810"/>
              <a:gd name="connsiteY5" fmla="*/ 1905 h 6862082"/>
              <a:gd name="connsiteX6" fmla="*/ 12193633 w 12195810"/>
              <a:gd name="connsiteY6" fmla="*/ 6404882 h 6862082"/>
              <a:gd name="connsiteX7" fmla="*/ 12021639 w 12195810"/>
              <a:gd name="connsiteY7" fmla="*/ 6406787 h 6862082"/>
              <a:gd name="connsiteX8" fmla="*/ 12025993 w 12195810"/>
              <a:gd name="connsiteY8" fmla="*/ 6862082 h 6862082"/>
              <a:gd name="connsiteX9" fmla="*/ 177437 w 12195810"/>
              <a:gd name="connsiteY9" fmla="*/ 6859906 h 6862082"/>
              <a:gd name="connsiteX10" fmla="*/ 177982 w 12195810"/>
              <a:gd name="connsiteY10" fmla="*/ 5087711 h 6862082"/>
              <a:gd name="connsiteX11" fmla="*/ 0 w 12195810"/>
              <a:gd name="connsiteY11" fmla="*/ 5086350 h 6862082"/>
              <a:gd name="connsiteX12" fmla="*/ 3810 w 12195810"/>
              <a:gd name="connsiteY12" fmla="*/ 1905 h 6862082"/>
              <a:gd name="connsiteX0" fmla="*/ 3810 w 12195810"/>
              <a:gd name="connsiteY0" fmla="*/ 1905 h 6862082"/>
              <a:gd name="connsiteX1" fmla="*/ 451485 w 12195810"/>
              <a:gd name="connsiteY1" fmla="*/ 0 h 6862082"/>
              <a:gd name="connsiteX2" fmla="*/ 453390 w 12195810"/>
              <a:gd name="connsiteY2" fmla="*/ 175261 h 6862082"/>
              <a:gd name="connsiteX3" fmla="*/ 1350645 w 12195810"/>
              <a:gd name="connsiteY3" fmla="*/ 175261 h 6862082"/>
              <a:gd name="connsiteX4" fmla="*/ 1348740 w 12195810"/>
              <a:gd name="connsiteY4" fmla="*/ 1906 h 6862082"/>
              <a:gd name="connsiteX5" fmla="*/ 12195810 w 12195810"/>
              <a:gd name="connsiteY5" fmla="*/ 1905 h 6862082"/>
              <a:gd name="connsiteX6" fmla="*/ 12193633 w 12195810"/>
              <a:gd name="connsiteY6" fmla="*/ 6404882 h 6862082"/>
              <a:gd name="connsiteX7" fmla="*/ 12021639 w 12195810"/>
              <a:gd name="connsiteY7" fmla="*/ 6406787 h 6862082"/>
              <a:gd name="connsiteX8" fmla="*/ 12025993 w 12195810"/>
              <a:gd name="connsiteY8" fmla="*/ 6862082 h 6862082"/>
              <a:gd name="connsiteX9" fmla="*/ 177437 w 12195810"/>
              <a:gd name="connsiteY9" fmla="*/ 6859906 h 6862082"/>
              <a:gd name="connsiteX10" fmla="*/ 177982 w 12195810"/>
              <a:gd name="connsiteY10" fmla="*/ 5087711 h 6862082"/>
              <a:gd name="connsiteX11" fmla="*/ 0 w 12195810"/>
              <a:gd name="connsiteY11" fmla="*/ 5086350 h 6862082"/>
              <a:gd name="connsiteX12" fmla="*/ 3810 w 12195810"/>
              <a:gd name="connsiteY12" fmla="*/ 1905 h 6862082"/>
              <a:gd name="connsiteX0" fmla="*/ 3810 w 12195810"/>
              <a:gd name="connsiteY0" fmla="*/ 1905 h 6862082"/>
              <a:gd name="connsiteX1" fmla="*/ 451485 w 12195810"/>
              <a:gd name="connsiteY1" fmla="*/ 0 h 6862082"/>
              <a:gd name="connsiteX2" fmla="*/ 453390 w 12195810"/>
              <a:gd name="connsiteY2" fmla="*/ 175261 h 6862082"/>
              <a:gd name="connsiteX3" fmla="*/ 1350645 w 12195810"/>
              <a:gd name="connsiteY3" fmla="*/ 171451 h 6862082"/>
              <a:gd name="connsiteX4" fmla="*/ 1348740 w 12195810"/>
              <a:gd name="connsiteY4" fmla="*/ 1906 h 6862082"/>
              <a:gd name="connsiteX5" fmla="*/ 12195810 w 12195810"/>
              <a:gd name="connsiteY5" fmla="*/ 1905 h 6862082"/>
              <a:gd name="connsiteX6" fmla="*/ 12193633 w 12195810"/>
              <a:gd name="connsiteY6" fmla="*/ 6404882 h 6862082"/>
              <a:gd name="connsiteX7" fmla="*/ 12021639 w 12195810"/>
              <a:gd name="connsiteY7" fmla="*/ 6406787 h 6862082"/>
              <a:gd name="connsiteX8" fmla="*/ 12025993 w 12195810"/>
              <a:gd name="connsiteY8" fmla="*/ 6862082 h 6862082"/>
              <a:gd name="connsiteX9" fmla="*/ 177437 w 12195810"/>
              <a:gd name="connsiteY9" fmla="*/ 6859906 h 6862082"/>
              <a:gd name="connsiteX10" fmla="*/ 177982 w 12195810"/>
              <a:gd name="connsiteY10" fmla="*/ 5087711 h 6862082"/>
              <a:gd name="connsiteX11" fmla="*/ 0 w 12195810"/>
              <a:gd name="connsiteY11" fmla="*/ 5086350 h 6862082"/>
              <a:gd name="connsiteX12" fmla="*/ 3810 w 12195810"/>
              <a:gd name="connsiteY12" fmla="*/ 1905 h 6862082"/>
              <a:gd name="connsiteX0" fmla="*/ 3810 w 12195810"/>
              <a:gd name="connsiteY0" fmla="*/ 1905 h 6862082"/>
              <a:gd name="connsiteX1" fmla="*/ 451485 w 12195810"/>
              <a:gd name="connsiteY1" fmla="*/ 0 h 6862082"/>
              <a:gd name="connsiteX2" fmla="*/ 451485 w 12195810"/>
              <a:gd name="connsiteY2" fmla="*/ 169546 h 6862082"/>
              <a:gd name="connsiteX3" fmla="*/ 1350645 w 12195810"/>
              <a:gd name="connsiteY3" fmla="*/ 171451 h 6862082"/>
              <a:gd name="connsiteX4" fmla="*/ 1348740 w 12195810"/>
              <a:gd name="connsiteY4" fmla="*/ 1906 h 6862082"/>
              <a:gd name="connsiteX5" fmla="*/ 12195810 w 12195810"/>
              <a:gd name="connsiteY5" fmla="*/ 1905 h 6862082"/>
              <a:gd name="connsiteX6" fmla="*/ 12193633 w 12195810"/>
              <a:gd name="connsiteY6" fmla="*/ 6404882 h 6862082"/>
              <a:gd name="connsiteX7" fmla="*/ 12021639 w 12195810"/>
              <a:gd name="connsiteY7" fmla="*/ 6406787 h 6862082"/>
              <a:gd name="connsiteX8" fmla="*/ 12025993 w 12195810"/>
              <a:gd name="connsiteY8" fmla="*/ 6862082 h 6862082"/>
              <a:gd name="connsiteX9" fmla="*/ 177437 w 12195810"/>
              <a:gd name="connsiteY9" fmla="*/ 6859906 h 6862082"/>
              <a:gd name="connsiteX10" fmla="*/ 177982 w 12195810"/>
              <a:gd name="connsiteY10" fmla="*/ 5087711 h 6862082"/>
              <a:gd name="connsiteX11" fmla="*/ 0 w 12195810"/>
              <a:gd name="connsiteY11" fmla="*/ 5086350 h 6862082"/>
              <a:gd name="connsiteX12" fmla="*/ 3810 w 12195810"/>
              <a:gd name="connsiteY12" fmla="*/ 1905 h 6862082"/>
              <a:gd name="connsiteX0" fmla="*/ 3810 w 12195810"/>
              <a:gd name="connsiteY0" fmla="*/ 1905 h 6862082"/>
              <a:gd name="connsiteX1" fmla="*/ 451485 w 12195810"/>
              <a:gd name="connsiteY1" fmla="*/ 0 h 6862082"/>
              <a:gd name="connsiteX2" fmla="*/ 457200 w 12195810"/>
              <a:gd name="connsiteY2" fmla="*/ 169546 h 6862082"/>
              <a:gd name="connsiteX3" fmla="*/ 1350645 w 12195810"/>
              <a:gd name="connsiteY3" fmla="*/ 171451 h 6862082"/>
              <a:gd name="connsiteX4" fmla="*/ 1348740 w 12195810"/>
              <a:gd name="connsiteY4" fmla="*/ 1906 h 6862082"/>
              <a:gd name="connsiteX5" fmla="*/ 12195810 w 12195810"/>
              <a:gd name="connsiteY5" fmla="*/ 1905 h 6862082"/>
              <a:gd name="connsiteX6" fmla="*/ 12193633 w 12195810"/>
              <a:gd name="connsiteY6" fmla="*/ 6404882 h 6862082"/>
              <a:gd name="connsiteX7" fmla="*/ 12021639 w 12195810"/>
              <a:gd name="connsiteY7" fmla="*/ 6406787 h 6862082"/>
              <a:gd name="connsiteX8" fmla="*/ 12025993 w 12195810"/>
              <a:gd name="connsiteY8" fmla="*/ 6862082 h 6862082"/>
              <a:gd name="connsiteX9" fmla="*/ 177437 w 12195810"/>
              <a:gd name="connsiteY9" fmla="*/ 6859906 h 6862082"/>
              <a:gd name="connsiteX10" fmla="*/ 177982 w 12195810"/>
              <a:gd name="connsiteY10" fmla="*/ 5087711 h 6862082"/>
              <a:gd name="connsiteX11" fmla="*/ 0 w 12195810"/>
              <a:gd name="connsiteY11" fmla="*/ 5086350 h 6862082"/>
              <a:gd name="connsiteX12" fmla="*/ 3810 w 12195810"/>
              <a:gd name="connsiteY12" fmla="*/ 1905 h 6862082"/>
              <a:gd name="connsiteX0" fmla="*/ 3810 w 12195810"/>
              <a:gd name="connsiteY0" fmla="*/ 1905 h 6862082"/>
              <a:gd name="connsiteX1" fmla="*/ 451485 w 12195810"/>
              <a:gd name="connsiteY1" fmla="*/ 0 h 6862082"/>
              <a:gd name="connsiteX2" fmla="*/ 449580 w 12195810"/>
              <a:gd name="connsiteY2" fmla="*/ 169546 h 6862082"/>
              <a:gd name="connsiteX3" fmla="*/ 1350645 w 12195810"/>
              <a:gd name="connsiteY3" fmla="*/ 171451 h 6862082"/>
              <a:gd name="connsiteX4" fmla="*/ 1348740 w 12195810"/>
              <a:gd name="connsiteY4" fmla="*/ 1906 h 6862082"/>
              <a:gd name="connsiteX5" fmla="*/ 12195810 w 12195810"/>
              <a:gd name="connsiteY5" fmla="*/ 1905 h 6862082"/>
              <a:gd name="connsiteX6" fmla="*/ 12193633 w 12195810"/>
              <a:gd name="connsiteY6" fmla="*/ 6404882 h 6862082"/>
              <a:gd name="connsiteX7" fmla="*/ 12021639 w 12195810"/>
              <a:gd name="connsiteY7" fmla="*/ 6406787 h 6862082"/>
              <a:gd name="connsiteX8" fmla="*/ 12025993 w 12195810"/>
              <a:gd name="connsiteY8" fmla="*/ 6862082 h 6862082"/>
              <a:gd name="connsiteX9" fmla="*/ 177437 w 12195810"/>
              <a:gd name="connsiteY9" fmla="*/ 6859906 h 6862082"/>
              <a:gd name="connsiteX10" fmla="*/ 177982 w 12195810"/>
              <a:gd name="connsiteY10" fmla="*/ 5087711 h 6862082"/>
              <a:gd name="connsiteX11" fmla="*/ 0 w 12195810"/>
              <a:gd name="connsiteY11" fmla="*/ 5086350 h 6862082"/>
              <a:gd name="connsiteX12" fmla="*/ 3810 w 12195810"/>
              <a:gd name="connsiteY12" fmla="*/ 1905 h 6862082"/>
              <a:gd name="connsiteX0" fmla="*/ 3810 w 12195810"/>
              <a:gd name="connsiteY0" fmla="*/ 1905 h 6862082"/>
              <a:gd name="connsiteX1" fmla="*/ 451485 w 12195810"/>
              <a:gd name="connsiteY1" fmla="*/ 0 h 6862082"/>
              <a:gd name="connsiteX2" fmla="*/ 455295 w 12195810"/>
              <a:gd name="connsiteY2" fmla="*/ 169546 h 6862082"/>
              <a:gd name="connsiteX3" fmla="*/ 1350645 w 12195810"/>
              <a:gd name="connsiteY3" fmla="*/ 171451 h 6862082"/>
              <a:gd name="connsiteX4" fmla="*/ 1348740 w 12195810"/>
              <a:gd name="connsiteY4" fmla="*/ 1906 h 6862082"/>
              <a:gd name="connsiteX5" fmla="*/ 12195810 w 12195810"/>
              <a:gd name="connsiteY5" fmla="*/ 1905 h 6862082"/>
              <a:gd name="connsiteX6" fmla="*/ 12193633 w 12195810"/>
              <a:gd name="connsiteY6" fmla="*/ 6404882 h 6862082"/>
              <a:gd name="connsiteX7" fmla="*/ 12021639 w 12195810"/>
              <a:gd name="connsiteY7" fmla="*/ 6406787 h 6862082"/>
              <a:gd name="connsiteX8" fmla="*/ 12025993 w 12195810"/>
              <a:gd name="connsiteY8" fmla="*/ 6862082 h 6862082"/>
              <a:gd name="connsiteX9" fmla="*/ 177437 w 12195810"/>
              <a:gd name="connsiteY9" fmla="*/ 6859906 h 6862082"/>
              <a:gd name="connsiteX10" fmla="*/ 177982 w 12195810"/>
              <a:gd name="connsiteY10" fmla="*/ 5087711 h 6862082"/>
              <a:gd name="connsiteX11" fmla="*/ 0 w 12195810"/>
              <a:gd name="connsiteY11" fmla="*/ 5086350 h 6862082"/>
              <a:gd name="connsiteX12" fmla="*/ 3810 w 12195810"/>
              <a:gd name="connsiteY12" fmla="*/ 1905 h 6862082"/>
              <a:gd name="connsiteX0" fmla="*/ 3810 w 12195810"/>
              <a:gd name="connsiteY0" fmla="*/ 1905 h 6862082"/>
              <a:gd name="connsiteX1" fmla="*/ 451485 w 12195810"/>
              <a:gd name="connsiteY1" fmla="*/ 0 h 6862082"/>
              <a:gd name="connsiteX2" fmla="*/ 457200 w 12195810"/>
              <a:gd name="connsiteY2" fmla="*/ 169546 h 6862082"/>
              <a:gd name="connsiteX3" fmla="*/ 1350645 w 12195810"/>
              <a:gd name="connsiteY3" fmla="*/ 171451 h 6862082"/>
              <a:gd name="connsiteX4" fmla="*/ 1348740 w 12195810"/>
              <a:gd name="connsiteY4" fmla="*/ 1906 h 6862082"/>
              <a:gd name="connsiteX5" fmla="*/ 12195810 w 12195810"/>
              <a:gd name="connsiteY5" fmla="*/ 1905 h 6862082"/>
              <a:gd name="connsiteX6" fmla="*/ 12193633 w 12195810"/>
              <a:gd name="connsiteY6" fmla="*/ 6404882 h 6862082"/>
              <a:gd name="connsiteX7" fmla="*/ 12021639 w 12195810"/>
              <a:gd name="connsiteY7" fmla="*/ 6406787 h 6862082"/>
              <a:gd name="connsiteX8" fmla="*/ 12025993 w 12195810"/>
              <a:gd name="connsiteY8" fmla="*/ 6862082 h 6862082"/>
              <a:gd name="connsiteX9" fmla="*/ 177437 w 12195810"/>
              <a:gd name="connsiteY9" fmla="*/ 6859906 h 6862082"/>
              <a:gd name="connsiteX10" fmla="*/ 177982 w 12195810"/>
              <a:gd name="connsiteY10" fmla="*/ 5087711 h 6862082"/>
              <a:gd name="connsiteX11" fmla="*/ 0 w 12195810"/>
              <a:gd name="connsiteY11" fmla="*/ 5086350 h 6862082"/>
              <a:gd name="connsiteX12" fmla="*/ 3810 w 12195810"/>
              <a:gd name="connsiteY12" fmla="*/ 1905 h 6862082"/>
              <a:gd name="connsiteX0" fmla="*/ 3810 w 12195810"/>
              <a:gd name="connsiteY0" fmla="*/ 1905 h 6862082"/>
              <a:gd name="connsiteX1" fmla="*/ 451485 w 12195810"/>
              <a:gd name="connsiteY1" fmla="*/ 0 h 6862082"/>
              <a:gd name="connsiteX2" fmla="*/ 453390 w 12195810"/>
              <a:gd name="connsiteY2" fmla="*/ 169546 h 6862082"/>
              <a:gd name="connsiteX3" fmla="*/ 1350645 w 12195810"/>
              <a:gd name="connsiteY3" fmla="*/ 171451 h 6862082"/>
              <a:gd name="connsiteX4" fmla="*/ 1348740 w 12195810"/>
              <a:gd name="connsiteY4" fmla="*/ 1906 h 6862082"/>
              <a:gd name="connsiteX5" fmla="*/ 12195810 w 12195810"/>
              <a:gd name="connsiteY5" fmla="*/ 1905 h 6862082"/>
              <a:gd name="connsiteX6" fmla="*/ 12193633 w 12195810"/>
              <a:gd name="connsiteY6" fmla="*/ 6404882 h 6862082"/>
              <a:gd name="connsiteX7" fmla="*/ 12021639 w 12195810"/>
              <a:gd name="connsiteY7" fmla="*/ 6406787 h 6862082"/>
              <a:gd name="connsiteX8" fmla="*/ 12025993 w 12195810"/>
              <a:gd name="connsiteY8" fmla="*/ 6862082 h 6862082"/>
              <a:gd name="connsiteX9" fmla="*/ 177437 w 12195810"/>
              <a:gd name="connsiteY9" fmla="*/ 6859906 h 6862082"/>
              <a:gd name="connsiteX10" fmla="*/ 177982 w 12195810"/>
              <a:gd name="connsiteY10" fmla="*/ 5087711 h 6862082"/>
              <a:gd name="connsiteX11" fmla="*/ 0 w 12195810"/>
              <a:gd name="connsiteY11" fmla="*/ 5086350 h 6862082"/>
              <a:gd name="connsiteX12" fmla="*/ 3810 w 12195810"/>
              <a:gd name="connsiteY12" fmla="*/ 1905 h 6862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5810" h="6862082">
                <a:moveTo>
                  <a:pt x="3810" y="1905"/>
                </a:moveTo>
                <a:lnTo>
                  <a:pt x="451485" y="0"/>
                </a:lnTo>
                <a:cubicBezTo>
                  <a:pt x="452755" y="143510"/>
                  <a:pt x="450215" y="26036"/>
                  <a:pt x="453390" y="169546"/>
                </a:cubicBezTo>
                <a:lnTo>
                  <a:pt x="1350645" y="171451"/>
                </a:lnTo>
                <a:lnTo>
                  <a:pt x="1348740" y="1906"/>
                </a:lnTo>
                <a:lnTo>
                  <a:pt x="12195810" y="1905"/>
                </a:lnTo>
                <a:cubicBezTo>
                  <a:pt x="12195084" y="2136231"/>
                  <a:pt x="12194721" y="3203393"/>
                  <a:pt x="12193633" y="6404882"/>
                </a:cubicBezTo>
                <a:lnTo>
                  <a:pt x="12021639" y="6406787"/>
                </a:lnTo>
                <a:cubicBezTo>
                  <a:pt x="12023090" y="6554107"/>
                  <a:pt x="12024542" y="6714762"/>
                  <a:pt x="12025993" y="6862082"/>
                </a:cubicBezTo>
                <a:lnTo>
                  <a:pt x="177437" y="6859906"/>
                </a:lnTo>
                <a:cubicBezTo>
                  <a:pt x="178344" y="6269174"/>
                  <a:pt x="177075" y="5678443"/>
                  <a:pt x="177982" y="5087711"/>
                </a:cubicBezTo>
                <a:lnTo>
                  <a:pt x="0" y="5086350"/>
                </a:lnTo>
                <a:lnTo>
                  <a:pt x="3810" y="190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 b="0" i="0">
                <a:latin typeface="BT Group Headline" panose="020B0603020203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990233-9841-5EC7-BF8C-C03D9D0A69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9" y="4200243"/>
            <a:ext cx="11591925" cy="962978"/>
          </a:xfrm>
        </p:spPr>
        <p:txBody>
          <a:bodyPr/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D55859-1A2D-DEA3-2E64-3FE8DD53D1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BT Group PowerPoint    |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D5185-0760-370C-20F3-2D24C6CA42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05727F-EB13-4C36-9A9C-A65743ED017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A7C26F-EB27-3D14-2435-60FE12641E5A}"/>
              </a:ext>
            </a:extLst>
          </p:cNvPr>
          <p:cNvSpPr/>
          <p:nvPr userDrawn="1"/>
        </p:nvSpPr>
        <p:spPr>
          <a:xfrm rot="16200000">
            <a:off x="-795337" y="5879781"/>
            <a:ext cx="1773554" cy="182880"/>
          </a:xfrm>
          <a:prstGeom prst="rect">
            <a:avLst/>
          </a:prstGeom>
          <a:solidFill>
            <a:srgbClr val="EDF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3812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DIVID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E1C2DC4A-DE2B-345E-6A29-B4564F397A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3810" y="-1905"/>
            <a:ext cx="12195810" cy="6862082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1905 h 6859905"/>
              <a:gd name="connsiteX1" fmla="*/ 445770 w 12192000"/>
              <a:gd name="connsiteY1" fmla="*/ 0 h 6859905"/>
              <a:gd name="connsiteX2" fmla="*/ 12192000 w 12192000"/>
              <a:gd name="connsiteY2" fmla="*/ 1905 h 6859905"/>
              <a:gd name="connsiteX3" fmla="*/ 12192000 w 12192000"/>
              <a:gd name="connsiteY3" fmla="*/ 6859905 h 6859905"/>
              <a:gd name="connsiteX4" fmla="*/ 0 w 12192000"/>
              <a:gd name="connsiteY4" fmla="*/ 6859905 h 6859905"/>
              <a:gd name="connsiteX5" fmla="*/ 0 w 12192000"/>
              <a:gd name="connsiteY5" fmla="*/ 1905 h 6859905"/>
              <a:gd name="connsiteX0" fmla="*/ 0 w 12192000"/>
              <a:gd name="connsiteY0" fmla="*/ 1905 h 6859905"/>
              <a:gd name="connsiteX1" fmla="*/ 445770 w 12192000"/>
              <a:gd name="connsiteY1" fmla="*/ 0 h 6859905"/>
              <a:gd name="connsiteX2" fmla="*/ 1344930 w 12192000"/>
              <a:gd name="connsiteY2" fmla="*/ 1906 h 6859905"/>
              <a:gd name="connsiteX3" fmla="*/ 12192000 w 12192000"/>
              <a:gd name="connsiteY3" fmla="*/ 1905 h 6859905"/>
              <a:gd name="connsiteX4" fmla="*/ 12192000 w 12192000"/>
              <a:gd name="connsiteY4" fmla="*/ 6859905 h 6859905"/>
              <a:gd name="connsiteX5" fmla="*/ 0 w 12192000"/>
              <a:gd name="connsiteY5" fmla="*/ 6859905 h 6859905"/>
              <a:gd name="connsiteX6" fmla="*/ 0 w 12192000"/>
              <a:gd name="connsiteY6" fmla="*/ 1905 h 6859905"/>
              <a:gd name="connsiteX0" fmla="*/ 0 w 12192000"/>
              <a:gd name="connsiteY0" fmla="*/ 1911 h 6859911"/>
              <a:gd name="connsiteX1" fmla="*/ 445770 w 12192000"/>
              <a:gd name="connsiteY1" fmla="*/ 6 h 6859911"/>
              <a:gd name="connsiteX2" fmla="*/ 445770 w 12192000"/>
              <a:gd name="connsiteY2" fmla="*/ 173362 h 6859911"/>
              <a:gd name="connsiteX3" fmla="*/ 1344930 w 12192000"/>
              <a:gd name="connsiteY3" fmla="*/ 1912 h 6859911"/>
              <a:gd name="connsiteX4" fmla="*/ 12192000 w 12192000"/>
              <a:gd name="connsiteY4" fmla="*/ 1911 h 6859911"/>
              <a:gd name="connsiteX5" fmla="*/ 12192000 w 12192000"/>
              <a:gd name="connsiteY5" fmla="*/ 6859911 h 6859911"/>
              <a:gd name="connsiteX6" fmla="*/ 0 w 12192000"/>
              <a:gd name="connsiteY6" fmla="*/ 6859911 h 6859911"/>
              <a:gd name="connsiteX7" fmla="*/ 0 w 12192000"/>
              <a:gd name="connsiteY7" fmla="*/ 1911 h 6859911"/>
              <a:gd name="connsiteX0" fmla="*/ 0 w 12192000"/>
              <a:gd name="connsiteY0" fmla="*/ 1911 h 6859911"/>
              <a:gd name="connsiteX1" fmla="*/ 445770 w 12192000"/>
              <a:gd name="connsiteY1" fmla="*/ 6 h 6859911"/>
              <a:gd name="connsiteX2" fmla="*/ 445770 w 12192000"/>
              <a:gd name="connsiteY2" fmla="*/ 173362 h 6859911"/>
              <a:gd name="connsiteX3" fmla="*/ 1344930 w 12192000"/>
              <a:gd name="connsiteY3" fmla="*/ 161932 h 6859911"/>
              <a:gd name="connsiteX4" fmla="*/ 1344930 w 12192000"/>
              <a:gd name="connsiteY4" fmla="*/ 1912 h 6859911"/>
              <a:gd name="connsiteX5" fmla="*/ 12192000 w 12192000"/>
              <a:gd name="connsiteY5" fmla="*/ 1911 h 6859911"/>
              <a:gd name="connsiteX6" fmla="*/ 12192000 w 12192000"/>
              <a:gd name="connsiteY6" fmla="*/ 6859911 h 6859911"/>
              <a:gd name="connsiteX7" fmla="*/ 0 w 12192000"/>
              <a:gd name="connsiteY7" fmla="*/ 6859911 h 6859911"/>
              <a:gd name="connsiteX8" fmla="*/ 0 w 12192000"/>
              <a:gd name="connsiteY8" fmla="*/ 1911 h 6859911"/>
              <a:gd name="connsiteX0" fmla="*/ 0 w 12192000"/>
              <a:gd name="connsiteY0" fmla="*/ 1911 h 6859911"/>
              <a:gd name="connsiteX1" fmla="*/ 445770 w 12192000"/>
              <a:gd name="connsiteY1" fmla="*/ 6 h 6859911"/>
              <a:gd name="connsiteX2" fmla="*/ 445770 w 12192000"/>
              <a:gd name="connsiteY2" fmla="*/ 173362 h 6859911"/>
              <a:gd name="connsiteX3" fmla="*/ 1344930 w 12192000"/>
              <a:gd name="connsiteY3" fmla="*/ 161932 h 6859911"/>
              <a:gd name="connsiteX4" fmla="*/ 1344930 w 12192000"/>
              <a:gd name="connsiteY4" fmla="*/ 1912 h 6859911"/>
              <a:gd name="connsiteX5" fmla="*/ 12192000 w 12192000"/>
              <a:gd name="connsiteY5" fmla="*/ 1911 h 6859911"/>
              <a:gd name="connsiteX6" fmla="*/ 12192000 w 12192000"/>
              <a:gd name="connsiteY6" fmla="*/ 6859911 h 6859911"/>
              <a:gd name="connsiteX7" fmla="*/ 0 w 12192000"/>
              <a:gd name="connsiteY7" fmla="*/ 6859911 h 6859911"/>
              <a:gd name="connsiteX8" fmla="*/ 0 w 12192000"/>
              <a:gd name="connsiteY8" fmla="*/ 1911 h 6859911"/>
              <a:gd name="connsiteX0" fmla="*/ 0 w 12192000"/>
              <a:gd name="connsiteY0" fmla="*/ 1919 h 6859919"/>
              <a:gd name="connsiteX1" fmla="*/ 445770 w 12192000"/>
              <a:gd name="connsiteY1" fmla="*/ 14 h 6859919"/>
              <a:gd name="connsiteX2" fmla="*/ 445770 w 12192000"/>
              <a:gd name="connsiteY2" fmla="*/ 173370 h 6859919"/>
              <a:gd name="connsiteX3" fmla="*/ 1344930 w 12192000"/>
              <a:gd name="connsiteY3" fmla="*/ 161940 h 6859919"/>
              <a:gd name="connsiteX4" fmla="*/ 1344930 w 12192000"/>
              <a:gd name="connsiteY4" fmla="*/ 1920 h 6859919"/>
              <a:gd name="connsiteX5" fmla="*/ 12192000 w 12192000"/>
              <a:gd name="connsiteY5" fmla="*/ 1919 h 6859919"/>
              <a:gd name="connsiteX6" fmla="*/ 12192000 w 12192000"/>
              <a:gd name="connsiteY6" fmla="*/ 6859919 h 6859919"/>
              <a:gd name="connsiteX7" fmla="*/ 0 w 12192000"/>
              <a:gd name="connsiteY7" fmla="*/ 6859919 h 6859919"/>
              <a:gd name="connsiteX8" fmla="*/ 0 w 12192000"/>
              <a:gd name="connsiteY8" fmla="*/ 1919 h 6859919"/>
              <a:gd name="connsiteX0" fmla="*/ 0 w 12192000"/>
              <a:gd name="connsiteY0" fmla="*/ 1905 h 6859905"/>
              <a:gd name="connsiteX1" fmla="*/ 445770 w 12192000"/>
              <a:gd name="connsiteY1" fmla="*/ 0 h 6859905"/>
              <a:gd name="connsiteX2" fmla="*/ 445770 w 12192000"/>
              <a:gd name="connsiteY2" fmla="*/ 173356 h 6859905"/>
              <a:gd name="connsiteX3" fmla="*/ 1344930 w 12192000"/>
              <a:gd name="connsiteY3" fmla="*/ 161926 h 6859905"/>
              <a:gd name="connsiteX4" fmla="*/ 1344930 w 12192000"/>
              <a:gd name="connsiteY4" fmla="*/ 1906 h 6859905"/>
              <a:gd name="connsiteX5" fmla="*/ 12192000 w 12192000"/>
              <a:gd name="connsiteY5" fmla="*/ 1905 h 6859905"/>
              <a:gd name="connsiteX6" fmla="*/ 12192000 w 12192000"/>
              <a:gd name="connsiteY6" fmla="*/ 6859905 h 6859905"/>
              <a:gd name="connsiteX7" fmla="*/ 0 w 12192000"/>
              <a:gd name="connsiteY7" fmla="*/ 6859905 h 6859905"/>
              <a:gd name="connsiteX8" fmla="*/ 0 w 12192000"/>
              <a:gd name="connsiteY8" fmla="*/ 1905 h 6859905"/>
              <a:gd name="connsiteX0" fmla="*/ 0 w 12192000"/>
              <a:gd name="connsiteY0" fmla="*/ 1905 h 6859905"/>
              <a:gd name="connsiteX1" fmla="*/ 445770 w 12192000"/>
              <a:gd name="connsiteY1" fmla="*/ 0 h 6859905"/>
              <a:gd name="connsiteX2" fmla="*/ 445770 w 12192000"/>
              <a:gd name="connsiteY2" fmla="*/ 173356 h 6859905"/>
              <a:gd name="connsiteX3" fmla="*/ 1344930 w 12192000"/>
              <a:gd name="connsiteY3" fmla="*/ 161926 h 6859905"/>
              <a:gd name="connsiteX4" fmla="*/ 1344930 w 12192000"/>
              <a:gd name="connsiteY4" fmla="*/ 1906 h 6859905"/>
              <a:gd name="connsiteX5" fmla="*/ 12192000 w 12192000"/>
              <a:gd name="connsiteY5" fmla="*/ 1905 h 6859905"/>
              <a:gd name="connsiteX6" fmla="*/ 12192000 w 12192000"/>
              <a:gd name="connsiteY6" fmla="*/ 6859905 h 6859905"/>
              <a:gd name="connsiteX7" fmla="*/ 0 w 12192000"/>
              <a:gd name="connsiteY7" fmla="*/ 6859905 h 6859905"/>
              <a:gd name="connsiteX8" fmla="*/ 0 w 12192000"/>
              <a:gd name="connsiteY8" fmla="*/ 1905 h 6859905"/>
              <a:gd name="connsiteX0" fmla="*/ 0 w 12192000"/>
              <a:gd name="connsiteY0" fmla="*/ 1905 h 6859905"/>
              <a:gd name="connsiteX1" fmla="*/ 445770 w 12192000"/>
              <a:gd name="connsiteY1" fmla="*/ 0 h 6859905"/>
              <a:gd name="connsiteX2" fmla="*/ 445770 w 12192000"/>
              <a:gd name="connsiteY2" fmla="*/ 173356 h 6859905"/>
              <a:gd name="connsiteX3" fmla="*/ 1348740 w 12192000"/>
              <a:gd name="connsiteY3" fmla="*/ 169546 h 6859905"/>
              <a:gd name="connsiteX4" fmla="*/ 1344930 w 12192000"/>
              <a:gd name="connsiteY4" fmla="*/ 1906 h 6859905"/>
              <a:gd name="connsiteX5" fmla="*/ 12192000 w 12192000"/>
              <a:gd name="connsiteY5" fmla="*/ 1905 h 6859905"/>
              <a:gd name="connsiteX6" fmla="*/ 12192000 w 12192000"/>
              <a:gd name="connsiteY6" fmla="*/ 6859905 h 6859905"/>
              <a:gd name="connsiteX7" fmla="*/ 0 w 12192000"/>
              <a:gd name="connsiteY7" fmla="*/ 6859905 h 6859905"/>
              <a:gd name="connsiteX8" fmla="*/ 0 w 12192000"/>
              <a:gd name="connsiteY8" fmla="*/ 1905 h 6859905"/>
              <a:gd name="connsiteX0" fmla="*/ 0 w 12192000"/>
              <a:gd name="connsiteY0" fmla="*/ 1905 h 6859905"/>
              <a:gd name="connsiteX1" fmla="*/ 445770 w 12192000"/>
              <a:gd name="connsiteY1" fmla="*/ 0 h 6859905"/>
              <a:gd name="connsiteX2" fmla="*/ 445770 w 12192000"/>
              <a:gd name="connsiteY2" fmla="*/ 173356 h 6859905"/>
              <a:gd name="connsiteX3" fmla="*/ 1348740 w 12192000"/>
              <a:gd name="connsiteY3" fmla="*/ 169546 h 6859905"/>
              <a:gd name="connsiteX4" fmla="*/ 1344930 w 12192000"/>
              <a:gd name="connsiteY4" fmla="*/ 1906 h 6859905"/>
              <a:gd name="connsiteX5" fmla="*/ 12192000 w 12192000"/>
              <a:gd name="connsiteY5" fmla="*/ 1905 h 6859905"/>
              <a:gd name="connsiteX6" fmla="*/ 12192000 w 12192000"/>
              <a:gd name="connsiteY6" fmla="*/ 6859905 h 6859905"/>
              <a:gd name="connsiteX7" fmla="*/ 0 w 12192000"/>
              <a:gd name="connsiteY7" fmla="*/ 6859905 h 6859905"/>
              <a:gd name="connsiteX8" fmla="*/ 0 w 12192000"/>
              <a:gd name="connsiteY8" fmla="*/ 1905 h 6859905"/>
              <a:gd name="connsiteX0" fmla="*/ 0 w 12192000"/>
              <a:gd name="connsiteY0" fmla="*/ 1905 h 6859905"/>
              <a:gd name="connsiteX1" fmla="*/ 445770 w 12192000"/>
              <a:gd name="connsiteY1" fmla="*/ 0 h 6859905"/>
              <a:gd name="connsiteX2" fmla="*/ 445770 w 12192000"/>
              <a:gd name="connsiteY2" fmla="*/ 173356 h 6859905"/>
              <a:gd name="connsiteX3" fmla="*/ 1350645 w 12192000"/>
              <a:gd name="connsiteY3" fmla="*/ 175261 h 6859905"/>
              <a:gd name="connsiteX4" fmla="*/ 1344930 w 12192000"/>
              <a:gd name="connsiteY4" fmla="*/ 1906 h 6859905"/>
              <a:gd name="connsiteX5" fmla="*/ 12192000 w 12192000"/>
              <a:gd name="connsiteY5" fmla="*/ 1905 h 6859905"/>
              <a:gd name="connsiteX6" fmla="*/ 12192000 w 12192000"/>
              <a:gd name="connsiteY6" fmla="*/ 6859905 h 6859905"/>
              <a:gd name="connsiteX7" fmla="*/ 0 w 12192000"/>
              <a:gd name="connsiteY7" fmla="*/ 6859905 h 6859905"/>
              <a:gd name="connsiteX8" fmla="*/ 0 w 12192000"/>
              <a:gd name="connsiteY8" fmla="*/ 1905 h 6859905"/>
              <a:gd name="connsiteX0" fmla="*/ 0 w 12192000"/>
              <a:gd name="connsiteY0" fmla="*/ 1905 h 6859905"/>
              <a:gd name="connsiteX1" fmla="*/ 445770 w 12192000"/>
              <a:gd name="connsiteY1" fmla="*/ 0 h 6859905"/>
              <a:gd name="connsiteX2" fmla="*/ 449580 w 12192000"/>
              <a:gd name="connsiteY2" fmla="*/ 177166 h 6859905"/>
              <a:gd name="connsiteX3" fmla="*/ 1350645 w 12192000"/>
              <a:gd name="connsiteY3" fmla="*/ 175261 h 6859905"/>
              <a:gd name="connsiteX4" fmla="*/ 1344930 w 12192000"/>
              <a:gd name="connsiteY4" fmla="*/ 1906 h 6859905"/>
              <a:gd name="connsiteX5" fmla="*/ 12192000 w 12192000"/>
              <a:gd name="connsiteY5" fmla="*/ 1905 h 6859905"/>
              <a:gd name="connsiteX6" fmla="*/ 12192000 w 12192000"/>
              <a:gd name="connsiteY6" fmla="*/ 6859905 h 6859905"/>
              <a:gd name="connsiteX7" fmla="*/ 0 w 12192000"/>
              <a:gd name="connsiteY7" fmla="*/ 6859905 h 6859905"/>
              <a:gd name="connsiteX8" fmla="*/ 0 w 12192000"/>
              <a:gd name="connsiteY8" fmla="*/ 1905 h 6859905"/>
              <a:gd name="connsiteX0" fmla="*/ 0 w 12192000"/>
              <a:gd name="connsiteY0" fmla="*/ 1905 h 6859905"/>
              <a:gd name="connsiteX1" fmla="*/ 445770 w 12192000"/>
              <a:gd name="connsiteY1" fmla="*/ 0 h 6859905"/>
              <a:gd name="connsiteX2" fmla="*/ 449580 w 12192000"/>
              <a:gd name="connsiteY2" fmla="*/ 177166 h 6859905"/>
              <a:gd name="connsiteX3" fmla="*/ 1350645 w 12192000"/>
              <a:gd name="connsiteY3" fmla="*/ 175261 h 6859905"/>
              <a:gd name="connsiteX4" fmla="*/ 1344930 w 12192000"/>
              <a:gd name="connsiteY4" fmla="*/ 1906 h 6859905"/>
              <a:gd name="connsiteX5" fmla="*/ 12192000 w 12192000"/>
              <a:gd name="connsiteY5" fmla="*/ 1905 h 6859905"/>
              <a:gd name="connsiteX6" fmla="*/ 12192000 w 12192000"/>
              <a:gd name="connsiteY6" fmla="*/ 6859905 h 6859905"/>
              <a:gd name="connsiteX7" fmla="*/ 0 w 12192000"/>
              <a:gd name="connsiteY7" fmla="*/ 6859905 h 6859905"/>
              <a:gd name="connsiteX8" fmla="*/ 0 w 12192000"/>
              <a:gd name="connsiteY8" fmla="*/ 1905 h 6859905"/>
              <a:gd name="connsiteX0" fmla="*/ 0 w 12192000"/>
              <a:gd name="connsiteY0" fmla="*/ 1905 h 6859905"/>
              <a:gd name="connsiteX1" fmla="*/ 445770 w 12192000"/>
              <a:gd name="connsiteY1" fmla="*/ 0 h 6859905"/>
              <a:gd name="connsiteX2" fmla="*/ 449580 w 12192000"/>
              <a:gd name="connsiteY2" fmla="*/ 177166 h 6859905"/>
              <a:gd name="connsiteX3" fmla="*/ 1350645 w 12192000"/>
              <a:gd name="connsiteY3" fmla="*/ 175261 h 6859905"/>
              <a:gd name="connsiteX4" fmla="*/ 1344930 w 12192000"/>
              <a:gd name="connsiteY4" fmla="*/ 1906 h 6859905"/>
              <a:gd name="connsiteX5" fmla="*/ 12192000 w 12192000"/>
              <a:gd name="connsiteY5" fmla="*/ 1905 h 6859905"/>
              <a:gd name="connsiteX6" fmla="*/ 12192000 w 12192000"/>
              <a:gd name="connsiteY6" fmla="*/ 6859905 h 6859905"/>
              <a:gd name="connsiteX7" fmla="*/ 0 w 12192000"/>
              <a:gd name="connsiteY7" fmla="*/ 6859905 h 6859905"/>
              <a:gd name="connsiteX8" fmla="*/ 0 w 12192000"/>
              <a:gd name="connsiteY8" fmla="*/ 1905 h 6859905"/>
              <a:gd name="connsiteX0" fmla="*/ 0 w 12192000"/>
              <a:gd name="connsiteY0" fmla="*/ 1905 h 6859905"/>
              <a:gd name="connsiteX1" fmla="*/ 445770 w 12192000"/>
              <a:gd name="connsiteY1" fmla="*/ 0 h 6859905"/>
              <a:gd name="connsiteX2" fmla="*/ 449580 w 12192000"/>
              <a:gd name="connsiteY2" fmla="*/ 177166 h 6859905"/>
              <a:gd name="connsiteX3" fmla="*/ 1350645 w 12192000"/>
              <a:gd name="connsiteY3" fmla="*/ 175261 h 6859905"/>
              <a:gd name="connsiteX4" fmla="*/ 1344930 w 12192000"/>
              <a:gd name="connsiteY4" fmla="*/ 1906 h 6859905"/>
              <a:gd name="connsiteX5" fmla="*/ 12192000 w 12192000"/>
              <a:gd name="connsiteY5" fmla="*/ 1905 h 6859905"/>
              <a:gd name="connsiteX6" fmla="*/ 12192000 w 12192000"/>
              <a:gd name="connsiteY6" fmla="*/ 6859905 h 6859905"/>
              <a:gd name="connsiteX7" fmla="*/ 0 w 12192000"/>
              <a:gd name="connsiteY7" fmla="*/ 6859905 h 6859905"/>
              <a:gd name="connsiteX8" fmla="*/ 0 w 12192000"/>
              <a:gd name="connsiteY8" fmla="*/ 1905 h 6859905"/>
              <a:gd name="connsiteX0" fmla="*/ 0 w 12192000"/>
              <a:gd name="connsiteY0" fmla="*/ 1905 h 6859905"/>
              <a:gd name="connsiteX1" fmla="*/ 445770 w 12192000"/>
              <a:gd name="connsiteY1" fmla="*/ 0 h 6859905"/>
              <a:gd name="connsiteX2" fmla="*/ 449580 w 12192000"/>
              <a:gd name="connsiteY2" fmla="*/ 175261 h 6859905"/>
              <a:gd name="connsiteX3" fmla="*/ 1350645 w 12192000"/>
              <a:gd name="connsiteY3" fmla="*/ 175261 h 6859905"/>
              <a:gd name="connsiteX4" fmla="*/ 1344930 w 12192000"/>
              <a:gd name="connsiteY4" fmla="*/ 1906 h 6859905"/>
              <a:gd name="connsiteX5" fmla="*/ 12192000 w 12192000"/>
              <a:gd name="connsiteY5" fmla="*/ 1905 h 6859905"/>
              <a:gd name="connsiteX6" fmla="*/ 12192000 w 12192000"/>
              <a:gd name="connsiteY6" fmla="*/ 6859905 h 6859905"/>
              <a:gd name="connsiteX7" fmla="*/ 0 w 12192000"/>
              <a:gd name="connsiteY7" fmla="*/ 6859905 h 6859905"/>
              <a:gd name="connsiteX8" fmla="*/ 0 w 12192000"/>
              <a:gd name="connsiteY8" fmla="*/ 1905 h 6859905"/>
              <a:gd name="connsiteX0" fmla="*/ 0 w 12192000"/>
              <a:gd name="connsiteY0" fmla="*/ 1905 h 6859905"/>
              <a:gd name="connsiteX1" fmla="*/ 445770 w 12192000"/>
              <a:gd name="connsiteY1" fmla="*/ 0 h 6859905"/>
              <a:gd name="connsiteX2" fmla="*/ 449580 w 12192000"/>
              <a:gd name="connsiteY2" fmla="*/ 175261 h 6859905"/>
              <a:gd name="connsiteX3" fmla="*/ 1350645 w 12192000"/>
              <a:gd name="connsiteY3" fmla="*/ 175261 h 6859905"/>
              <a:gd name="connsiteX4" fmla="*/ 1344930 w 12192000"/>
              <a:gd name="connsiteY4" fmla="*/ 1906 h 6859905"/>
              <a:gd name="connsiteX5" fmla="*/ 12192000 w 12192000"/>
              <a:gd name="connsiteY5" fmla="*/ 1905 h 6859905"/>
              <a:gd name="connsiteX6" fmla="*/ 12192000 w 12192000"/>
              <a:gd name="connsiteY6" fmla="*/ 6859905 h 6859905"/>
              <a:gd name="connsiteX7" fmla="*/ 0 w 12192000"/>
              <a:gd name="connsiteY7" fmla="*/ 6859905 h 6859905"/>
              <a:gd name="connsiteX8" fmla="*/ 0 w 12192000"/>
              <a:gd name="connsiteY8" fmla="*/ 1905 h 6859905"/>
              <a:gd name="connsiteX0" fmla="*/ 0 w 12192000"/>
              <a:gd name="connsiteY0" fmla="*/ 1905 h 6859905"/>
              <a:gd name="connsiteX1" fmla="*/ 445770 w 12192000"/>
              <a:gd name="connsiteY1" fmla="*/ 0 h 6859905"/>
              <a:gd name="connsiteX2" fmla="*/ 449580 w 12192000"/>
              <a:gd name="connsiteY2" fmla="*/ 175261 h 6859905"/>
              <a:gd name="connsiteX3" fmla="*/ 1346835 w 12192000"/>
              <a:gd name="connsiteY3" fmla="*/ 175261 h 6859905"/>
              <a:gd name="connsiteX4" fmla="*/ 1344930 w 12192000"/>
              <a:gd name="connsiteY4" fmla="*/ 1906 h 6859905"/>
              <a:gd name="connsiteX5" fmla="*/ 12192000 w 12192000"/>
              <a:gd name="connsiteY5" fmla="*/ 1905 h 6859905"/>
              <a:gd name="connsiteX6" fmla="*/ 12192000 w 12192000"/>
              <a:gd name="connsiteY6" fmla="*/ 6859905 h 6859905"/>
              <a:gd name="connsiteX7" fmla="*/ 0 w 12192000"/>
              <a:gd name="connsiteY7" fmla="*/ 6859905 h 6859905"/>
              <a:gd name="connsiteX8" fmla="*/ 0 w 12192000"/>
              <a:gd name="connsiteY8" fmla="*/ 1905 h 6859905"/>
              <a:gd name="connsiteX0" fmla="*/ 0 w 12192000"/>
              <a:gd name="connsiteY0" fmla="*/ 1905 h 6859905"/>
              <a:gd name="connsiteX1" fmla="*/ 445770 w 12192000"/>
              <a:gd name="connsiteY1" fmla="*/ 0 h 6859905"/>
              <a:gd name="connsiteX2" fmla="*/ 449580 w 12192000"/>
              <a:gd name="connsiteY2" fmla="*/ 175261 h 6859905"/>
              <a:gd name="connsiteX3" fmla="*/ 1346835 w 12192000"/>
              <a:gd name="connsiteY3" fmla="*/ 175261 h 6859905"/>
              <a:gd name="connsiteX4" fmla="*/ 1344930 w 12192000"/>
              <a:gd name="connsiteY4" fmla="*/ 1906 h 6859905"/>
              <a:gd name="connsiteX5" fmla="*/ 12192000 w 12192000"/>
              <a:gd name="connsiteY5" fmla="*/ 1905 h 6859905"/>
              <a:gd name="connsiteX6" fmla="*/ 12192000 w 12192000"/>
              <a:gd name="connsiteY6" fmla="*/ 6859905 h 6859905"/>
              <a:gd name="connsiteX7" fmla="*/ 0 w 12192000"/>
              <a:gd name="connsiteY7" fmla="*/ 6859905 h 6859905"/>
              <a:gd name="connsiteX8" fmla="*/ 0 w 12192000"/>
              <a:gd name="connsiteY8" fmla="*/ 1905 h 6859905"/>
              <a:gd name="connsiteX0" fmla="*/ 0 w 12192000"/>
              <a:gd name="connsiteY0" fmla="*/ 1905 h 6859906"/>
              <a:gd name="connsiteX1" fmla="*/ 445770 w 12192000"/>
              <a:gd name="connsiteY1" fmla="*/ 0 h 6859906"/>
              <a:gd name="connsiteX2" fmla="*/ 449580 w 12192000"/>
              <a:gd name="connsiteY2" fmla="*/ 175261 h 6859906"/>
              <a:gd name="connsiteX3" fmla="*/ 1346835 w 12192000"/>
              <a:gd name="connsiteY3" fmla="*/ 175261 h 6859906"/>
              <a:gd name="connsiteX4" fmla="*/ 1344930 w 12192000"/>
              <a:gd name="connsiteY4" fmla="*/ 1906 h 6859906"/>
              <a:gd name="connsiteX5" fmla="*/ 12192000 w 12192000"/>
              <a:gd name="connsiteY5" fmla="*/ 1905 h 6859906"/>
              <a:gd name="connsiteX6" fmla="*/ 12192000 w 12192000"/>
              <a:gd name="connsiteY6" fmla="*/ 6859905 h 6859906"/>
              <a:gd name="connsiteX7" fmla="*/ 171450 w 12192000"/>
              <a:gd name="connsiteY7" fmla="*/ 6859906 h 6859906"/>
              <a:gd name="connsiteX8" fmla="*/ 0 w 12192000"/>
              <a:gd name="connsiteY8" fmla="*/ 6859905 h 6859906"/>
              <a:gd name="connsiteX9" fmla="*/ 0 w 12192000"/>
              <a:gd name="connsiteY9" fmla="*/ 1905 h 6859906"/>
              <a:gd name="connsiteX0" fmla="*/ 3810 w 12195810"/>
              <a:gd name="connsiteY0" fmla="*/ 1905 h 6859906"/>
              <a:gd name="connsiteX1" fmla="*/ 449580 w 12195810"/>
              <a:gd name="connsiteY1" fmla="*/ 0 h 6859906"/>
              <a:gd name="connsiteX2" fmla="*/ 453390 w 12195810"/>
              <a:gd name="connsiteY2" fmla="*/ 175261 h 6859906"/>
              <a:gd name="connsiteX3" fmla="*/ 1350645 w 12195810"/>
              <a:gd name="connsiteY3" fmla="*/ 175261 h 6859906"/>
              <a:gd name="connsiteX4" fmla="*/ 1348740 w 12195810"/>
              <a:gd name="connsiteY4" fmla="*/ 1906 h 6859906"/>
              <a:gd name="connsiteX5" fmla="*/ 12195810 w 12195810"/>
              <a:gd name="connsiteY5" fmla="*/ 1905 h 6859906"/>
              <a:gd name="connsiteX6" fmla="*/ 12195810 w 12195810"/>
              <a:gd name="connsiteY6" fmla="*/ 6859905 h 6859906"/>
              <a:gd name="connsiteX7" fmla="*/ 175260 w 12195810"/>
              <a:gd name="connsiteY7" fmla="*/ 6859906 h 6859906"/>
              <a:gd name="connsiteX8" fmla="*/ 3810 w 12195810"/>
              <a:gd name="connsiteY8" fmla="*/ 6859905 h 6859906"/>
              <a:gd name="connsiteX9" fmla="*/ 0 w 12195810"/>
              <a:gd name="connsiteY9" fmla="*/ 5086350 h 6859906"/>
              <a:gd name="connsiteX10" fmla="*/ 3810 w 12195810"/>
              <a:gd name="connsiteY10" fmla="*/ 1905 h 6859906"/>
              <a:gd name="connsiteX0" fmla="*/ 3810 w 12195810"/>
              <a:gd name="connsiteY0" fmla="*/ 1905 h 6859906"/>
              <a:gd name="connsiteX1" fmla="*/ 449580 w 12195810"/>
              <a:gd name="connsiteY1" fmla="*/ 0 h 6859906"/>
              <a:gd name="connsiteX2" fmla="*/ 453390 w 12195810"/>
              <a:gd name="connsiteY2" fmla="*/ 175261 h 6859906"/>
              <a:gd name="connsiteX3" fmla="*/ 1350645 w 12195810"/>
              <a:gd name="connsiteY3" fmla="*/ 175261 h 6859906"/>
              <a:gd name="connsiteX4" fmla="*/ 1348740 w 12195810"/>
              <a:gd name="connsiteY4" fmla="*/ 1906 h 6859906"/>
              <a:gd name="connsiteX5" fmla="*/ 12195810 w 12195810"/>
              <a:gd name="connsiteY5" fmla="*/ 1905 h 6859906"/>
              <a:gd name="connsiteX6" fmla="*/ 12195810 w 12195810"/>
              <a:gd name="connsiteY6" fmla="*/ 6859905 h 6859906"/>
              <a:gd name="connsiteX7" fmla="*/ 175260 w 12195810"/>
              <a:gd name="connsiteY7" fmla="*/ 6859906 h 6859906"/>
              <a:gd name="connsiteX8" fmla="*/ 147501 w 12195810"/>
              <a:gd name="connsiteY8" fmla="*/ 5499191 h 6859906"/>
              <a:gd name="connsiteX9" fmla="*/ 0 w 12195810"/>
              <a:gd name="connsiteY9" fmla="*/ 5086350 h 6859906"/>
              <a:gd name="connsiteX10" fmla="*/ 3810 w 12195810"/>
              <a:gd name="connsiteY10" fmla="*/ 1905 h 6859906"/>
              <a:gd name="connsiteX0" fmla="*/ 3810 w 12195810"/>
              <a:gd name="connsiteY0" fmla="*/ 1905 h 6859906"/>
              <a:gd name="connsiteX1" fmla="*/ 449580 w 12195810"/>
              <a:gd name="connsiteY1" fmla="*/ 0 h 6859906"/>
              <a:gd name="connsiteX2" fmla="*/ 453390 w 12195810"/>
              <a:gd name="connsiteY2" fmla="*/ 175261 h 6859906"/>
              <a:gd name="connsiteX3" fmla="*/ 1350645 w 12195810"/>
              <a:gd name="connsiteY3" fmla="*/ 175261 h 6859906"/>
              <a:gd name="connsiteX4" fmla="*/ 1348740 w 12195810"/>
              <a:gd name="connsiteY4" fmla="*/ 1906 h 6859906"/>
              <a:gd name="connsiteX5" fmla="*/ 12195810 w 12195810"/>
              <a:gd name="connsiteY5" fmla="*/ 1905 h 6859906"/>
              <a:gd name="connsiteX6" fmla="*/ 12195810 w 12195810"/>
              <a:gd name="connsiteY6" fmla="*/ 6859905 h 6859906"/>
              <a:gd name="connsiteX7" fmla="*/ 175260 w 12195810"/>
              <a:gd name="connsiteY7" fmla="*/ 6859906 h 6859906"/>
              <a:gd name="connsiteX8" fmla="*/ 180159 w 12195810"/>
              <a:gd name="connsiteY8" fmla="*/ 5087711 h 6859906"/>
              <a:gd name="connsiteX9" fmla="*/ 0 w 12195810"/>
              <a:gd name="connsiteY9" fmla="*/ 5086350 h 6859906"/>
              <a:gd name="connsiteX10" fmla="*/ 3810 w 12195810"/>
              <a:gd name="connsiteY10" fmla="*/ 1905 h 6859906"/>
              <a:gd name="connsiteX0" fmla="*/ 3810 w 12195810"/>
              <a:gd name="connsiteY0" fmla="*/ 1905 h 6859906"/>
              <a:gd name="connsiteX1" fmla="*/ 449580 w 12195810"/>
              <a:gd name="connsiteY1" fmla="*/ 0 h 6859906"/>
              <a:gd name="connsiteX2" fmla="*/ 453390 w 12195810"/>
              <a:gd name="connsiteY2" fmla="*/ 175261 h 6859906"/>
              <a:gd name="connsiteX3" fmla="*/ 1350645 w 12195810"/>
              <a:gd name="connsiteY3" fmla="*/ 175261 h 6859906"/>
              <a:gd name="connsiteX4" fmla="*/ 1348740 w 12195810"/>
              <a:gd name="connsiteY4" fmla="*/ 1906 h 6859906"/>
              <a:gd name="connsiteX5" fmla="*/ 12195810 w 12195810"/>
              <a:gd name="connsiteY5" fmla="*/ 1905 h 6859906"/>
              <a:gd name="connsiteX6" fmla="*/ 12195810 w 12195810"/>
              <a:gd name="connsiteY6" fmla="*/ 6859905 h 6859906"/>
              <a:gd name="connsiteX7" fmla="*/ 175260 w 12195810"/>
              <a:gd name="connsiteY7" fmla="*/ 6859906 h 6859906"/>
              <a:gd name="connsiteX8" fmla="*/ 180159 w 12195810"/>
              <a:gd name="connsiteY8" fmla="*/ 5087711 h 6859906"/>
              <a:gd name="connsiteX9" fmla="*/ 0 w 12195810"/>
              <a:gd name="connsiteY9" fmla="*/ 5086350 h 6859906"/>
              <a:gd name="connsiteX10" fmla="*/ 3810 w 12195810"/>
              <a:gd name="connsiteY10" fmla="*/ 1905 h 6859906"/>
              <a:gd name="connsiteX0" fmla="*/ 3810 w 12195810"/>
              <a:gd name="connsiteY0" fmla="*/ 1905 h 6859906"/>
              <a:gd name="connsiteX1" fmla="*/ 449580 w 12195810"/>
              <a:gd name="connsiteY1" fmla="*/ 0 h 6859906"/>
              <a:gd name="connsiteX2" fmla="*/ 453390 w 12195810"/>
              <a:gd name="connsiteY2" fmla="*/ 175261 h 6859906"/>
              <a:gd name="connsiteX3" fmla="*/ 1350645 w 12195810"/>
              <a:gd name="connsiteY3" fmla="*/ 175261 h 6859906"/>
              <a:gd name="connsiteX4" fmla="*/ 1348740 w 12195810"/>
              <a:gd name="connsiteY4" fmla="*/ 1906 h 6859906"/>
              <a:gd name="connsiteX5" fmla="*/ 12195810 w 12195810"/>
              <a:gd name="connsiteY5" fmla="*/ 1905 h 6859906"/>
              <a:gd name="connsiteX6" fmla="*/ 12195810 w 12195810"/>
              <a:gd name="connsiteY6" fmla="*/ 6859905 h 6859906"/>
              <a:gd name="connsiteX7" fmla="*/ 175260 w 12195810"/>
              <a:gd name="connsiteY7" fmla="*/ 6859906 h 6859906"/>
              <a:gd name="connsiteX8" fmla="*/ 177982 w 12195810"/>
              <a:gd name="connsiteY8" fmla="*/ 5087711 h 6859906"/>
              <a:gd name="connsiteX9" fmla="*/ 0 w 12195810"/>
              <a:gd name="connsiteY9" fmla="*/ 5086350 h 6859906"/>
              <a:gd name="connsiteX10" fmla="*/ 3810 w 12195810"/>
              <a:gd name="connsiteY10" fmla="*/ 1905 h 6859906"/>
              <a:gd name="connsiteX0" fmla="*/ 3810 w 12195810"/>
              <a:gd name="connsiteY0" fmla="*/ 1905 h 6859906"/>
              <a:gd name="connsiteX1" fmla="*/ 449580 w 12195810"/>
              <a:gd name="connsiteY1" fmla="*/ 0 h 6859906"/>
              <a:gd name="connsiteX2" fmla="*/ 453390 w 12195810"/>
              <a:gd name="connsiteY2" fmla="*/ 175261 h 6859906"/>
              <a:gd name="connsiteX3" fmla="*/ 1350645 w 12195810"/>
              <a:gd name="connsiteY3" fmla="*/ 175261 h 6859906"/>
              <a:gd name="connsiteX4" fmla="*/ 1348740 w 12195810"/>
              <a:gd name="connsiteY4" fmla="*/ 1906 h 6859906"/>
              <a:gd name="connsiteX5" fmla="*/ 12195810 w 12195810"/>
              <a:gd name="connsiteY5" fmla="*/ 1905 h 6859906"/>
              <a:gd name="connsiteX6" fmla="*/ 12195810 w 12195810"/>
              <a:gd name="connsiteY6" fmla="*/ 6859905 h 6859906"/>
              <a:gd name="connsiteX7" fmla="*/ 175260 w 12195810"/>
              <a:gd name="connsiteY7" fmla="*/ 6859906 h 6859906"/>
              <a:gd name="connsiteX8" fmla="*/ 177982 w 12195810"/>
              <a:gd name="connsiteY8" fmla="*/ 5087711 h 6859906"/>
              <a:gd name="connsiteX9" fmla="*/ 0 w 12195810"/>
              <a:gd name="connsiteY9" fmla="*/ 5086350 h 6859906"/>
              <a:gd name="connsiteX10" fmla="*/ 3810 w 12195810"/>
              <a:gd name="connsiteY10" fmla="*/ 1905 h 6859906"/>
              <a:gd name="connsiteX0" fmla="*/ 3810 w 12195810"/>
              <a:gd name="connsiteY0" fmla="*/ 1905 h 6859906"/>
              <a:gd name="connsiteX1" fmla="*/ 449580 w 12195810"/>
              <a:gd name="connsiteY1" fmla="*/ 0 h 6859906"/>
              <a:gd name="connsiteX2" fmla="*/ 453390 w 12195810"/>
              <a:gd name="connsiteY2" fmla="*/ 175261 h 6859906"/>
              <a:gd name="connsiteX3" fmla="*/ 1350645 w 12195810"/>
              <a:gd name="connsiteY3" fmla="*/ 175261 h 6859906"/>
              <a:gd name="connsiteX4" fmla="*/ 1348740 w 12195810"/>
              <a:gd name="connsiteY4" fmla="*/ 1906 h 6859906"/>
              <a:gd name="connsiteX5" fmla="*/ 12195810 w 12195810"/>
              <a:gd name="connsiteY5" fmla="*/ 1905 h 6859906"/>
              <a:gd name="connsiteX6" fmla="*/ 12195810 w 12195810"/>
              <a:gd name="connsiteY6" fmla="*/ 6859905 h 6859906"/>
              <a:gd name="connsiteX7" fmla="*/ 177437 w 12195810"/>
              <a:gd name="connsiteY7" fmla="*/ 6859906 h 6859906"/>
              <a:gd name="connsiteX8" fmla="*/ 177982 w 12195810"/>
              <a:gd name="connsiteY8" fmla="*/ 5087711 h 6859906"/>
              <a:gd name="connsiteX9" fmla="*/ 0 w 12195810"/>
              <a:gd name="connsiteY9" fmla="*/ 5086350 h 6859906"/>
              <a:gd name="connsiteX10" fmla="*/ 3810 w 12195810"/>
              <a:gd name="connsiteY10" fmla="*/ 1905 h 6859906"/>
              <a:gd name="connsiteX0" fmla="*/ 3810 w 12195810"/>
              <a:gd name="connsiteY0" fmla="*/ 1905 h 6862082"/>
              <a:gd name="connsiteX1" fmla="*/ 449580 w 12195810"/>
              <a:gd name="connsiteY1" fmla="*/ 0 h 6862082"/>
              <a:gd name="connsiteX2" fmla="*/ 453390 w 12195810"/>
              <a:gd name="connsiteY2" fmla="*/ 175261 h 6862082"/>
              <a:gd name="connsiteX3" fmla="*/ 1350645 w 12195810"/>
              <a:gd name="connsiteY3" fmla="*/ 175261 h 6862082"/>
              <a:gd name="connsiteX4" fmla="*/ 1348740 w 12195810"/>
              <a:gd name="connsiteY4" fmla="*/ 1906 h 6862082"/>
              <a:gd name="connsiteX5" fmla="*/ 12195810 w 12195810"/>
              <a:gd name="connsiteY5" fmla="*/ 1905 h 6862082"/>
              <a:gd name="connsiteX6" fmla="*/ 12195810 w 12195810"/>
              <a:gd name="connsiteY6" fmla="*/ 6859905 h 6862082"/>
              <a:gd name="connsiteX7" fmla="*/ 12025993 w 12195810"/>
              <a:gd name="connsiteY7" fmla="*/ 6862082 h 6862082"/>
              <a:gd name="connsiteX8" fmla="*/ 177437 w 12195810"/>
              <a:gd name="connsiteY8" fmla="*/ 6859906 h 6862082"/>
              <a:gd name="connsiteX9" fmla="*/ 177982 w 12195810"/>
              <a:gd name="connsiteY9" fmla="*/ 5087711 h 6862082"/>
              <a:gd name="connsiteX10" fmla="*/ 0 w 12195810"/>
              <a:gd name="connsiteY10" fmla="*/ 5086350 h 6862082"/>
              <a:gd name="connsiteX11" fmla="*/ 3810 w 12195810"/>
              <a:gd name="connsiteY11" fmla="*/ 1905 h 6862082"/>
              <a:gd name="connsiteX0" fmla="*/ 3810 w 12195810"/>
              <a:gd name="connsiteY0" fmla="*/ 1905 h 6862082"/>
              <a:gd name="connsiteX1" fmla="*/ 449580 w 12195810"/>
              <a:gd name="connsiteY1" fmla="*/ 0 h 6862082"/>
              <a:gd name="connsiteX2" fmla="*/ 453390 w 12195810"/>
              <a:gd name="connsiteY2" fmla="*/ 175261 h 6862082"/>
              <a:gd name="connsiteX3" fmla="*/ 1350645 w 12195810"/>
              <a:gd name="connsiteY3" fmla="*/ 175261 h 6862082"/>
              <a:gd name="connsiteX4" fmla="*/ 1348740 w 12195810"/>
              <a:gd name="connsiteY4" fmla="*/ 1906 h 6862082"/>
              <a:gd name="connsiteX5" fmla="*/ 12195810 w 12195810"/>
              <a:gd name="connsiteY5" fmla="*/ 1905 h 6862082"/>
              <a:gd name="connsiteX6" fmla="*/ 12193633 w 12195810"/>
              <a:gd name="connsiteY6" fmla="*/ 6404882 h 6862082"/>
              <a:gd name="connsiteX7" fmla="*/ 12195810 w 12195810"/>
              <a:gd name="connsiteY7" fmla="*/ 6859905 h 6862082"/>
              <a:gd name="connsiteX8" fmla="*/ 12025993 w 12195810"/>
              <a:gd name="connsiteY8" fmla="*/ 6862082 h 6862082"/>
              <a:gd name="connsiteX9" fmla="*/ 177437 w 12195810"/>
              <a:gd name="connsiteY9" fmla="*/ 6859906 h 6862082"/>
              <a:gd name="connsiteX10" fmla="*/ 177982 w 12195810"/>
              <a:gd name="connsiteY10" fmla="*/ 5087711 h 6862082"/>
              <a:gd name="connsiteX11" fmla="*/ 0 w 12195810"/>
              <a:gd name="connsiteY11" fmla="*/ 5086350 h 6862082"/>
              <a:gd name="connsiteX12" fmla="*/ 3810 w 12195810"/>
              <a:gd name="connsiteY12" fmla="*/ 1905 h 6862082"/>
              <a:gd name="connsiteX0" fmla="*/ 3810 w 12195810"/>
              <a:gd name="connsiteY0" fmla="*/ 1905 h 6862082"/>
              <a:gd name="connsiteX1" fmla="*/ 449580 w 12195810"/>
              <a:gd name="connsiteY1" fmla="*/ 0 h 6862082"/>
              <a:gd name="connsiteX2" fmla="*/ 453390 w 12195810"/>
              <a:gd name="connsiteY2" fmla="*/ 175261 h 6862082"/>
              <a:gd name="connsiteX3" fmla="*/ 1350645 w 12195810"/>
              <a:gd name="connsiteY3" fmla="*/ 175261 h 6862082"/>
              <a:gd name="connsiteX4" fmla="*/ 1348740 w 12195810"/>
              <a:gd name="connsiteY4" fmla="*/ 1906 h 6862082"/>
              <a:gd name="connsiteX5" fmla="*/ 12195810 w 12195810"/>
              <a:gd name="connsiteY5" fmla="*/ 1905 h 6862082"/>
              <a:gd name="connsiteX6" fmla="*/ 12193633 w 12195810"/>
              <a:gd name="connsiteY6" fmla="*/ 6404882 h 6862082"/>
              <a:gd name="connsiteX7" fmla="*/ 12195810 w 12195810"/>
              <a:gd name="connsiteY7" fmla="*/ 6859905 h 6862082"/>
              <a:gd name="connsiteX8" fmla="*/ 12025993 w 12195810"/>
              <a:gd name="connsiteY8" fmla="*/ 6862082 h 6862082"/>
              <a:gd name="connsiteX9" fmla="*/ 177437 w 12195810"/>
              <a:gd name="connsiteY9" fmla="*/ 6859906 h 6862082"/>
              <a:gd name="connsiteX10" fmla="*/ 177982 w 12195810"/>
              <a:gd name="connsiteY10" fmla="*/ 5087711 h 6862082"/>
              <a:gd name="connsiteX11" fmla="*/ 0 w 12195810"/>
              <a:gd name="connsiteY11" fmla="*/ 5086350 h 6862082"/>
              <a:gd name="connsiteX12" fmla="*/ 3810 w 12195810"/>
              <a:gd name="connsiteY12" fmla="*/ 1905 h 6862082"/>
              <a:gd name="connsiteX0" fmla="*/ 3810 w 12195810"/>
              <a:gd name="connsiteY0" fmla="*/ 1905 h 6862082"/>
              <a:gd name="connsiteX1" fmla="*/ 449580 w 12195810"/>
              <a:gd name="connsiteY1" fmla="*/ 0 h 6862082"/>
              <a:gd name="connsiteX2" fmla="*/ 453390 w 12195810"/>
              <a:gd name="connsiteY2" fmla="*/ 175261 h 6862082"/>
              <a:gd name="connsiteX3" fmla="*/ 1350645 w 12195810"/>
              <a:gd name="connsiteY3" fmla="*/ 175261 h 6862082"/>
              <a:gd name="connsiteX4" fmla="*/ 1348740 w 12195810"/>
              <a:gd name="connsiteY4" fmla="*/ 1906 h 6862082"/>
              <a:gd name="connsiteX5" fmla="*/ 12195810 w 12195810"/>
              <a:gd name="connsiteY5" fmla="*/ 1905 h 6862082"/>
              <a:gd name="connsiteX6" fmla="*/ 12193633 w 12195810"/>
              <a:gd name="connsiteY6" fmla="*/ 6404882 h 6862082"/>
              <a:gd name="connsiteX7" fmla="*/ 12195810 w 12195810"/>
              <a:gd name="connsiteY7" fmla="*/ 6859905 h 6862082"/>
              <a:gd name="connsiteX8" fmla="*/ 12025993 w 12195810"/>
              <a:gd name="connsiteY8" fmla="*/ 6862082 h 6862082"/>
              <a:gd name="connsiteX9" fmla="*/ 177437 w 12195810"/>
              <a:gd name="connsiteY9" fmla="*/ 6859906 h 6862082"/>
              <a:gd name="connsiteX10" fmla="*/ 177982 w 12195810"/>
              <a:gd name="connsiteY10" fmla="*/ 5087711 h 6862082"/>
              <a:gd name="connsiteX11" fmla="*/ 0 w 12195810"/>
              <a:gd name="connsiteY11" fmla="*/ 5086350 h 6862082"/>
              <a:gd name="connsiteX12" fmla="*/ 3810 w 12195810"/>
              <a:gd name="connsiteY12" fmla="*/ 1905 h 6862082"/>
              <a:gd name="connsiteX0" fmla="*/ 3810 w 12195810"/>
              <a:gd name="connsiteY0" fmla="*/ 1905 h 6862082"/>
              <a:gd name="connsiteX1" fmla="*/ 449580 w 12195810"/>
              <a:gd name="connsiteY1" fmla="*/ 0 h 6862082"/>
              <a:gd name="connsiteX2" fmla="*/ 453390 w 12195810"/>
              <a:gd name="connsiteY2" fmla="*/ 175261 h 6862082"/>
              <a:gd name="connsiteX3" fmla="*/ 1350645 w 12195810"/>
              <a:gd name="connsiteY3" fmla="*/ 175261 h 6862082"/>
              <a:gd name="connsiteX4" fmla="*/ 1348740 w 12195810"/>
              <a:gd name="connsiteY4" fmla="*/ 1906 h 6862082"/>
              <a:gd name="connsiteX5" fmla="*/ 12195810 w 12195810"/>
              <a:gd name="connsiteY5" fmla="*/ 1905 h 6862082"/>
              <a:gd name="connsiteX6" fmla="*/ 12193633 w 12195810"/>
              <a:gd name="connsiteY6" fmla="*/ 6404882 h 6862082"/>
              <a:gd name="connsiteX7" fmla="*/ 12195810 w 12195810"/>
              <a:gd name="connsiteY7" fmla="*/ 6859905 h 6862082"/>
              <a:gd name="connsiteX8" fmla="*/ 12025993 w 12195810"/>
              <a:gd name="connsiteY8" fmla="*/ 6862082 h 6862082"/>
              <a:gd name="connsiteX9" fmla="*/ 177437 w 12195810"/>
              <a:gd name="connsiteY9" fmla="*/ 6859906 h 6862082"/>
              <a:gd name="connsiteX10" fmla="*/ 177982 w 12195810"/>
              <a:gd name="connsiteY10" fmla="*/ 5087711 h 6862082"/>
              <a:gd name="connsiteX11" fmla="*/ 0 w 12195810"/>
              <a:gd name="connsiteY11" fmla="*/ 5086350 h 6862082"/>
              <a:gd name="connsiteX12" fmla="*/ 3810 w 12195810"/>
              <a:gd name="connsiteY12" fmla="*/ 1905 h 6862082"/>
              <a:gd name="connsiteX0" fmla="*/ 3810 w 12195810"/>
              <a:gd name="connsiteY0" fmla="*/ 1905 h 6862082"/>
              <a:gd name="connsiteX1" fmla="*/ 449580 w 12195810"/>
              <a:gd name="connsiteY1" fmla="*/ 0 h 6862082"/>
              <a:gd name="connsiteX2" fmla="*/ 453390 w 12195810"/>
              <a:gd name="connsiteY2" fmla="*/ 175261 h 6862082"/>
              <a:gd name="connsiteX3" fmla="*/ 1350645 w 12195810"/>
              <a:gd name="connsiteY3" fmla="*/ 175261 h 6862082"/>
              <a:gd name="connsiteX4" fmla="*/ 1348740 w 12195810"/>
              <a:gd name="connsiteY4" fmla="*/ 1906 h 6862082"/>
              <a:gd name="connsiteX5" fmla="*/ 12195810 w 12195810"/>
              <a:gd name="connsiteY5" fmla="*/ 1905 h 6862082"/>
              <a:gd name="connsiteX6" fmla="*/ 12193633 w 12195810"/>
              <a:gd name="connsiteY6" fmla="*/ 6404882 h 6862082"/>
              <a:gd name="connsiteX7" fmla="*/ 12021639 w 12195810"/>
              <a:gd name="connsiteY7" fmla="*/ 6420122 h 6862082"/>
              <a:gd name="connsiteX8" fmla="*/ 12025993 w 12195810"/>
              <a:gd name="connsiteY8" fmla="*/ 6862082 h 6862082"/>
              <a:gd name="connsiteX9" fmla="*/ 177437 w 12195810"/>
              <a:gd name="connsiteY9" fmla="*/ 6859906 h 6862082"/>
              <a:gd name="connsiteX10" fmla="*/ 177982 w 12195810"/>
              <a:gd name="connsiteY10" fmla="*/ 5087711 h 6862082"/>
              <a:gd name="connsiteX11" fmla="*/ 0 w 12195810"/>
              <a:gd name="connsiteY11" fmla="*/ 5086350 h 6862082"/>
              <a:gd name="connsiteX12" fmla="*/ 3810 w 12195810"/>
              <a:gd name="connsiteY12" fmla="*/ 1905 h 6862082"/>
              <a:gd name="connsiteX0" fmla="*/ 3810 w 12195810"/>
              <a:gd name="connsiteY0" fmla="*/ 1905 h 6862082"/>
              <a:gd name="connsiteX1" fmla="*/ 449580 w 12195810"/>
              <a:gd name="connsiteY1" fmla="*/ 0 h 6862082"/>
              <a:gd name="connsiteX2" fmla="*/ 453390 w 12195810"/>
              <a:gd name="connsiteY2" fmla="*/ 175261 h 6862082"/>
              <a:gd name="connsiteX3" fmla="*/ 1350645 w 12195810"/>
              <a:gd name="connsiteY3" fmla="*/ 175261 h 6862082"/>
              <a:gd name="connsiteX4" fmla="*/ 1348740 w 12195810"/>
              <a:gd name="connsiteY4" fmla="*/ 1906 h 6862082"/>
              <a:gd name="connsiteX5" fmla="*/ 12195810 w 12195810"/>
              <a:gd name="connsiteY5" fmla="*/ 1905 h 6862082"/>
              <a:gd name="connsiteX6" fmla="*/ 12193633 w 12195810"/>
              <a:gd name="connsiteY6" fmla="*/ 6404882 h 6862082"/>
              <a:gd name="connsiteX7" fmla="*/ 12021639 w 12195810"/>
              <a:gd name="connsiteY7" fmla="*/ 6420122 h 6862082"/>
              <a:gd name="connsiteX8" fmla="*/ 12025993 w 12195810"/>
              <a:gd name="connsiteY8" fmla="*/ 6862082 h 6862082"/>
              <a:gd name="connsiteX9" fmla="*/ 177437 w 12195810"/>
              <a:gd name="connsiteY9" fmla="*/ 6859906 h 6862082"/>
              <a:gd name="connsiteX10" fmla="*/ 177982 w 12195810"/>
              <a:gd name="connsiteY10" fmla="*/ 5087711 h 6862082"/>
              <a:gd name="connsiteX11" fmla="*/ 0 w 12195810"/>
              <a:gd name="connsiteY11" fmla="*/ 5086350 h 6862082"/>
              <a:gd name="connsiteX12" fmla="*/ 3810 w 12195810"/>
              <a:gd name="connsiteY12" fmla="*/ 1905 h 6862082"/>
              <a:gd name="connsiteX0" fmla="*/ 3810 w 12195810"/>
              <a:gd name="connsiteY0" fmla="*/ 1905 h 6862082"/>
              <a:gd name="connsiteX1" fmla="*/ 449580 w 12195810"/>
              <a:gd name="connsiteY1" fmla="*/ 0 h 6862082"/>
              <a:gd name="connsiteX2" fmla="*/ 453390 w 12195810"/>
              <a:gd name="connsiteY2" fmla="*/ 175261 h 6862082"/>
              <a:gd name="connsiteX3" fmla="*/ 1350645 w 12195810"/>
              <a:gd name="connsiteY3" fmla="*/ 175261 h 6862082"/>
              <a:gd name="connsiteX4" fmla="*/ 1348740 w 12195810"/>
              <a:gd name="connsiteY4" fmla="*/ 1906 h 6862082"/>
              <a:gd name="connsiteX5" fmla="*/ 12195810 w 12195810"/>
              <a:gd name="connsiteY5" fmla="*/ 1905 h 6862082"/>
              <a:gd name="connsiteX6" fmla="*/ 12193633 w 12195810"/>
              <a:gd name="connsiteY6" fmla="*/ 6404882 h 6862082"/>
              <a:gd name="connsiteX7" fmla="*/ 12021639 w 12195810"/>
              <a:gd name="connsiteY7" fmla="*/ 6410597 h 6862082"/>
              <a:gd name="connsiteX8" fmla="*/ 12025993 w 12195810"/>
              <a:gd name="connsiteY8" fmla="*/ 6862082 h 6862082"/>
              <a:gd name="connsiteX9" fmla="*/ 177437 w 12195810"/>
              <a:gd name="connsiteY9" fmla="*/ 6859906 h 6862082"/>
              <a:gd name="connsiteX10" fmla="*/ 177982 w 12195810"/>
              <a:gd name="connsiteY10" fmla="*/ 5087711 h 6862082"/>
              <a:gd name="connsiteX11" fmla="*/ 0 w 12195810"/>
              <a:gd name="connsiteY11" fmla="*/ 5086350 h 6862082"/>
              <a:gd name="connsiteX12" fmla="*/ 3810 w 12195810"/>
              <a:gd name="connsiteY12" fmla="*/ 1905 h 6862082"/>
              <a:gd name="connsiteX0" fmla="*/ 3810 w 12195810"/>
              <a:gd name="connsiteY0" fmla="*/ 1905 h 6862082"/>
              <a:gd name="connsiteX1" fmla="*/ 449580 w 12195810"/>
              <a:gd name="connsiteY1" fmla="*/ 0 h 6862082"/>
              <a:gd name="connsiteX2" fmla="*/ 453390 w 12195810"/>
              <a:gd name="connsiteY2" fmla="*/ 175261 h 6862082"/>
              <a:gd name="connsiteX3" fmla="*/ 1350645 w 12195810"/>
              <a:gd name="connsiteY3" fmla="*/ 175261 h 6862082"/>
              <a:gd name="connsiteX4" fmla="*/ 1348740 w 12195810"/>
              <a:gd name="connsiteY4" fmla="*/ 1906 h 6862082"/>
              <a:gd name="connsiteX5" fmla="*/ 12195810 w 12195810"/>
              <a:gd name="connsiteY5" fmla="*/ 1905 h 6862082"/>
              <a:gd name="connsiteX6" fmla="*/ 12193633 w 12195810"/>
              <a:gd name="connsiteY6" fmla="*/ 6404882 h 6862082"/>
              <a:gd name="connsiteX7" fmla="*/ 12021639 w 12195810"/>
              <a:gd name="connsiteY7" fmla="*/ 6410597 h 6862082"/>
              <a:gd name="connsiteX8" fmla="*/ 12025993 w 12195810"/>
              <a:gd name="connsiteY8" fmla="*/ 6862082 h 6862082"/>
              <a:gd name="connsiteX9" fmla="*/ 177437 w 12195810"/>
              <a:gd name="connsiteY9" fmla="*/ 6859906 h 6862082"/>
              <a:gd name="connsiteX10" fmla="*/ 177982 w 12195810"/>
              <a:gd name="connsiteY10" fmla="*/ 5087711 h 6862082"/>
              <a:gd name="connsiteX11" fmla="*/ 0 w 12195810"/>
              <a:gd name="connsiteY11" fmla="*/ 5086350 h 6862082"/>
              <a:gd name="connsiteX12" fmla="*/ 3810 w 12195810"/>
              <a:gd name="connsiteY12" fmla="*/ 1905 h 6862082"/>
              <a:gd name="connsiteX0" fmla="*/ 3810 w 12195810"/>
              <a:gd name="connsiteY0" fmla="*/ 1905 h 6862082"/>
              <a:gd name="connsiteX1" fmla="*/ 449580 w 12195810"/>
              <a:gd name="connsiteY1" fmla="*/ 0 h 6862082"/>
              <a:gd name="connsiteX2" fmla="*/ 453390 w 12195810"/>
              <a:gd name="connsiteY2" fmla="*/ 175261 h 6862082"/>
              <a:gd name="connsiteX3" fmla="*/ 1350645 w 12195810"/>
              <a:gd name="connsiteY3" fmla="*/ 175261 h 6862082"/>
              <a:gd name="connsiteX4" fmla="*/ 1348740 w 12195810"/>
              <a:gd name="connsiteY4" fmla="*/ 1906 h 6862082"/>
              <a:gd name="connsiteX5" fmla="*/ 12195810 w 12195810"/>
              <a:gd name="connsiteY5" fmla="*/ 1905 h 6862082"/>
              <a:gd name="connsiteX6" fmla="*/ 12193633 w 12195810"/>
              <a:gd name="connsiteY6" fmla="*/ 6404882 h 6862082"/>
              <a:gd name="connsiteX7" fmla="*/ 12021639 w 12195810"/>
              <a:gd name="connsiteY7" fmla="*/ 6406787 h 6862082"/>
              <a:gd name="connsiteX8" fmla="*/ 12025993 w 12195810"/>
              <a:gd name="connsiteY8" fmla="*/ 6862082 h 6862082"/>
              <a:gd name="connsiteX9" fmla="*/ 177437 w 12195810"/>
              <a:gd name="connsiteY9" fmla="*/ 6859906 h 6862082"/>
              <a:gd name="connsiteX10" fmla="*/ 177982 w 12195810"/>
              <a:gd name="connsiteY10" fmla="*/ 5087711 h 6862082"/>
              <a:gd name="connsiteX11" fmla="*/ 0 w 12195810"/>
              <a:gd name="connsiteY11" fmla="*/ 5086350 h 6862082"/>
              <a:gd name="connsiteX12" fmla="*/ 3810 w 12195810"/>
              <a:gd name="connsiteY12" fmla="*/ 1905 h 6862082"/>
              <a:gd name="connsiteX0" fmla="*/ 3810 w 12195810"/>
              <a:gd name="connsiteY0" fmla="*/ 1905 h 6862082"/>
              <a:gd name="connsiteX1" fmla="*/ 449580 w 12195810"/>
              <a:gd name="connsiteY1" fmla="*/ 0 h 6862082"/>
              <a:gd name="connsiteX2" fmla="*/ 453390 w 12195810"/>
              <a:gd name="connsiteY2" fmla="*/ 175261 h 6862082"/>
              <a:gd name="connsiteX3" fmla="*/ 1350645 w 12195810"/>
              <a:gd name="connsiteY3" fmla="*/ 175261 h 6862082"/>
              <a:gd name="connsiteX4" fmla="*/ 1348740 w 12195810"/>
              <a:gd name="connsiteY4" fmla="*/ 1906 h 6862082"/>
              <a:gd name="connsiteX5" fmla="*/ 12195810 w 12195810"/>
              <a:gd name="connsiteY5" fmla="*/ 1905 h 6862082"/>
              <a:gd name="connsiteX6" fmla="*/ 12193633 w 12195810"/>
              <a:gd name="connsiteY6" fmla="*/ 6404882 h 6862082"/>
              <a:gd name="connsiteX7" fmla="*/ 12021639 w 12195810"/>
              <a:gd name="connsiteY7" fmla="*/ 6406787 h 6862082"/>
              <a:gd name="connsiteX8" fmla="*/ 12025993 w 12195810"/>
              <a:gd name="connsiteY8" fmla="*/ 6862082 h 6862082"/>
              <a:gd name="connsiteX9" fmla="*/ 177437 w 12195810"/>
              <a:gd name="connsiteY9" fmla="*/ 6859906 h 6862082"/>
              <a:gd name="connsiteX10" fmla="*/ 177982 w 12195810"/>
              <a:gd name="connsiteY10" fmla="*/ 5087711 h 6862082"/>
              <a:gd name="connsiteX11" fmla="*/ 0 w 12195810"/>
              <a:gd name="connsiteY11" fmla="*/ 5086350 h 6862082"/>
              <a:gd name="connsiteX12" fmla="*/ 3810 w 12195810"/>
              <a:gd name="connsiteY12" fmla="*/ 1905 h 6862082"/>
              <a:gd name="connsiteX0" fmla="*/ 3810 w 12195810"/>
              <a:gd name="connsiteY0" fmla="*/ 1905 h 6862082"/>
              <a:gd name="connsiteX1" fmla="*/ 449580 w 12195810"/>
              <a:gd name="connsiteY1" fmla="*/ 0 h 6862082"/>
              <a:gd name="connsiteX2" fmla="*/ 453390 w 12195810"/>
              <a:gd name="connsiteY2" fmla="*/ 175261 h 6862082"/>
              <a:gd name="connsiteX3" fmla="*/ 1350645 w 12195810"/>
              <a:gd name="connsiteY3" fmla="*/ 175261 h 6862082"/>
              <a:gd name="connsiteX4" fmla="*/ 1348740 w 12195810"/>
              <a:gd name="connsiteY4" fmla="*/ 1906 h 6862082"/>
              <a:gd name="connsiteX5" fmla="*/ 12195810 w 12195810"/>
              <a:gd name="connsiteY5" fmla="*/ 1905 h 6862082"/>
              <a:gd name="connsiteX6" fmla="*/ 12193633 w 12195810"/>
              <a:gd name="connsiteY6" fmla="*/ 6404882 h 6862082"/>
              <a:gd name="connsiteX7" fmla="*/ 12021639 w 12195810"/>
              <a:gd name="connsiteY7" fmla="*/ 6406787 h 6862082"/>
              <a:gd name="connsiteX8" fmla="*/ 12025993 w 12195810"/>
              <a:gd name="connsiteY8" fmla="*/ 6862082 h 6862082"/>
              <a:gd name="connsiteX9" fmla="*/ 177437 w 12195810"/>
              <a:gd name="connsiteY9" fmla="*/ 6859906 h 6862082"/>
              <a:gd name="connsiteX10" fmla="*/ 177982 w 12195810"/>
              <a:gd name="connsiteY10" fmla="*/ 5087711 h 6862082"/>
              <a:gd name="connsiteX11" fmla="*/ 0 w 12195810"/>
              <a:gd name="connsiteY11" fmla="*/ 5086350 h 6862082"/>
              <a:gd name="connsiteX12" fmla="*/ 3810 w 12195810"/>
              <a:gd name="connsiteY12" fmla="*/ 1905 h 6862082"/>
              <a:gd name="connsiteX0" fmla="*/ 3810 w 12195810"/>
              <a:gd name="connsiteY0" fmla="*/ 1905 h 6862082"/>
              <a:gd name="connsiteX1" fmla="*/ 453390 w 12195810"/>
              <a:gd name="connsiteY1" fmla="*/ 0 h 6862082"/>
              <a:gd name="connsiteX2" fmla="*/ 453390 w 12195810"/>
              <a:gd name="connsiteY2" fmla="*/ 175261 h 6862082"/>
              <a:gd name="connsiteX3" fmla="*/ 1350645 w 12195810"/>
              <a:gd name="connsiteY3" fmla="*/ 175261 h 6862082"/>
              <a:gd name="connsiteX4" fmla="*/ 1348740 w 12195810"/>
              <a:gd name="connsiteY4" fmla="*/ 1906 h 6862082"/>
              <a:gd name="connsiteX5" fmla="*/ 12195810 w 12195810"/>
              <a:gd name="connsiteY5" fmla="*/ 1905 h 6862082"/>
              <a:gd name="connsiteX6" fmla="*/ 12193633 w 12195810"/>
              <a:gd name="connsiteY6" fmla="*/ 6404882 h 6862082"/>
              <a:gd name="connsiteX7" fmla="*/ 12021639 w 12195810"/>
              <a:gd name="connsiteY7" fmla="*/ 6406787 h 6862082"/>
              <a:gd name="connsiteX8" fmla="*/ 12025993 w 12195810"/>
              <a:gd name="connsiteY8" fmla="*/ 6862082 h 6862082"/>
              <a:gd name="connsiteX9" fmla="*/ 177437 w 12195810"/>
              <a:gd name="connsiteY9" fmla="*/ 6859906 h 6862082"/>
              <a:gd name="connsiteX10" fmla="*/ 177982 w 12195810"/>
              <a:gd name="connsiteY10" fmla="*/ 5087711 h 6862082"/>
              <a:gd name="connsiteX11" fmla="*/ 0 w 12195810"/>
              <a:gd name="connsiteY11" fmla="*/ 5086350 h 6862082"/>
              <a:gd name="connsiteX12" fmla="*/ 3810 w 12195810"/>
              <a:gd name="connsiteY12" fmla="*/ 1905 h 6862082"/>
              <a:gd name="connsiteX0" fmla="*/ 3810 w 12195810"/>
              <a:gd name="connsiteY0" fmla="*/ 1905 h 6862082"/>
              <a:gd name="connsiteX1" fmla="*/ 453390 w 12195810"/>
              <a:gd name="connsiteY1" fmla="*/ 0 h 6862082"/>
              <a:gd name="connsiteX2" fmla="*/ 453390 w 12195810"/>
              <a:gd name="connsiteY2" fmla="*/ 175261 h 6862082"/>
              <a:gd name="connsiteX3" fmla="*/ 1350645 w 12195810"/>
              <a:gd name="connsiteY3" fmla="*/ 175261 h 6862082"/>
              <a:gd name="connsiteX4" fmla="*/ 1348740 w 12195810"/>
              <a:gd name="connsiteY4" fmla="*/ 1906 h 6862082"/>
              <a:gd name="connsiteX5" fmla="*/ 12195810 w 12195810"/>
              <a:gd name="connsiteY5" fmla="*/ 1905 h 6862082"/>
              <a:gd name="connsiteX6" fmla="*/ 12193633 w 12195810"/>
              <a:gd name="connsiteY6" fmla="*/ 6404882 h 6862082"/>
              <a:gd name="connsiteX7" fmla="*/ 12021639 w 12195810"/>
              <a:gd name="connsiteY7" fmla="*/ 6406787 h 6862082"/>
              <a:gd name="connsiteX8" fmla="*/ 12025993 w 12195810"/>
              <a:gd name="connsiteY8" fmla="*/ 6862082 h 6862082"/>
              <a:gd name="connsiteX9" fmla="*/ 177437 w 12195810"/>
              <a:gd name="connsiteY9" fmla="*/ 6859906 h 6862082"/>
              <a:gd name="connsiteX10" fmla="*/ 177982 w 12195810"/>
              <a:gd name="connsiteY10" fmla="*/ 5087711 h 6862082"/>
              <a:gd name="connsiteX11" fmla="*/ 0 w 12195810"/>
              <a:gd name="connsiteY11" fmla="*/ 5086350 h 6862082"/>
              <a:gd name="connsiteX12" fmla="*/ 3810 w 12195810"/>
              <a:gd name="connsiteY12" fmla="*/ 1905 h 6862082"/>
              <a:gd name="connsiteX0" fmla="*/ 3810 w 12195810"/>
              <a:gd name="connsiteY0" fmla="*/ 1905 h 6862082"/>
              <a:gd name="connsiteX1" fmla="*/ 453390 w 12195810"/>
              <a:gd name="connsiteY1" fmla="*/ 0 h 6862082"/>
              <a:gd name="connsiteX2" fmla="*/ 453390 w 12195810"/>
              <a:gd name="connsiteY2" fmla="*/ 175261 h 6862082"/>
              <a:gd name="connsiteX3" fmla="*/ 1350645 w 12195810"/>
              <a:gd name="connsiteY3" fmla="*/ 175261 h 6862082"/>
              <a:gd name="connsiteX4" fmla="*/ 1348740 w 12195810"/>
              <a:gd name="connsiteY4" fmla="*/ 1906 h 6862082"/>
              <a:gd name="connsiteX5" fmla="*/ 12195810 w 12195810"/>
              <a:gd name="connsiteY5" fmla="*/ 1905 h 6862082"/>
              <a:gd name="connsiteX6" fmla="*/ 12193633 w 12195810"/>
              <a:gd name="connsiteY6" fmla="*/ 6404882 h 6862082"/>
              <a:gd name="connsiteX7" fmla="*/ 12021639 w 12195810"/>
              <a:gd name="connsiteY7" fmla="*/ 6406787 h 6862082"/>
              <a:gd name="connsiteX8" fmla="*/ 12025993 w 12195810"/>
              <a:gd name="connsiteY8" fmla="*/ 6862082 h 6862082"/>
              <a:gd name="connsiteX9" fmla="*/ 177437 w 12195810"/>
              <a:gd name="connsiteY9" fmla="*/ 6859906 h 6862082"/>
              <a:gd name="connsiteX10" fmla="*/ 177982 w 12195810"/>
              <a:gd name="connsiteY10" fmla="*/ 5087711 h 6862082"/>
              <a:gd name="connsiteX11" fmla="*/ 0 w 12195810"/>
              <a:gd name="connsiteY11" fmla="*/ 5086350 h 6862082"/>
              <a:gd name="connsiteX12" fmla="*/ 3810 w 12195810"/>
              <a:gd name="connsiteY12" fmla="*/ 1905 h 6862082"/>
              <a:gd name="connsiteX0" fmla="*/ 3810 w 12195810"/>
              <a:gd name="connsiteY0" fmla="*/ 1905 h 6862082"/>
              <a:gd name="connsiteX1" fmla="*/ 451485 w 12195810"/>
              <a:gd name="connsiteY1" fmla="*/ 0 h 6862082"/>
              <a:gd name="connsiteX2" fmla="*/ 453390 w 12195810"/>
              <a:gd name="connsiteY2" fmla="*/ 175261 h 6862082"/>
              <a:gd name="connsiteX3" fmla="*/ 1350645 w 12195810"/>
              <a:gd name="connsiteY3" fmla="*/ 175261 h 6862082"/>
              <a:gd name="connsiteX4" fmla="*/ 1348740 w 12195810"/>
              <a:gd name="connsiteY4" fmla="*/ 1906 h 6862082"/>
              <a:gd name="connsiteX5" fmla="*/ 12195810 w 12195810"/>
              <a:gd name="connsiteY5" fmla="*/ 1905 h 6862082"/>
              <a:gd name="connsiteX6" fmla="*/ 12193633 w 12195810"/>
              <a:gd name="connsiteY6" fmla="*/ 6404882 h 6862082"/>
              <a:gd name="connsiteX7" fmla="*/ 12021639 w 12195810"/>
              <a:gd name="connsiteY7" fmla="*/ 6406787 h 6862082"/>
              <a:gd name="connsiteX8" fmla="*/ 12025993 w 12195810"/>
              <a:gd name="connsiteY8" fmla="*/ 6862082 h 6862082"/>
              <a:gd name="connsiteX9" fmla="*/ 177437 w 12195810"/>
              <a:gd name="connsiteY9" fmla="*/ 6859906 h 6862082"/>
              <a:gd name="connsiteX10" fmla="*/ 177982 w 12195810"/>
              <a:gd name="connsiteY10" fmla="*/ 5087711 h 6862082"/>
              <a:gd name="connsiteX11" fmla="*/ 0 w 12195810"/>
              <a:gd name="connsiteY11" fmla="*/ 5086350 h 6862082"/>
              <a:gd name="connsiteX12" fmla="*/ 3810 w 12195810"/>
              <a:gd name="connsiteY12" fmla="*/ 1905 h 6862082"/>
              <a:gd name="connsiteX0" fmla="*/ 3810 w 12195810"/>
              <a:gd name="connsiteY0" fmla="*/ 1905 h 6862082"/>
              <a:gd name="connsiteX1" fmla="*/ 451485 w 12195810"/>
              <a:gd name="connsiteY1" fmla="*/ 0 h 6862082"/>
              <a:gd name="connsiteX2" fmla="*/ 453390 w 12195810"/>
              <a:gd name="connsiteY2" fmla="*/ 175261 h 6862082"/>
              <a:gd name="connsiteX3" fmla="*/ 1350645 w 12195810"/>
              <a:gd name="connsiteY3" fmla="*/ 171451 h 6862082"/>
              <a:gd name="connsiteX4" fmla="*/ 1348740 w 12195810"/>
              <a:gd name="connsiteY4" fmla="*/ 1906 h 6862082"/>
              <a:gd name="connsiteX5" fmla="*/ 12195810 w 12195810"/>
              <a:gd name="connsiteY5" fmla="*/ 1905 h 6862082"/>
              <a:gd name="connsiteX6" fmla="*/ 12193633 w 12195810"/>
              <a:gd name="connsiteY6" fmla="*/ 6404882 h 6862082"/>
              <a:gd name="connsiteX7" fmla="*/ 12021639 w 12195810"/>
              <a:gd name="connsiteY7" fmla="*/ 6406787 h 6862082"/>
              <a:gd name="connsiteX8" fmla="*/ 12025993 w 12195810"/>
              <a:gd name="connsiteY8" fmla="*/ 6862082 h 6862082"/>
              <a:gd name="connsiteX9" fmla="*/ 177437 w 12195810"/>
              <a:gd name="connsiteY9" fmla="*/ 6859906 h 6862082"/>
              <a:gd name="connsiteX10" fmla="*/ 177982 w 12195810"/>
              <a:gd name="connsiteY10" fmla="*/ 5087711 h 6862082"/>
              <a:gd name="connsiteX11" fmla="*/ 0 w 12195810"/>
              <a:gd name="connsiteY11" fmla="*/ 5086350 h 6862082"/>
              <a:gd name="connsiteX12" fmla="*/ 3810 w 12195810"/>
              <a:gd name="connsiteY12" fmla="*/ 1905 h 6862082"/>
              <a:gd name="connsiteX0" fmla="*/ 3810 w 12195810"/>
              <a:gd name="connsiteY0" fmla="*/ 1905 h 6862082"/>
              <a:gd name="connsiteX1" fmla="*/ 451485 w 12195810"/>
              <a:gd name="connsiteY1" fmla="*/ 0 h 6862082"/>
              <a:gd name="connsiteX2" fmla="*/ 451485 w 12195810"/>
              <a:gd name="connsiteY2" fmla="*/ 169546 h 6862082"/>
              <a:gd name="connsiteX3" fmla="*/ 1350645 w 12195810"/>
              <a:gd name="connsiteY3" fmla="*/ 171451 h 6862082"/>
              <a:gd name="connsiteX4" fmla="*/ 1348740 w 12195810"/>
              <a:gd name="connsiteY4" fmla="*/ 1906 h 6862082"/>
              <a:gd name="connsiteX5" fmla="*/ 12195810 w 12195810"/>
              <a:gd name="connsiteY5" fmla="*/ 1905 h 6862082"/>
              <a:gd name="connsiteX6" fmla="*/ 12193633 w 12195810"/>
              <a:gd name="connsiteY6" fmla="*/ 6404882 h 6862082"/>
              <a:gd name="connsiteX7" fmla="*/ 12021639 w 12195810"/>
              <a:gd name="connsiteY7" fmla="*/ 6406787 h 6862082"/>
              <a:gd name="connsiteX8" fmla="*/ 12025993 w 12195810"/>
              <a:gd name="connsiteY8" fmla="*/ 6862082 h 6862082"/>
              <a:gd name="connsiteX9" fmla="*/ 177437 w 12195810"/>
              <a:gd name="connsiteY9" fmla="*/ 6859906 h 6862082"/>
              <a:gd name="connsiteX10" fmla="*/ 177982 w 12195810"/>
              <a:gd name="connsiteY10" fmla="*/ 5087711 h 6862082"/>
              <a:gd name="connsiteX11" fmla="*/ 0 w 12195810"/>
              <a:gd name="connsiteY11" fmla="*/ 5086350 h 6862082"/>
              <a:gd name="connsiteX12" fmla="*/ 3810 w 12195810"/>
              <a:gd name="connsiteY12" fmla="*/ 1905 h 6862082"/>
              <a:gd name="connsiteX0" fmla="*/ 3810 w 12195810"/>
              <a:gd name="connsiteY0" fmla="*/ 1905 h 6862082"/>
              <a:gd name="connsiteX1" fmla="*/ 451485 w 12195810"/>
              <a:gd name="connsiteY1" fmla="*/ 0 h 6862082"/>
              <a:gd name="connsiteX2" fmla="*/ 457200 w 12195810"/>
              <a:gd name="connsiteY2" fmla="*/ 169546 h 6862082"/>
              <a:gd name="connsiteX3" fmla="*/ 1350645 w 12195810"/>
              <a:gd name="connsiteY3" fmla="*/ 171451 h 6862082"/>
              <a:gd name="connsiteX4" fmla="*/ 1348740 w 12195810"/>
              <a:gd name="connsiteY4" fmla="*/ 1906 h 6862082"/>
              <a:gd name="connsiteX5" fmla="*/ 12195810 w 12195810"/>
              <a:gd name="connsiteY5" fmla="*/ 1905 h 6862082"/>
              <a:gd name="connsiteX6" fmla="*/ 12193633 w 12195810"/>
              <a:gd name="connsiteY6" fmla="*/ 6404882 h 6862082"/>
              <a:gd name="connsiteX7" fmla="*/ 12021639 w 12195810"/>
              <a:gd name="connsiteY7" fmla="*/ 6406787 h 6862082"/>
              <a:gd name="connsiteX8" fmla="*/ 12025993 w 12195810"/>
              <a:gd name="connsiteY8" fmla="*/ 6862082 h 6862082"/>
              <a:gd name="connsiteX9" fmla="*/ 177437 w 12195810"/>
              <a:gd name="connsiteY9" fmla="*/ 6859906 h 6862082"/>
              <a:gd name="connsiteX10" fmla="*/ 177982 w 12195810"/>
              <a:gd name="connsiteY10" fmla="*/ 5087711 h 6862082"/>
              <a:gd name="connsiteX11" fmla="*/ 0 w 12195810"/>
              <a:gd name="connsiteY11" fmla="*/ 5086350 h 6862082"/>
              <a:gd name="connsiteX12" fmla="*/ 3810 w 12195810"/>
              <a:gd name="connsiteY12" fmla="*/ 1905 h 6862082"/>
              <a:gd name="connsiteX0" fmla="*/ 3810 w 12195810"/>
              <a:gd name="connsiteY0" fmla="*/ 1905 h 6862082"/>
              <a:gd name="connsiteX1" fmla="*/ 451485 w 12195810"/>
              <a:gd name="connsiteY1" fmla="*/ 0 h 6862082"/>
              <a:gd name="connsiteX2" fmla="*/ 449580 w 12195810"/>
              <a:gd name="connsiteY2" fmla="*/ 169546 h 6862082"/>
              <a:gd name="connsiteX3" fmla="*/ 1350645 w 12195810"/>
              <a:gd name="connsiteY3" fmla="*/ 171451 h 6862082"/>
              <a:gd name="connsiteX4" fmla="*/ 1348740 w 12195810"/>
              <a:gd name="connsiteY4" fmla="*/ 1906 h 6862082"/>
              <a:gd name="connsiteX5" fmla="*/ 12195810 w 12195810"/>
              <a:gd name="connsiteY5" fmla="*/ 1905 h 6862082"/>
              <a:gd name="connsiteX6" fmla="*/ 12193633 w 12195810"/>
              <a:gd name="connsiteY6" fmla="*/ 6404882 h 6862082"/>
              <a:gd name="connsiteX7" fmla="*/ 12021639 w 12195810"/>
              <a:gd name="connsiteY7" fmla="*/ 6406787 h 6862082"/>
              <a:gd name="connsiteX8" fmla="*/ 12025993 w 12195810"/>
              <a:gd name="connsiteY8" fmla="*/ 6862082 h 6862082"/>
              <a:gd name="connsiteX9" fmla="*/ 177437 w 12195810"/>
              <a:gd name="connsiteY9" fmla="*/ 6859906 h 6862082"/>
              <a:gd name="connsiteX10" fmla="*/ 177982 w 12195810"/>
              <a:gd name="connsiteY10" fmla="*/ 5087711 h 6862082"/>
              <a:gd name="connsiteX11" fmla="*/ 0 w 12195810"/>
              <a:gd name="connsiteY11" fmla="*/ 5086350 h 6862082"/>
              <a:gd name="connsiteX12" fmla="*/ 3810 w 12195810"/>
              <a:gd name="connsiteY12" fmla="*/ 1905 h 6862082"/>
              <a:gd name="connsiteX0" fmla="*/ 3810 w 12195810"/>
              <a:gd name="connsiteY0" fmla="*/ 1905 h 6862082"/>
              <a:gd name="connsiteX1" fmla="*/ 451485 w 12195810"/>
              <a:gd name="connsiteY1" fmla="*/ 0 h 6862082"/>
              <a:gd name="connsiteX2" fmla="*/ 455295 w 12195810"/>
              <a:gd name="connsiteY2" fmla="*/ 169546 h 6862082"/>
              <a:gd name="connsiteX3" fmla="*/ 1350645 w 12195810"/>
              <a:gd name="connsiteY3" fmla="*/ 171451 h 6862082"/>
              <a:gd name="connsiteX4" fmla="*/ 1348740 w 12195810"/>
              <a:gd name="connsiteY4" fmla="*/ 1906 h 6862082"/>
              <a:gd name="connsiteX5" fmla="*/ 12195810 w 12195810"/>
              <a:gd name="connsiteY5" fmla="*/ 1905 h 6862082"/>
              <a:gd name="connsiteX6" fmla="*/ 12193633 w 12195810"/>
              <a:gd name="connsiteY6" fmla="*/ 6404882 h 6862082"/>
              <a:gd name="connsiteX7" fmla="*/ 12021639 w 12195810"/>
              <a:gd name="connsiteY7" fmla="*/ 6406787 h 6862082"/>
              <a:gd name="connsiteX8" fmla="*/ 12025993 w 12195810"/>
              <a:gd name="connsiteY8" fmla="*/ 6862082 h 6862082"/>
              <a:gd name="connsiteX9" fmla="*/ 177437 w 12195810"/>
              <a:gd name="connsiteY9" fmla="*/ 6859906 h 6862082"/>
              <a:gd name="connsiteX10" fmla="*/ 177982 w 12195810"/>
              <a:gd name="connsiteY10" fmla="*/ 5087711 h 6862082"/>
              <a:gd name="connsiteX11" fmla="*/ 0 w 12195810"/>
              <a:gd name="connsiteY11" fmla="*/ 5086350 h 6862082"/>
              <a:gd name="connsiteX12" fmla="*/ 3810 w 12195810"/>
              <a:gd name="connsiteY12" fmla="*/ 1905 h 6862082"/>
              <a:gd name="connsiteX0" fmla="*/ 3810 w 12195810"/>
              <a:gd name="connsiteY0" fmla="*/ 1905 h 6862082"/>
              <a:gd name="connsiteX1" fmla="*/ 451485 w 12195810"/>
              <a:gd name="connsiteY1" fmla="*/ 0 h 6862082"/>
              <a:gd name="connsiteX2" fmla="*/ 457200 w 12195810"/>
              <a:gd name="connsiteY2" fmla="*/ 169546 h 6862082"/>
              <a:gd name="connsiteX3" fmla="*/ 1350645 w 12195810"/>
              <a:gd name="connsiteY3" fmla="*/ 171451 h 6862082"/>
              <a:gd name="connsiteX4" fmla="*/ 1348740 w 12195810"/>
              <a:gd name="connsiteY4" fmla="*/ 1906 h 6862082"/>
              <a:gd name="connsiteX5" fmla="*/ 12195810 w 12195810"/>
              <a:gd name="connsiteY5" fmla="*/ 1905 h 6862082"/>
              <a:gd name="connsiteX6" fmla="*/ 12193633 w 12195810"/>
              <a:gd name="connsiteY6" fmla="*/ 6404882 h 6862082"/>
              <a:gd name="connsiteX7" fmla="*/ 12021639 w 12195810"/>
              <a:gd name="connsiteY7" fmla="*/ 6406787 h 6862082"/>
              <a:gd name="connsiteX8" fmla="*/ 12025993 w 12195810"/>
              <a:gd name="connsiteY8" fmla="*/ 6862082 h 6862082"/>
              <a:gd name="connsiteX9" fmla="*/ 177437 w 12195810"/>
              <a:gd name="connsiteY9" fmla="*/ 6859906 h 6862082"/>
              <a:gd name="connsiteX10" fmla="*/ 177982 w 12195810"/>
              <a:gd name="connsiteY10" fmla="*/ 5087711 h 6862082"/>
              <a:gd name="connsiteX11" fmla="*/ 0 w 12195810"/>
              <a:gd name="connsiteY11" fmla="*/ 5086350 h 6862082"/>
              <a:gd name="connsiteX12" fmla="*/ 3810 w 12195810"/>
              <a:gd name="connsiteY12" fmla="*/ 1905 h 6862082"/>
              <a:gd name="connsiteX0" fmla="*/ 3810 w 12195810"/>
              <a:gd name="connsiteY0" fmla="*/ 1905 h 6862082"/>
              <a:gd name="connsiteX1" fmla="*/ 451485 w 12195810"/>
              <a:gd name="connsiteY1" fmla="*/ 0 h 6862082"/>
              <a:gd name="connsiteX2" fmla="*/ 453390 w 12195810"/>
              <a:gd name="connsiteY2" fmla="*/ 169546 h 6862082"/>
              <a:gd name="connsiteX3" fmla="*/ 1350645 w 12195810"/>
              <a:gd name="connsiteY3" fmla="*/ 171451 h 6862082"/>
              <a:gd name="connsiteX4" fmla="*/ 1348740 w 12195810"/>
              <a:gd name="connsiteY4" fmla="*/ 1906 h 6862082"/>
              <a:gd name="connsiteX5" fmla="*/ 12195810 w 12195810"/>
              <a:gd name="connsiteY5" fmla="*/ 1905 h 6862082"/>
              <a:gd name="connsiteX6" fmla="*/ 12193633 w 12195810"/>
              <a:gd name="connsiteY6" fmla="*/ 6404882 h 6862082"/>
              <a:gd name="connsiteX7" fmla="*/ 12021639 w 12195810"/>
              <a:gd name="connsiteY7" fmla="*/ 6406787 h 6862082"/>
              <a:gd name="connsiteX8" fmla="*/ 12025993 w 12195810"/>
              <a:gd name="connsiteY8" fmla="*/ 6862082 h 6862082"/>
              <a:gd name="connsiteX9" fmla="*/ 177437 w 12195810"/>
              <a:gd name="connsiteY9" fmla="*/ 6859906 h 6862082"/>
              <a:gd name="connsiteX10" fmla="*/ 177982 w 12195810"/>
              <a:gd name="connsiteY10" fmla="*/ 5087711 h 6862082"/>
              <a:gd name="connsiteX11" fmla="*/ 0 w 12195810"/>
              <a:gd name="connsiteY11" fmla="*/ 5086350 h 6862082"/>
              <a:gd name="connsiteX12" fmla="*/ 3810 w 12195810"/>
              <a:gd name="connsiteY12" fmla="*/ 1905 h 6862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5810" h="6862082">
                <a:moveTo>
                  <a:pt x="3810" y="1905"/>
                </a:moveTo>
                <a:lnTo>
                  <a:pt x="451485" y="0"/>
                </a:lnTo>
                <a:cubicBezTo>
                  <a:pt x="452755" y="143510"/>
                  <a:pt x="450215" y="26036"/>
                  <a:pt x="453390" y="169546"/>
                </a:cubicBezTo>
                <a:lnTo>
                  <a:pt x="1350645" y="171451"/>
                </a:lnTo>
                <a:lnTo>
                  <a:pt x="1348740" y="1906"/>
                </a:lnTo>
                <a:lnTo>
                  <a:pt x="12195810" y="1905"/>
                </a:lnTo>
                <a:cubicBezTo>
                  <a:pt x="12195084" y="2136231"/>
                  <a:pt x="12194721" y="3203393"/>
                  <a:pt x="12193633" y="6404882"/>
                </a:cubicBezTo>
                <a:lnTo>
                  <a:pt x="12021639" y="6406787"/>
                </a:lnTo>
                <a:cubicBezTo>
                  <a:pt x="12023090" y="6554107"/>
                  <a:pt x="12024542" y="6714762"/>
                  <a:pt x="12025993" y="6862082"/>
                </a:cubicBezTo>
                <a:lnTo>
                  <a:pt x="177437" y="6859906"/>
                </a:lnTo>
                <a:cubicBezTo>
                  <a:pt x="178344" y="6269174"/>
                  <a:pt x="177075" y="5678443"/>
                  <a:pt x="177982" y="5087711"/>
                </a:cubicBezTo>
                <a:lnTo>
                  <a:pt x="0" y="5086350"/>
                </a:lnTo>
                <a:lnTo>
                  <a:pt x="3810" y="190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 b="0" i="0">
                <a:latin typeface="BT Group Headline" panose="020B0603020203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359256-7788-8AEA-27A9-6C9075058C4A}"/>
              </a:ext>
            </a:extLst>
          </p:cNvPr>
          <p:cNvSpPr/>
          <p:nvPr userDrawn="1"/>
        </p:nvSpPr>
        <p:spPr>
          <a:xfrm rot="5400000">
            <a:off x="11871957" y="6537962"/>
            <a:ext cx="461010" cy="179067"/>
          </a:xfrm>
          <a:prstGeom prst="rect">
            <a:avLst/>
          </a:prstGeom>
          <a:solidFill>
            <a:srgbClr val="C81D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990233-9841-5EC7-BF8C-C03D9D0A69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9" y="4200243"/>
            <a:ext cx="11591925" cy="962978"/>
          </a:xfrm>
        </p:spPr>
        <p:txBody>
          <a:bodyPr/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D55859-1A2D-DEA3-2E64-3FE8DD53D1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BT Group PowerPoint    |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D5185-0760-370C-20F3-2D24C6CA42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05727F-EB13-4C36-9A9C-A65743ED017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04407B-DA3D-878B-5B7D-7843E19C14EE}"/>
              </a:ext>
            </a:extLst>
          </p:cNvPr>
          <p:cNvSpPr/>
          <p:nvPr userDrawn="1"/>
        </p:nvSpPr>
        <p:spPr>
          <a:xfrm rot="16200000">
            <a:off x="-798193" y="5878830"/>
            <a:ext cx="1777364" cy="180973"/>
          </a:xfrm>
          <a:prstGeom prst="rect">
            <a:avLst/>
          </a:prstGeom>
          <a:solidFill>
            <a:srgbClr val="43B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C0C0C0"/>
              </a:highligh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387210-EF79-2963-B5A1-DA77C5FC7C33}"/>
              </a:ext>
            </a:extLst>
          </p:cNvPr>
          <p:cNvSpPr/>
          <p:nvPr userDrawn="1"/>
        </p:nvSpPr>
        <p:spPr>
          <a:xfrm>
            <a:off x="437453" y="0"/>
            <a:ext cx="917002" cy="177165"/>
          </a:xfrm>
          <a:prstGeom prst="rect">
            <a:avLst/>
          </a:prstGeom>
          <a:solidFill>
            <a:srgbClr val="EDF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7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DIVIDE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FDEB8F5D-FC4D-8921-5302-A0639006D4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3810" y="-1905"/>
            <a:ext cx="12195810" cy="6862082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1905 h 6859905"/>
              <a:gd name="connsiteX1" fmla="*/ 445770 w 12192000"/>
              <a:gd name="connsiteY1" fmla="*/ 0 h 6859905"/>
              <a:gd name="connsiteX2" fmla="*/ 12192000 w 12192000"/>
              <a:gd name="connsiteY2" fmla="*/ 1905 h 6859905"/>
              <a:gd name="connsiteX3" fmla="*/ 12192000 w 12192000"/>
              <a:gd name="connsiteY3" fmla="*/ 6859905 h 6859905"/>
              <a:gd name="connsiteX4" fmla="*/ 0 w 12192000"/>
              <a:gd name="connsiteY4" fmla="*/ 6859905 h 6859905"/>
              <a:gd name="connsiteX5" fmla="*/ 0 w 12192000"/>
              <a:gd name="connsiteY5" fmla="*/ 1905 h 6859905"/>
              <a:gd name="connsiteX0" fmla="*/ 0 w 12192000"/>
              <a:gd name="connsiteY0" fmla="*/ 1905 h 6859905"/>
              <a:gd name="connsiteX1" fmla="*/ 445770 w 12192000"/>
              <a:gd name="connsiteY1" fmla="*/ 0 h 6859905"/>
              <a:gd name="connsiteX2" fmla="*/ 1344930 w 12192000"/>
              <a:gd name="connsiteY2" fmla="*/ 1906 h 6859905"/>
              <a:gd name="connsiteX3" fmla="*/ 12192000 w 12192000"/>
              <a:gd name="connsiteY3" fmla="*/ 1905 h 6859905"/>
              <a:gd name="connsiteX4" fmla="*/ 12192000 w 12192000"/>
              <a:gd name="connsiteY4" fmla="*/ 6859905 h 6859905"/>
              <a:gd name="connsiteX5" fmla="*/ 0 w 12192000"/>
              <a:gd name="connsiteY5" fmla="*/ 6859905 h 6859905"/>
              <a:gd name="connsiteX6" fmla="*/ 0 w 12192000"/>
              <a:gd name="connsiteY6" fmla="*/ 1905 h 6859905"/>
              <a:gd name="connsiteX0" fmla="*/ 0 w 12192000"/>
              <a:gd name="connsiteY0" fmla="*/ 1911 h 6859911"/>
              <a:gd name="connsiteX1" fmla="*/ 445770 w 12192000"/>
              <a:gd name="connsiteY1" fmla="*/ 6 h 6859911"/>
              <a:gd name="connsiteX2" fmla="*/ 445770 w 12192000"/>
              <a:gd name="connsiteY2" fmla="*/ 173362 h 6859911"/>
              <a:gd name="connsiteX3" fmla="*/ 1344930 w 12192000"/>
              <a:gd name="connsiteY3" fmla="*/ 1912 h 6859911"/>
              <a:gd name="connsiteX4" fmla="*/ 12192000 w 12192000"/>
              <a:gd name="connsiteY4" fmla="*/ 1911 h 6859911"/>
              <a:gd name="connsiteX5" fmla="*/ 12192000 w 12192000"/>
              <a:gd name="connsiteY5" fmla="*/ 6859911 h 6859911"/>
              <a:gd name="connsiteX6" fmla="*/ 0 w 12192000"/>
              <a:gd name="connsiteY6" fmla="*/ 6859911 h 6859911"/>
              <a:gd name="connsiteX7" fmla="*/ 0 w 12192000"/>
              <a:gd name="connsiteY7" fmla="*/ 1911 h 6859911"/>
              <a:gd name="connsiteX0" fmla="*/ 0 w 12192000"/>
              <a:gd name="connsiteY0" fmla="*/ 1911 h 6859911"/>
              <a:gd name="connsiteX1" fmla="*/ 445770 w 12192000"/>
              <a:gd name="connsiteY1" fmla="*/ 6 h 6859911"/>
              <a:gd name="connsiteX2" fmla="*/ 445770 w 12192000"/>
              <a:gd name="connsiteY2" fmla="*/ 173362 h 6859911"/>
              <a:gd name="connsiteX3" fmla="*/ 1344930 w 12192000"/>
              <a:gd name="connsiteY3" fmla="*/ 161932 h 6859911"/>
              <a:gd name="connsiteX4" fmla="*/ 1344930 w 12192000"/>
              <a:gd name="connsiteY4" fmla="*/ 1912 h 6859911"/>
              <a:gd name="connsiteX5" fmla="*/ 12192000 w 12192000"/>
              <a:gd name="connsiteY5" fmla="*/ 1911 h 6859911"/>
              <a:gd name="connsiteX6" fmla="*/ 12192000 w 12192000"/>
              <a:gd name="connsiteY6" fmla="*/ 6859911 h 6859911"/>
              <a:gd name="connsiteX7" fmla="*/ 0 w 12192000"/>
              <a:gd name="connsiteY7" fmla="*/ 6859911 h 6859911"/>
              <a:gd name="connsiteX8" fmla="*/ 0 w 12192000"/>
              <a:gd name="connsiteY8" fmla="*/ 1911 h 6859911"/>
              <a:gd name="connsiteX0" fmla="*/ 0 w 12192000"/>
              <a:gd name="connsiteY0" fmla="*/ 1911 h 6859911"/>
              <a:gd name="connsiteX1" fmla="*/ 445770 w 12192000"/>
              <a:gd name="connsiteY1" fmla="*/ 6 h 6859911"/>
              <a:gd name="connsiteX2" fmla="*/ 445770 w 12192000"/>
              <a:gd name="connsiteY2" fmla="*/ 173362 h 6859911"/>
              <a:gd name="connsiteX3" fmla="*/ 1344930 w 12192000"/>
              <a:gd name="connsiteY3" fmla="*/ 161932 h 6859911"/>
              <a:gd name="connsiteX4" fmla="*/ 1344930 w 12192000"/>
              <a:gd name="connsiteY4" fmla="*/ 1912 h 6859911"/>
              <a:gd name="connsiteX5" fmla="*/ 12192000 w 12192000"/>
              <a:gd name="connsiteY5" fmla="*/ 1911 h 6859911"/>
              <a:gd name="connsiteX6" fmla="*/ 12192000 w 12192000"/>
              <a:gd name="connsiteY6" fmla="*/ 6859911 h 6859911"/>
              <a:gd name="connsiteX7" fmla="*/ 0 w 12192000"/>
              <a:gd name="connsiteY7" fmla="*/ 6859911 h 6859911"/>
              <a:gd name="connsiteX8" fmla="*/ 0 w 12192000"/>
              <a:gd name="connsiteY8" fmla="*/ 1911 h 6859911"/>
              <a:gd name="connsiteX0" fmla="*/ 0 w 12192000"/>
              <a:gd name="connsiteY0" fmla="*/ 1919 h 6859919"/>
              <a:gd name="connsiteX1" fmla="*/ 445770 w 12192000"/>
              <a:gd name="connsiteY1" fmla="*/ 14 h 6859919"/>
              <a:gd name="connsiteX2" fmla="*/ 445770 w 12192000"/>
              <a:gd name="connsiteY2" fmla="*/ 173370 h 6859919"/>
              <a:gd name="connsiteX3" fmla="*/ 1344930 w 12192000"/>
              <a:gd name="connsiteY3" fmla="*/ 161940 h 6859919"/>
              <a:gd name="connsiteX4" fmla="*/ 1344930 w 12192000"/>
              <a:gd name="connsiteY4" fmla="*/ 1920 h 6859919"/>
              <a:gd name="connsiteX5" fmla="*/ 12192000 w 12192000"/>
              <a:gd name="connsiteY5" fmla="*/ 1919 h 6859919"/>
              <a:gd name="connsiteX6" fmla="*/ 12192000 w 12192000"/>
              <a:gd name="connsiteY6" fmla="*/ 6859919 h 6859919"/>
              <a:gd name="connsiteX7" fmla="*/ 0 w 12192000"/>
              <a:gd name="connsiteY7" fmla="*/ 6859919 h 6859919"/>
              <a:gd name="connsiteX8" fmla="*/ 0 w 12192000"/>
              <a:gd name="connsiteY8" fmla="*/ 1919 h 6859919"/>
              <a:gd name="connsiteX0" fmla="*/ 0 w 12192000"/>
              <a:gd name="connsiteY0" fmla="*/ 1905 h 6859905"/>
              <a:gd name="connsiteX1" fmla="*/ 445770 w 12192000"/>
              <a:gd name="connsiteY1" fmla="*/ 0 h 6859905"/>
              <a:gd name="connsiteX2" fmla="*/ 445770 w 12192000"/>
              <a:gd name="connsiteY2" fmla="*/ 173356 h 6859905"/>
              <a:gd name="connsiteX3" fmla="*/ 1344930 w 12192000"/>
              <a:gd name="connsiteY3" fmla="*/ 161926 h 6859905"/>
              <a:gd name="connsiteX4" fmla="*/ 1344930 w 12192000"/>
              <a:gd name="connsiteY4" fmla="*/ 1906 h 6859905"/>
              <a:gd name="connsiteX5" fmla="*/ 12192000 w 12192000"/>
              <a:gd name="connsiteY5" fmla="*/ 1905 h 6859905"/>
              <a:gd name="connsiteX6" fmla="*/ 12192000 w 12192000"/>
              <a:gd name="connsiteY6" fmla="*/ 6859905 h 6859905"/>
              <a:gd name="connsiteX7" fmla="*/ 0 w 12192000"/>
              <a:gd name="connsiteY7" fmla="*/ 6859905 h 6859905"/>
              <a:gd name="connsiteX8" fmla="*/ 0 w 12192000"/>
              <a:gd name="connsiteY8" fmla="*/ 1905 h 6859905"/>
              <a:gd name="connsiteX0" fmla="*/ 0 w 12192000"/>
              <a:gd name="connsiteY0" fmla="*/ 1905 h 6859905"/>
              <a:gd name="connsiteX1" fmla="*/ 445770 w 12192000"/>
              <a:gd name="connsiteY1" fmla="*/ 0 h 6859905"/>
              <a:gd name="connsiteX2" fmla="*/ 445770 w 12192000"/>
              <a:gd name="connsiteY2" fmla="*/ 173356 h 6859905"/>
              <a:gd name="connsiteX3" fmla="*/ 1344930 w 12192000"/>
              <a:gd name="connsiteY3" fmla="*/ 161926 h 6859905"/>
              <a:gd name="connsiteX4" fmla="*/ 1344930 w 12192000"/>
              <a:gd name="connsiteY4" fmla="*/ 1906 h 6859905"/>
              <a:gd name="connsiteX5" fmla="*/ 12192000 w 12192000"/>
              <a:gd name="connsiteY5" fmla="*/ 1905 h 6859905"/>
              <a:gd name="connsiteX6" fmla="*/ 12192000 w 12192000"/>
              <a:gd name="connsiteY6" fmla="*/ 6859905 h 6859905"/>
              <a:gd name="connsiteX7" fmla="*/ 0 w 12192000"/>
              <a:gd name="connsiteY7" fmla="*/ 6859905 h 6859905"/>
              <a:gd name="connsiteX8" fmla="*/ 0 w 12192000"/>
              <a:gd name="connsiteY8" fmla="*/ 1905 h 6859905"/>
              <a:gd name="connsiteX0" fmla="*/ 0 w 12192000"/>
              <a:gd name="connsiteY0" fmla="*/ 1905 h 6859905"/>
              <a:gd name="connsiteX1" fmla="*/ 445770 w 12192000"/>
              <a:gd name="connsiteY1" fmla="*/ 0 h 6859905"/>
              <a:gd name="connsiteX2" fmla="*/ 445770 w 12192000"/>
              <a:gd name="connsiteY2" fmla="*/ 173356 h 6859905"/>
              <a:gd name="connsiteX3" fmla="*/ 1348740 w 12192000"/>
              <a:gd name="connsiteY3" fmla="*/ 169546 h 6859905"/>
              <a:gd name="connsiteX4" fmla="*/ 1344930 w 12192000"/>
              <a:gd name="connsiteY4" fmla="*/ 1906 h 6859905"/>
              <a:gd name="connsiteX5" fmla="*/ 12192000 w 12192000"/>
              <a:gd name="connsiteY5" fmla="*/ 1905 h 6859905"/>
              <a:gd name="connsiteX6" fmla="*/ 12192000 w 12192000"/>
              <a:gd name="connsiteY6" fmla="*/ 6859905 h 6859905"/>
              <a:gd name="connsiteX7" fmla="*/ 0 w 12192000"/>
              <a:gd name="connsiteY7" fmla="*/ 6859905 h 6859905"/>
              <a:gd name="connsiteX8" fmla="*/ 0 w 12192000"/>
              <a:gd name="connsiteY8" fmla="*/ 1905 h 6859905"/>
              <a:gd name="connsiteX0" fmla="*/ 0 w 12192000"/>
              <a:gd name="connsiteY0" fmla="*/ 1905 h 6859905"/>
              <a:gd name="connsiteX1" fmla="*/ 445770 w 12192000"/>
              <a:gd name="connsiteY1" fmla="*/ 0 h 6859905"/>
              <a:gd name="connsiteX2" fmla="*/ 445770 w 12192000"/>
              <a:gd name="connsiteY2" fmla="*/ 173356 h 6859905"/>
              <a:gd name="connsiteX3" fmla="*/ 1348740 w 12192000"/>
              <a:gd name="connsiteY3" fmla="*/ 169546 h 6859905"/>
              <a:gd name="connsiteX4" fmla="*/ 1344930 w 12192000"/>
              <a:gd name="connsiteY4" fmla="*/ 1906 h 6859905"/>
              <a:gd name="connsiteX5" fmla="*/ 12192000 w 12192000"/>
              <a:gd name="connsiteY5" fmla="*/ 1905 h 6859905"/>
              <a:gd name="connsiteX6" fmla="*/ 12192000 w 12192000"/>
              <a:gd name="connsiteY6" fmla="*/ 6859905 h 6859905"/>
              <a:gd name="connsiteX7" fmla="*/ 0 w 12192000"/>
              <a:gd name="connsiteY7" fmla="*/ 6859905 h 6859905"/>
              <a:gd name="connsiteX8" fmla="*/ 0 w 12192000"/>
              <a:gd name="connsiteY8" fmla="*/ 1905 h 6859905"/>
              <a:gd name="connsiteX0" fmla="*/ 0 w 12192000"/>
              <a:gd name="connsiteY0" fmla="*/ 1905 h 6859905"/>
              <a:gd name="connsiteX1" fmla="*/ 445770 w 12192000"/>
              <a:gd name="connsiteY1" fmla="*/ 0 h 6859905"/>
              <a:gd name="connsiteX2" fmla="*/ 445770 w 12192000"/>
              <a:gd name="connsiteY2" fmla="*/ 173356 h 6859905"/>
              <a:gd name="connsiteX3" fmla="*/ 1350645 w 12192000"/>
              <a:gd name="connsiteY3" fmla="*/ 175261 h 6859905"/>
              <a:gd name="connsiteX4" fmla="*/ 1344930 w 12192000"/>
              <a:gd name="connsiteY4" fmla="*/ 1906 h 6859905"/>
              <a:gd name="connsiteX5" fmla="*/ 12192000 w 12192000"/>
              <a:gd name="connsiteY5" fmla="*/ 1905 h 6859905"/>
              <a:gd name="connsiteX6" fmla="*/ 12192000 w 12192000"/>
              <a:gd name="connsiteY6" fmla="*/ 6859905 h 6859905"/>
              <a:gd name="connsiteX7" fmla="*/ 0 w 12192000"/>
              <a:gd name="connsiteY7" fmla="*/ 6859905 h 6859905"/>
              <a:gd name="connsiteX8" fmla="*/ 0 w 12192000"/>
              <a:gd name="connsiteY8" fmla="*/ 1905 h 6859905"/>
              <a:gd name="connsiteX0" fmla="*/ 0 w 12192000"/>
              <a:gd name="connsiteY0" fmla="*/ 1905 h 6859905"/>
              <a:gd name="connsiteX1" fmla="*/ 445770 w 12192000"/>
              <a:gd name="connsiteY1" fmla="*/ 0 h 6859905"/>
              <a:gd name="connsiteX2" fmla="*/ 449580 w 12192000"/>
              <a:gd name="connsiteY2" fmla="*/ 177166 h 6859905"/>
              <a:gd name="connsiteX3" fmla="*/ 1350645 w 12192000"/>
              <a:gd name="connsiteY3" fmla="*/ 175261 h 6859905"/>
              <a:gd name="connsiteX4" fmla="*/ 1344930 w 12192000"/>
              <a:gd name="connsiteY4" fmla="*/ 1906 h 6859905"/>
              <a:gd name="connsiteX5" fmla="*/ 12192000 w 12192000"/>
              <a:gd name="connsiteY5" fmla="*/ 1905 h 6859905"/>
              <a:gd name="connsiteX6" fmla="*/ 12192000 w 12192000"/>
              <a:gd name="connsiteY6" fmla="*/ 6859905 h 6859905"/>
              <a:gd name="connsiteX7" fmla="*/ 0 w 12192000"/>
              <a:gd name="connsiteY7" fmla="*/ 6859905 h 6859905"/>
              <a:gd name="connsiteX8" fmla="*/ 0 w 12192000"/>
              <a:gd name="connsiteY8" fmla="*/ 1905 h 6859905"/>
              <a:gd name="connsiteX0" fmla="*/ 0 w 12192000"/>
              <a:gd name="connsiteY0" fmla="*/ 1905 h 6859905"/>
              <a:gd name="connsiteX1" fmla="*/ 445770 w 12192000"/>
              <a:gd name="connsiteY1" fmla="*/ 0 h 6859905"/>
              <a:gd name="connsiteX2" fmla="*/ 449580 w 12192000"/>
              <a:gd name="connsiteY2" fmla="*/ 177166 h 6859905"/>
              <a:gd name="connsiteX3" fmla="*/ 1350645 w 12192000"/>
              <a:gd name="connsiteY3" fmla="*/ 175261 h 6859905"/>
              <a:gd name="connsiteX4" fmla="*/ 1344930 w 12192000"/>
              <a:gd name="connsiteY4" fmla="*/ 1906 h 6859905"/>
              <a:gd name="connsiteX5" fmla="*/ 12192000 w 12192000"/>
              <a:gd name="connsiteY5" fmla="*/ 1905 h 6859905"/>
              <a:gd name="connsiteX6" fmla="*/ 12192000 w 12192000"/>
              <a:gd name="connsiteY6" fmla="*/ 6859905 h 6859905"/>
              <a:gd name="connsiteX7" fmla="*/ 0 w 12192000"/>
              <a:gd name="connsiteY7" fmla="*/ 6859905 h 6859905"/>
              <a:gd name="connsiteX8" fmla="*/ 0 w 12192000"/>
              <a:gd name="connsiteY8" fmla="*/ 1905 h 6859905"/>
              <a:gd name="connsiteX0" fmla="*/ 0 w 12192000"/>
              <a:gd name="connsiteY0" fmla="*/ 1905 h 6859905"/>
              <a:gd name="connsiteX1" fmla="*/ 445770 w 12192000"/>
              <a:gd name="connsiteY1" fmla="*/ 0 h 6859905"/>
              <a:gd name="connsiteX2" fmla="*/ 449580 w 12192000"/>
              <a:gd name="connsiteY2" fmla="*/ 177166 h 6859905"/>
              <a:gd name="connsiteX3" fmla="*/ 1350645 w 12192000"/>
              <a:gd name="connsiteY3" fmla="*/ 175261 h 6859905"/>
              <a:gd name="connsiteX4" fmla="*/ 1344930 w 12192000"/>
              <a:gd name="connsiteY4" fmla="*/ 1906 h 6859905"/>
              <a:gd name="connsiteX5" fmla="*/ 12192000 w 12192000"/>
              <a:gd name="connsiteY5" fmla="*/ 1905 h 6859905"/>
              <a:gd name="connsiteX6" fmla="*/ 12192000 w 12192000"/>
              <a:gd name="connsiteY6" fmla="*/ 6859905 h 6859905"/>
              <a:gd name="connsiteX7" fmla="*/ 0 w 12192000"/>
              <a:gd name="connsiteY7" fmla="*/ 6859905 h 6859905"/>
              <a:gd name="connsiteX8" fmla="*/ 0 w 12192000"/>
              <a:gd name="connsiteY8" fmla="*/ 1905 h 6859905"/>
              <a:gd name="connsiteX0" fmla="*/ 0 w 12192000"/>
              <a:gd name="connsiteY0" fmla="*/ 1905 h 6859905"/>
              <a:gd name="connsiteX1" fmla="*/ 445770 w 12192000"/>
              <a:gd name="connsiteY1" fmla="*/ 0 h 6859905"/>
              <a:gd name="connsiteX2" fmla="*/ 449580 w 12192000"/>
              <a:gd name="connsiteY2" fmla="*/ 177166 h 6859905"/>
              <a:gd name="connsiteX3" fmla="*/ 1350645 w 12192000"/>
              <a:gd name="connsiteY3" fmla="*/ 175261 h 6859905"/>
              <a:gd name="connsiteX4" fmla="*/ 1344930 w 12192000"/>
              <a:gd name="connsiteY4" fmla="*/ 1906 h 6859905"/>
              <a:gd name="connsiteX5" fmla="*/ 12192000 w 12192000"/>
              <a:gd name="connsiteY5" fmla="*/ 1905 h 6859905"/>
              <a:gd name="connsiteX6" fmla="*/ 12192000 w 12192000"/>
              <a:gd name="connsiteY6" fmla="*/ 6859905 h 6859905"/>
              <a:gd name="connsiteX7" fmla="*/ 0 w 12192000"/>
              <a:gd name="connsiteY7" fmla="*/ 6859905 h 6859905"/>
              <a:gd name="connsiteX8" fmla="*/ 0 w 12192000"/>
              <a:gd name="connsiteY8" fmla="*/ 1905 h 6859905"/>
              <a:gd name="connsiteX0" fmla="*/ 0 w 12192000"/>
              <a:gd name="connsiteY0" fmla="*/ 1905 h 6859905"/>
              <a:gd name="connsiteX1" fmla="*/ 445770 w 12192000"/>
              <a:gd name="connsiteY1" fmla="*/ 0 h 6859905"/>
              <a:gd name="connsiteX2" fmla="*/ 449580 w 12192000"/>
              <a:gd name="connsiteY2" fmla="*/ 175261 h 6859905"/>
              <a:gd name="connsiteX3" fmla="*/ 1350645 w 12192000"/>
              <a:gd name="connsiteY3" fmla="*/ 175261 h 6859905"/>
              <a:gd name="connsiteX4" fmla="*/ 1344930 w 12192000"/>
              <a:gd name="connsiteY4" fmla="*/ 1906 h 6859905"/>
              <a:gd name="connsiteX5" fmla="*/ 12192000 w 12192000"/>
              <a:gd name="connsiteY5" fmla="*/ 1905 h 6859905"/>
              <a:gd name="connsiteX6" fmla="*/ 12192000 w 12192000"/>
              <a:gd name="connsiteY6" fmla="*/ 6859905 h 6859905"/>
              <a:gd name="connsiteX7" fmla="*/ 0 w 12192000"/>
              <a:gd name="connsiteY7" fmla="*/ 6859905 h 6859905"/>
              <a:gd name="connsiteX8" fmla="*/ 0 w 12192000"/>
              <a:gd name="connsiteY8" fmla="*/ 1905 h 6859905"/>
              <a:gd name="connsiteX0" fmla="*/ 0 w 12192000"/>
              <a:gd name="connsiteY0" fmla="*/ 1905 h 6859905"/>
              <a:gd name="connsiteX1" fmla="*/ 445770 w 12192000"/>
              <a:gd name="connsiteY1" fmla="*/ 0 h 6859905"/>
              <a:gd name="connsiteX2" fmla="*/ 449580 w 12192000"/>
              <a:gd name="connsiteY2" fmla="*/ 175261 h 6859905"/>
              <a:gd name="connsiteX3" fmla="*/ 1350645 w 12192000"/>
              <a:gd name="connsiteY3" fmla="*/ 175261 h 6859905"/>
              <a:gd name="connsiteX4" fmla="*/ 1344930 w 12192000"/>
              <a:gd name="connsiteY4" fmla="*/ 1906 h 6859905"/>
              <a:gd name="connsiteX5" fmla="*/ 12192000 w 12192000"/>
              <a:gd name="connsiteY5" fmla="*/ 1905 h 6859905"/>
              <a:gd name="connsiteX6" fmla="*/ 12192000 w 12192000"/>
              <a:gd name="connsiteY6" fmla="*/ 6859905 h 6859905"/>
              <a:gd name="connsiteX7" fmla="*/ 0 w 12192000"/>
              <a:gd name="connsiteY7" fmla="*/ 6859905 h 6859905"/>
              <a:gd name="connsiteX8" fmla="*/ 0 w 12192000"/>
              <a:gd name="connsiteY8" fmla="*/ 1905 h 6859905"/>
              <a:gd name="connsiteX0" fmla="*/ 0 w 12192000"/>
              <a:gd name="connsiteY0" fmla="*/ 1905 h 6859905"/>
              <a:gd name="connsiteX1" fmla="*/ 445770 w 12192000"/>
              <a:gd name="connsiteY1" fmla="*/ 0 h 6859905"/>
              <a:gd name="connsiteX2" fmla="*/ 449580 w 12192000"/>
              <a:gd name="connsiteY2" fmla="*/ 175261 h 6859905"/>
              <a:gd name="connsiteX3" fmla="*/ 1346835 w 12192000"/>
              <a:gd name="connsiteY3" fmla="*/ 175261 h 6859905"/>
              <a:gd name="connsiteX4" fmla="*/ 1344930 w 12192000"/>
              <a:gd name="connsiteY4" fmla="*/ 1906 h 6859905"/>
              <a:gd name="connsiteX5" fmla="*/ 12192000 w 12192000"/>
              <a:gd name="connsiteY5" fmla="*/ 1905 h 6859905"/>
              <a:gd name="connsiteX6" fmla="*/ 12192000 w 12192000"/>
              <a:gd name="connsiteY6" fmla="*/ 6859905 h 6859905"/>
              <a:gd name="connsiteX7" fmla="*/ 0 w 12192000"/>
              <a:gd name="connsiteY7" fmla="*/ 6859905 h 6859905"/>
              <a:gd name="connsiteX8" fmla="*/ 0 w 12192000"/>
              <a:gd name="connsiteY8" fmla="*/ 1905 h 6859905"/>
              <a:gd name="connsiteX0" fmla="*/ 0 w 12192000"/>
              <a:gd name="connsiteY0" fmla="*/ 1905 h 6859905"/>
              <a:gd name="connsiteX1" fmla="*/ 445770 w 12192000"/>
              <a:gd name="connsiteY1" fmla="*/ 0 h 6859905"/>
              <a:gd name="connsiteX2" fmla="*/ 449580 w 12192000"/>
              <a:gd name="connsiteY2" fmla="*/ 175261 h 6859905"/>
              <a:gd name="connsiteX3" fmla="*/ 1346835 w 12192000"/>
              <a:gd name="connsiteY3" fmla="*/ 175261 h 6859905"/>
              <a:gd name="connsiteX4" fmla="*/ 1344930 w 12192000"/>
              <a:gd name="connsiteY4" fmla="*/ 1906 h 6859905"/>
              <a:gd name="connsiteX5" fmla="*/ 12192000 w 12192000"/>
              <a:gd name="connsiteY5" fmla="*/ 1905 h 6859905"/>
              <a:gd name="connsiteX6" fmla="*/ 12192000 w 12192000"/>
              <a:gd name="connsiteY6" fmla="*/ 6859905 h 6859905"/>
              <a:gd name="connsiteX7" fmla="*/ 0 w 12192000"/>
              <a:gd name="connsiteY7" fmla="*/ 6859905 h 6859905"/>
              <a:gd name="connsiteX8" fmla="*/ 0 w 12192000"/>
              <a:gd name="connsiteY8" fmla="*/ 1905 h 6859905"/>
              <a:gd name="connsiteX0" fmla="*/ 0 w 12192000"/>
              <a:gd name="connsiteY0" fmla="*/ 1905 h 6859906"/>
              <a:gd name="connsiteX1" fmla="*/ 445770 w 12192000"/>
              <a:gd name="connsiteY1" fmla="*/ 0 h 6859906"/>
              <a:gd name="connsiteX2" fmla="*/ 449580 w 12192000"/>
              <a:gd name="connsiteY2" fmla="*/ 175261 h 6859906"/>
              <a:gd name="connsiteX3" fmla="*/ 1346835 w 12192000"/>
              <a:gd name="connsiteY3" fmla="*/ 175261 h 6859906"/>
              <a:gd name="connsiteX4" fmla="*/ 1344930 w 12192000"/>
              <a:gd name="connsiteY4" fmla="*/ 1906 h 6859906"/>
              <a:gd name="connsiteX5" fmla="*/ 12192000 w 12192000"/>
              <a:gd name="connsiteY5" fmla="*/ 1905 h 6859906"/>
              <a:gd name="connsiteX6" fmla="*/ 12192000 w 12192000"/>
              <a:gd name="connsiteY6" fmla="*/ 6859905 h 6859906"/>
              <a:gd name="connsiteX7" fmla="*/ 171450 w 12192000"/>
              <a:gd name="connsiteY7" fmla="*/ 6859906 h 6859906"/>
              <a:gd name="connsiteX8" fmla="*/ 0 w 12192000"/>
              <a:gd name="connsiteY8" fmla="*/ 6859905 h 6859906"/>
              <a:gd name="connsiteX9" fmla="*/ 0 w 12192000"/>
              <a:gd name="connsiteY9" fmla="*/ 1905 h 6859906"/>
              <a:gd name="connsiteX0" fmla="*/ 3810 w 12195810"/>
              <a:gd name="connsiteY0" fmla="*/ 1905 h 6859906"/>
              <a:gd name="connsiteX1" fmla="*/ 449580 w 12195810"/>
              <a:gd name="connsiteY1" fmla="*/ 0 h 6859906"/>
              <a:gd name="connsiteX2" fmla="*/ 453390 w 12195810"/>
              <a:gd name="connsiteY2" fmla="*/ 175261 h 6859906"/>
              <a:gd name="connsiteX3" fmla="*/ 1350645 w 12195810"/>
              <a:gd name="connsiteY3" fmla="*/ 175261 h 6859906"/>
              <a:gd name="connsiteX4" fmla="*/ 1348740 w 12195810"/>
              <a:gd name="connsiteY4" fmla="*/ 1906 h 6859906"/>
              <a:gd name="connsiteX5" fmla="*/ 12195810 w 12195810"/>
              <a:gd name="connsiteY5" fmla="*/ 1905 h 6859906"/>
              <a:gd name="connsiteX6" fmla="*/ 12195810 w 12195810"/>
              <a:gd name="connsiteY6" fmla="*/ 6859905 h 6859906"/>
              <a:gd name="connsiteX7" fmla="*/ 175260 w 12195810"/>
              <a:gd name="connsiteY7" fmla="*/ 6859906 h 6859906"/>
              <a:gd name="connsiteX8" fmla="*/ 3810 w 12195810"/>
              <a:gd name="connsiteY8" fmla="*/ 6859905 h 6859906"/>
              <a:gd name="connsiteX9" fmla="*/ 0 w 12195810"/>
              <a:gd name="connsiteY9" fmla="*/ 5086350 h 6859906"/>
              <a:gd name="connsiteX10" fmla="*/ 3810 w 12195810"/>
              <a:gd name="connsiteY10" fmla="*/ 1905 h 6859906"/>
              <a:gd name="connsiteX0" fmla="*/ 3810 w 12195810"/>
              <a:gd name="connsiteY0" fmla="*/ 1905 h 6859906"/>
              <a:gd name="connsiteX1" fmla="*/ 449580 w 12195810"/>
              <a:gd name="connsiteY1" fmla="*/ 0 h 6859906"/>
              <a:gd name="connsiteX2" fmla="*/ 453390 w 12195810"/>
              <a:gd name="connsiteY2" fmla="*/ 175261 h 6859906"/>
              <a:gd name="connsiteX3" fmla="*/ 1350645 w 12195810"/>
              <a:gd name="connsiteY3" fmla="*/ 175261 h 6859906"/>
              <a:gd name="connsiteX4" fmla="*/ 1348740 w 12195810"/>
              <a:gd name="connsiteY4" fmla="*/ 1906 h 6859906"/>
              <a:gd name="connsiteX5" fmla="*/ 12195810 w 12195810"/>
              <a:gd name="connsiteY5" fmla="*/ 1905 h 6859906"/>
              <a:gd name="connsiteX6" fmla="*/ 12195810 w 12195810"/>
              <a:gd name="connsiteY6" fmla="*/ 6859905 h 6859906"/>
              <a:gd name="connsiteX7" fmla="*/ 175260 w 12195810"/>
              <a:gd name="connsiteY7" fmla="*/ 6859906 h 6859906"/>
              <a:gd name="connsiteX8" fmla="*/ 147501 w 12195810"/>
              <a:gd name="connsiteY8" fmla="*/ 5499191 h 6859906"/>
              <a:gd name="connsiteX9" fmla="*/ 0 w 12195810"/>
              <a:gd name="connsiteY9" fmla="*/ 5086350 h 6859906"/>
              <a:gd name="connsiteX10" fmla="*/ 3810 w 12195810"/>
              <a:gd name="connsiteY10" fmla="*/ 1905 h 6859906"/>
              <a:gd name="connsiteX0" fmla="*/ 3810 w 12195810"/>
              <a:gd name="connsiteY0" fmla="*/ 1905 h 6859906"/>
              <a:gd name="connsiteX1" fmla="*/ 449580 w 12195810"/>
              <a:gd name="connsiteY1" fmla="*/ 0 h 6859906"/>
              <a:gd name="connsiteX2" fmla="*/ 453390 w 12195810"/>
              <a:gd name="connsiteY2" fmla="*/ 175261 h 6859906"/>
              <a:gd name="connsiteX3" fmla="*/ 1350645 w 12195810"/>
              <a:gd name="connsiteY3" fmla="*/ 175261 h 6859906"/>
              <a:gd name="connsiteX4" fmla="*/ 1348740 w 12195810"/>
              <a:gd name="connsiteY4" fmla="*/ 1906 h 6859906"/>
              <a:gd name="connsiteX5" fmla="*/ 12195810 w 12195810"/>
              <a:gd name="connsiteY5" fmla="*/ 1905 h 6859906"/>
              <a:gd name="connsiteX6" fmla="*/ 12195810 w 12195810"/>
              <a:gd name="connsiteY6" fmla="*/ 6859905 h 6859906"/>
              <a:gd name="connsiteX7" fmla="*/ 175260 w 12195810"/>
              <a:gd name="connsiteY7" fmla="*/ 6859906 h 6859906"/>
              <a:gd name="connsiteX8" fmla="*/ 180159 w 12195810"/>
              <a:gd name="connsiteY8" fmla="*/ 5087711 h 6859906"/>
              <a:gd name="connsiteX9" fmla="*/ 0 w 12195810"/>
              <a:gd name="connsiteY9" fmla="*/ 5086350 h 6859906"/>
              <a:gd name="connsiteX10" fmla="*/ 3810 w 12195810"/>
              <a:gd name="connsiteY10" fmla="*/ 1905 h 6859906"/>
              <a:gd name="connsiteX0" fmla="*/ 3810 w 12195810"/>
              <a:gd name="connsiteY0" fmla="*/ 1905 h 6859906"/>
              <a:gd name="connsiteX1" fmla="*/ 449580 w 12195810"/>
              <a:gd name="connsiteY1" fmla="*/ 0 h 6859906"/>
              <a:gd name="connsiteX2" fmla="*/ 453390 w 12195810"/>
              <a:gd name="connsiteY2" fmla="*/ 175261 h 6859906"/>
              <a:gd name="connsiteX3" fmla="*/ 1350645 w 12195810"/>
              <a:gd name="connsiteY3" fmla="*/ 175261 h 6859906"/>
              <a:gd name="connsiteX4" fmla="*/ 1348740 w 12195810"/>
              <a:gd name="connsiteY4" fmla="*/ 1906 h 6859906"/>
              <a:gd name="connsiteX5" fmla="*/ 12195810 w 12195810"/>
              <a:gd name="connsiteY5" fmla="*/ 1905 h 6859906"/>
              <a:gd name="connsiteX6" fmla="*/ 12195810 w 12195810"/>
              <a:gd name="connsiteY6" fmla="*/ 6859905 h 6859906"/>
              <a:gd name="connsiteX7" fmla="*/ 175260 w 12195810"/>
              <a:gd name="connsiteY7" fmla="*/ 6859906 h 6859906"/>
              <a:gd name="connsiteX8" fmla="*/ 180159 w 12195810"/>
              <a:gd name="connsiteY8" fmla="*/ 5087711 h 6859906"/>
              <a:gd name="connsiteX9" fmla="*/ 0 w 12195810"/>
              <a:gd name="connsiteY9" fmla="*/ 5086350 h 6859906"/>
              <a:gd name="connsiteX10" fmla="*/ 3810 w 12195810"/>
              <a:gd name="connsiteY10" fmla="*/ 1905 h 6859906"/>
              <a:gd name="connsiteX0" fmla="*/ 3810 w 12195810"/>
              <a:gd name="connsiteY0" fmla="*/ 1905 h 6859906"/>
              <a:gd name="connsiteX1" fmla="*/ 449580 w 12195810"/>
              <a:gd name="connsiteY1" fmla="*/ 0 h 6859906"/>
              <a:gd name="connsiteX2" fmla="*/ 453390 w 12195810"/>
              <a:gd name="connsiteY2" fmla="*/ 175261 h 6859906"/>
              <a:gd name="connsiteX3" fmla="*/ 1350645 w 12195810"/>
              <a:gd name="connsiteY3" fmla="*/ 175261 h 6859906"/>
              <a:gd name="connsiteX4" fmla="*/ 1348740 w 12195810"/>
              <a:gd name="connsiteY4" fmla="*/ 1906 h 6859906"/>
              <a:gd name="connsiteX5" fmla="*/ 12195810 w 12195810"/>
              <a:gd name="connsiteY5" fmla="*/ 1905 h 6859906"/>
              <a:gd name="connsiteX6" fmla="*/ 12195810 w 12195810"/>
              <a:gd name="connsiteY6" fmla="*/ 6859905 h 6859906"/>
              <a:gd name="connsiteX7" fmla="*/ 175260 w 12195810"/>
              <a:gd name="connsiteY7" fmla="*/ 6859906 h 6859906"/>
              <a:gd name="connsiteX8" fmla="*/ 177982 w 12195810"/>
              <a:gd name="connsiteY8" fmla="*/ 5087711 h 6859906"/>
              <a:gd name="connsiteX9" fmla="*/ 0 w 12195810"/>
              <a:gd name="connsiteY9" fmla="*/ 5086350 h 6859906"/>
              <a:gd name="connsiteX10" fmla="*/ 3810 w 12195810"/>
              <a:gd name="connsiteY10" fmla="*/ 1905 h 6859906"/>
              <a:gd name="connsiteX0" fmla="*/ 3810 w 12195810"/>
              <a:gd name="connsiteY0" fmla="*/ 1905 h 6859906"/>
              <a:gd name="connsiteX1" fmla="*/ 449580 w 12195810"/>
              <a:gd name="connsiteY1" fmla="*/ 0 h 6859906"/>
              <a:gd name="connsiteX2" fmla="*/ 453390 w 12195810"/>
              <a:gd name="connsiteY2" fmla="*/ 175261 h 6859906"/>
              <a:gd name="connsiteX3" fmla="*/ 1350645 w 12195810"/>
              <a:gd name="connsiteY3" fmla="*/ 175261 h 6859906"/>
              <a:gd name="connsiteX4" fmla="*/ 1348740 w 12195810"/>
              <a:gd name="connsiteY4" fmla="*/ 1906 h 6859906"/>
              <a:gd name="connsiteX5" fmla="*/ 12195810 w 12195810"/>
              <a:gd name="connsiteY5" fmla="*/ 1905 h 6859906"/>
              <a:gd name="connsiteX6" fmla="*/ 12195810 w 12195810"/>
              <a:gd name="connsiteY6" fmla="*/ 6859905 h 6859906"/>
              <a:gd name="connsiteX7" fmla="*/ 175260 w 12195810"/>
              <a:gd name="connsiteY7" fmla="*/ 6859906 h 6859906"/>
              <a:gd name="connsiteX8" fmla="*/ 177982 w 12195810"/>
              <a:gd name="connsiteY8" fmla="*/ 5087711 h 6859906"/>
              <a:gd name="connsiteX9" fmla="*/ 0 w 12195810"/>
              <a:gd name="connsiteY9" fmla="*/ 5086350 h 6859906"/>
              <a:gd name="connsiteX10" fmla="*/ 3810 w 12195810"/>
              <a:gd name="connsiteY10" fmla="*/ 1905 h 6859906"/>
              <a:gd name="connsiteX0" fmla="*/ 3810 w 12195810"/>
              <a:gd name="connsiteY0" fmla="*/ 1905 h 6859906"/>
              <a:gd name="connsiteX1" fmla="*/ 449580 w 12195810"/>
              <a:gd name="connsiteY1" fmla="*/ 0 h 6859906"/>
              <a:gd name="connsiteX2" fmla="*/ 453390 w 12195810"/>
              <a:gd name="connsiteY2" fmla="*/ 175261 h 6859906"/>
              <a:gd name="connsiteX3" fmla="*/ 1350645 w 12195810"/>
              <a:gd name="connsiteY3" fmla="*/ 175261 h 6859906"/>
              <a:gd name="connsiteX4" fmla="*/ 1348740 w 12195810"/>
              <a:gd name="connsiteY4" fmla="*/ 1906 h 6859906"/>
              <a:gd name="connsiteX5" fmla="*/ 12195810 w 12195810"/>
              <a:gd name="connsiteY5" fmla="*/ 1905 h 6859906"/>
              <a:gd name="connsiteX6" fmla="*/ 12195810 w 12195810"/>
              <a:gd name="connsiteY6" fmla="*/ 6859905 h 6859906"/>
              <a:gd name="connsiteX7" fmla="*/ 177437 w 12195810"/>
              <a:gd name="connsiteY7" fmla="*/ 6859906 h 6859906"/>
              <a:gd name="connsiteX8" fmla="*/ 177982 w 12195810"/>
              <a:gd name="connsiteY8" fmla="*/ 5087711 h 6859906"/>
              <a:gd name="connsiteX9" fmla="*/ 0 w 12195810"/>
              <a:gd name="connsiteY9" fmla="*/ 5086350 h 6859906"/>
              <a:gd name="connsiteX10" fmla="*/ 3810 w 12195810"/>
              <a:gd name="connsiteY10" fmla="*/ 1905 h 6859906"/>
              <a:gd name="connsiteX0" fmla="*/ 3810 w 12195810"/>
              <a:gd name="connsiteY0" fmla="*/ 1905 h 6862082"/>
              <a:gd name="connsiteX1" fmla="*/ 449580 w 12195810"/>
              <a:gd name="connsiteY1" fmla="*/ 0 h 6862082"/>
              <a:gd name="connsiteX2" fmla="*/ 453390 w 12195810"/>
              <a:gd name="connsiteY2" fmla="*/ 175261 h 6862082"/>
              <a:gd name="connsiteX3" fmla="*/ 1350645 w 12195810"/>
              <a:gd name="connsiteY3" fmla="*/ 175261 h 6862082"/>
              <a:gd name="connsiteX4" fmla="*/ 1348740 w 12195810"/>
              <a:gd name="connsiteY4" fmla="*/ 1906 h 6862082"/>
              <a:gd name="connsiteX5" fmla="*/ 12195810 w 12195810"/>
              <a:gd name="connsiteY5" fmla="*/ 1905 h 6862082"/>
              <a:gd name="connsiteX6" fmla="*/ 12195810 w 12195810"/>
              <a:gd name="connsiteY6" fmla="*/ 6859905 h 6862082"/>
              <a:gd name="connsiteX7" fmla="*/ 12025993 w 12195810"/>
              <a:gd name="connsiteY7" fmla="*/ 6862082 h 6862082"/>
              <a:gd name="connsiteX8" fmla="*/ 177437 w 12195810"/>
              <a:gd name="connsiteY8" fmla="*/ 6859906 h 6862082"/>
              <a:gd name="connsiteX9" fmla="*/ 177982 w 12195810"/>
              <a:gd name="connsiteY9" fmla="*/ 5087711 h 6862082"/>
              <a:gd name="connsiteX10" fmla="*/ 0 w 12195810"/>
              <a:gd name="connsiteY10" fmla="*/ 5086350 h 6862082"/>
              <a:gd name="connsiteX11" fmla="*/ 3810 w 12195810"/>
              <a:gd name="connsiteY11" fmla="*/ 1905 h 6862082"/>
              <a:gd name="connsiteX0" fmla="*/ 3810 w 12195810"/>
              <a:gd name="connsiteY0" fmla="*/ 1905 h 6862082"/>
              <a:gd name="connsiteX1" fmla="*/ 449580 w 12195810"/>
              <a:gd name="connsiteY1" fmla="*/ 0 h 6862082"/>
              <a:gd name="connsiteX2" fmla="*/ 453390 w 12195810"/>
              <a:gd name="connsiteY2" fmla="*/ 175261 h 6862082"/>
              <a:gd name="connsiteX3" fmla="*/ 1350645 w 12195810"/>
              <a:gd name="connsiteY3" fmla="*/ 175261 h 6862082"/>
              <a:gd name="connsiteX4" fmla="*/ 1348740 w 12195810"/>
              <a:gd name="connsiteY4" fmla="*/ 1906 h 6862082"/>
              <a:gd name="connsiteX5" fmla="*/ 12195810 w 12195810"/>
              <a:gd name="connsiteY5" fmla="*/ 1905 h 6862082"/>
              <a:gd name="connsiteX6" fmla="*/ 12193633 w 12195810"/>
              <a:gd name="connsiteY6" fmla="*/ 6404882 h 6862082"/>
              <a:gd name="connsiteX7" fmla="*/ 12195810 w 12195810"/>
              <a:gd name="connsiteY7" fmla="*/ 6859905 h 6862082"/>
              <a:gd name="connsiteX8" fmla="*/ 12025993 w 12195810"/>
              <a:gd name="connsiteY8" fmla="*/ 6862082 h 6862082"/>
              <a:gd name="connsiteX9" fmla="*/ 177437 w 12195810"/>
              <a:gd name="connsiteY9" fmla="*/ 6859906 h 6862082"/>
              <a:gd name="connsiteX10" fmla="*/ 177982 w 12195810"/>
              <a:gd name="connsiteY10" fmla="*/ 5087711 h 6862082"/>
              <a:gd name="connsiteX11" fmla="*/ 0 w 12195810"/>
              <a:gd name="connsiteY11" fmla="*/ 5086350 h 6862082"/>
              <a:gd name="connsiteX12" fmla="*/ 3810 w 12195810"/>
              <a:gd name="connsiteY12" fmla="*/ 1905 h 6862082"/>
              <a:gd name="connsiteX0" fmla="*/ 3810 w 12195810"/>
              <a:gd name="connsiteY0" fmla="*/ 1905 h 6862082"/>
              <a:gd name="connsiteX1" fmla="*/ 449580 w 12195810"/>
              <a:gd name="connsiteY1" fmla="*/ 0 h 6862082"/>
              <a:gd name="connsiteX2" fmla="*/ 453390 w 12195810"/>
              <a:gd name="connsiteY2" fmla="*/ 175261 h 6862082"/>
              <a:gd name="connsiteX3" fmla="*/ 1350645 w 12195810"/>
              <a:gd name="connsiteY3" fmla="*/ 175261 h 6862082"/>
              <a:gd name="connsiteX4" fmla="*/ 1348740 w 12195810"/>
              <a:gd name="connsiteY4" fmla="*/ 1906 h 6862082"/>
              <a:gd name="connsiteX5" fmla="*/ 12195810 w 12195810"/>
              <a:gd name="connsiteY5" fmla="*/ 1905 h 6862082"/>
              <a:gd name="connsiteX6" fmla="*/ 12193633 w 12195810"/>
              <a:gd name="connsiteY6" fmla="*/ 6404882 h 6862082"/>
              <a:gd name="connsiteX7" fmla="*/ 12195810 w 12195810"/>
              <a:gd name="connsiteY7" fmla="*/ 6859905 h 6862082"/>
              <a:gd name="connsiteX8" fmla="*/ 12025993 w 12195810"/>
              <a:gd name="connsiteY8" fmla="*/ 6862082 h 6862082"/>
              <a:gd name="connsiteX9" fmla="*/ 177437 w 12195810"/>
              <a:gd name="connsiteY9" fmla="*/ 6859906 h 6862082"/>
              <a:gd name="connsiteX10" fmla="*/ 177982 w 12195810"/>
              <a:gd name="connsiteY10" fmla="*/ 5087711 h 6862082"/>
              <a:gd name="connsiteX11" fmla="*/ 0 w 12195810"/>
              <a:gd name="connsiteY11" fmla="*/ 5086350 h 6862082"/>
              <a:gd name="connsiteX12" fmla="*/ 3810 w 12195810"/>
              <a:gd name="connsiteY12" fmla="*/ 1905 h 6862082"/>
              <a:gd name="connsiteX0" fmla="*/ 3810 w 12195810"/>
              <a:gd name="connsiteY0" fmla="*/ 1905 h 6862082"/>
              <a:gd name="connsiteX1" fmla="*/ 449580 w 12195810"/>
              <a:gd name="connsiteY1" fmla="*/ 0 h 6862082"/>
              <a:gd name="connsiteX2" fmla="*/ 453390 w 12195810"/>
              <a:gd name="connsiteY2" fmla="*/ 175261 h 6862082"/>
              <a:gd name="connsiteX3" fmla="*/ 1350645 w 12195810"/>
              <a:gd name="connsiteY3" fmla="*/ 175261 h 6862082"/>
              <a:gd name="connsiteX4" fmla="*/ 1348740 w 12195810"/>
              <a:gd name="connsiteY4" fmla="*/ 1906 h 6862082"/>
              <a:gd name="connsiteX5" fmla="*/ 12195810 w 12195810"/>
              <a:gd name="connsiteY5" fmla="*/ 1905 h 6862082"/>
              <a:gd name="connsiteX6" fmla="*/ 12193633 w 12195810"/>
              <a:gd name="connsiteY6" fmla="*/ 6404882 h 6862082"/>
              <a:gd name="connsiteX7" fmla="*/ 12195810 w 12195810"/>
              <a:gd name="connsiteY7" fmla="*/ 6859905 h 6862082"/>
              <a:gd name="connsiteX8" fmla="*/ 12025993 w 12195810"/>
              <a:gd name="connsiteY8" fmla="*/ 6862082 h 6862082"/>
              <a:gd name="connsiteX9" fmla="*/ 177437 w 12195810"/>
              <a:gd name="connsiteY9" fmla="*/ 6859906 h 6862082"/>
              <a:gd name="connsiteX10" fmla="*/ 177982 w 12195810"/>
              <a:gd name="connsiteY10" fmla="*/ 5087711 h 6862082"/>
              <a:gd name="connsiteX11" fmla="*/ 0 w 12195810"/>
              <a:gd name="connsiteY11" fmla="*/ 5086350 h 6862082"/>
              <a:gd name="connsiteX12" fmla="*/ 3810 w 12195810"/>
              <a:gd name="connsiteY12" fmla="*/ 1905 h 6862082"/>
              <a:gd name="connsiteX0" fmla="*/ 3810 w 12195810"/>
              <a:gd name="connsiteY0" fmla="*/ 1905 h 6862082"/>
              <a:gd name="connsiteX1" fmla="*/ 449580 w 12195810"/>
              <a:gd name="connsiteY1" fmla="*/ 0 h 6862082"/>
              <a:gd name="connsiteX2" fmla="*/ 453390 w 12195810"/>
              <a:gd name="connsiteY2" fmla="*/ 175261 h 6862082"/>
              <a:gd name="connsiteX3" fmla="*/ 1350645 w 12195810"/>
              <a:gd name="connsiteY3" fmla="*/ 175261 h 6862082"/>
              <a:gd name="connsiteX4" fmla="*/ 1348740 w 12195810"/>
              <a:gd name="connsiteY4" fmla="*/ 1906 h 6862082"/>
              <a:gd name="connsiteX5" fmla="*/ 12195810 w 12195810"/>
              <a:gd name="connsiteY5" fmla="*/ 1905 h 6862082"/>
              <a:gd name="connsiteX6" fmla="*/ 12193633 w 12195810"/>
              <a:gd name="connsiteY6" fmla="*/ 6404882 h 6862082"/>
              <a:gd name="connsiteX7" fmla="*/ 12195810 w 12195810"/>
              <a:gd name="connsiteY7" fmla="*/ 6859905 h 6862082"/>
              <a:gd name="connsiteX8" fmla="*/ 12025993 w 12195810"/>
              <a:gd name="connsiteY8" fmla="*/ 6862082 h 6862082"/>
              <a:gd name="connsiteX9" fmla="*/ 177437 w 12195810"/>
              <a:gd name="connsiteY9" fmla="*/ 6859906 h 6862082"/>
              <a:gd name="connsiteX10" fmla="*/ 177982 w 12195810"/>
              <a:gd name="connsiteY10" fmla="*/ 5087711 h 6862082"/>
              <a:gd name="connsiteX11" fmla="*/ 0 w 12195810"/>
              <a:gd name="connsiteY11" fmla="*/ 5086350 h 6862082"/>
              <a:gd name="connsiteX12" fmla="*/ 3810 w 12195810"/>
              <a:gd name="connsiteY12" fmla="*/ 1905 h 6862082"/>
              <a:gd name="connsiteX0" fmla="*/ 3810 w 12195810"/>
              <a:gd name="connsiteY0" fmla="*/ 1905 h 6862082"/>
              <a:gd name="connsiteX1" fmla="*/ 449580 w 12195810"/>
              <a:gd name="connsiteY1" fmla="*/ 0 h 6862082"/>
              <a:gd name="connsiteX2" fmla="*/ 453390 w 12195810"/>
              <a:gd name="connsiteY2" fmla="*/ 175261 h 6862082"/>
              <a:gd name="connsiteX3" fmla="*/ 1350645 w 12195810"/>
              <a:gd name="connsiteY3" fmla="*/ 175261 h 6862082"/>
              <a:gd name="connsiteX4" fmla="*/ 1348740 w 12195810"/>
              <a:gd name="connsiteY4" fmla="*/ 1906 h 6862082"/>
              <a:gd name="connsiteX5" fmla="*/ 12195810 w 12195810"/>
              <a:gd name="connsiteY5" fmla="*/ 1905 h 6862082"/>
              <a:gd name="connsiteX6" fmla="*/ 12193633 w 12195810"/>
              <a:gd name="connsiteY6" fmla="*/ 6404882 h 6862082"/>
              <a:gd name="connsiteX7" fmla="*/ 12021639 w 12195810"/>
              <a:gd name="connsiteY7" fmla="*/ 6420122 h 6862082"/>
              <a:gd name="connsiteX8" fmla="*/ 12025993 w 12195810"/>
              <a:gd name="connsiteY8" fmla="*/ 6862082 h 6862082"/>
              <a:gd name="connsiteX9" fmla="*/ 177437 w 12195810"/>
              <a:gd name="connsiteY9" fmla="*/ 6859906 h 6862082"/>
              <a:gd name="connsiteX10" fmla="*/ 177982 w 12195810"/>
              <a:gd name="connsiteY10" fmla="*/ 5087711 h 6862082"/>
              <a:gd name="connsiteX11" fmla="*/ 0 w 12195810"/>
              <a:gd name="connsiteY11" fmla="*/ 5086350 h 6862082"/>
              <a:gd name="connsiteX12" fmla="*/ 3810 w 12195810"/>
              <a:gd name="connsiteY12" fmla="*/ 1905 h 6862082"/>
              <a:gd name="connsiteX0" fmla="*/ 3810 w 12195810"/>
              <a:gd name="connsiteY0" fmla="*/ 1905 h 6862082"/>
              <a:gd name="connsiteX1" fmla="*/ 449580 w 12195810"/>
              <a:gd name="connsiteY1" fmla="*/ 0 h 6862082"/>
              <a:gd name="connsiteX2" fmla="*/ 453390 w 12195810"/>
              <a:gd name="connsiteY2" fmla="*/ 175261 h 6862082"/>
              <a:gd name="connsiteX3" fmla="*/ 1350645 w 12195810"/>
              <a:gd name="connsiteY3" fmla="*/ 175261 h 6862082"/>
              <a:gd name="connsiteX4" fmla="*/ 1348740 w 12195810"/>
              <a:gd name="connsiteY4" fmla="*/ 1906 h 6862082"/>
              <a:gd name="connsiteX5" fmla="*/ 12195810 w 12195810"/>
              <a:gd name="connsiteY5" fmla="*/ 1905 h 6862082"/>
              <a:gd name="connsiteX6" fmla="*/ 12193633 w 12195810"/>
              <a:gd name="connsiteY6" fmla="*/ 6404882 h 6862082"/>
              <a:gd name="connsiteX7" fmla="*/ 12021639 w 12195810"/>
              <a:gd name="connsiteY7" fmla="*/ 6420122 h 6862082"/>
              <a:gd name="connsiteX8" fmla="*/ 12025993 w 12195810"/>
              <a:gd name="connsiteY8" fmla="*/ 6862082 h 6862082"/>
              <a:gd name="connsiteX9" fmla="*/ 177437 w 12195810"/>
              <a:gd name="connsiteY9" fmla="*/ 6859906 h 6862082"/>
              <a:gd name="connsiteX10" fmla="*/ 177982 w 12195810"/>
              <a:gd name="connsiteY10" fmla="*/ 5087711 h 6862082"/>
              <a:gd name="connsiteX11" fmla="*/ 0 w 12195810"/>
              <a:gd name="connsiteY11" fmla="*/ 5086350 h 6862082"/>
              <a:gd name="connsiteX12" fmla="*/ 3810 w 12195810"/>
              <a:gd name="connsiteY12" fmla="*/ 1905 h 6862082"/>
              <a:gd name="connsiteX0" fmla="*/ 3810 w 12195810"/>
              <a:gd name="connsiteY0" fmla="*/ 1905 h 6862082"/>
              <a:gd name="connsiteX1" fmla="*/ 449580 w 12195810"/>
              <a:gd name="connsiteY1" fmla="*/ 0 h 6862082"/>
              <a:gd name="connsiteX2" fmla="*/ 453390 w 12195810"/>
              <a:gd name="connsiteY2" fmla="*/ 175261 h 6862082"/>
              <a:gd name="connsiteX3" fmla="*/ 1350645 w 12195810"/>
              <a:gd name="connsiteY3" fmla="*/ 175261 h 6862082"/>
              <a:gd name="connsiteX4" fmla="*/ 1348740 w 12195810"/>
              <a:gd name="connsiteY4" fmla="*/ 1906 h 6862082"/>
              <a:gd name="connsiteX5" fmla="*/ 12195810 w 12195810"/>
              <a:gd name="connsiteY5" fmla="*/ 1905 h 6862082"/>
              <a:gd name="connsiteX6" fmla="*/ 12193633 w 12195810"/>
              <a:gd name="connsiteY6" fmla="*/ 6404882 h 6862082"/>
              <a:gd name="connsiteX7" fmla="*/ 12021639 w 12195810"/>
              <a:gd name="connsiteY7" fmla="*/ 6410597 h 6862082"/>
              <a:gd name="connsiteX8" fmla="*/ 12025993 w 12195810"/>
              <a:gd name="connsiteY8" fmla="*/ 6862082 h 6862082"/>
              <a:gd name="connsiteX9" fmla="*/ 177437 w 12195810"/>
              <a:gd name="connsiteY9" fmla="*/ 6859906 h 6862082"/>
              <a:gd name="connsiteX10" fmla="*/ 177982 w 12195810"/>
              <a:gd name="connsiteY10" fmla="*/ 5087711 h 6862082"/>
              <a:gd name="connsiteX11" fmla="*/ 0 w 12195810"/>
              <a:gd name="connsiteY11" fmla="*/ 5086350 h 6862082"/>
              <a:gd name="connsiteX12" fmla="*/ 3810 w 12195810"/>
              <a:gd name="connsiteY12" fmla="*/ 1905 h 6862082"/>
              <a:gd name="connsiteX0" fmla="*/ 3810 w 12195810"/>
              <a:gd name="connsiteY0" fmla="*/ 1905 h 6862082"/>
              <a:gd name="connsiteX1" fmla="*/ 449580 w 12195810"/>
              <a:gd name="connsiteY1" fmla="*/ 0 h 6862082"/>
              <a:gd name="connsiteX2" fmla="*/ 453390 w 12195810"/>
              <a:gd name="connsiteY2" fmla="*/ 175261 h 6862082"/>
              <a:gd name="connsiteX3" fmla="*/ 1350645 w 12195810"/>
              <a:gd name="connsiteY3" fmla="*/ 175261 h 6862082"/>
              <a:gd name="connsiteX4" fmla="*/ 1348740 w 12195810"/>
              <a:gd name="connsiteY4" fmla="*/ 1906 h 6862082"/>
              <a:gd name="connsiteX5" fmla="*/ 12195810 w 12195810"/>
              <a:gd name="connsiteY5" fmla="*/ 1905 h 6862082"/>
              <a:gd name="connsiteX6" fmla="*/ 12193633 w 12195810"/>
              <a:gd name="connsiteY6" fmla="*/ 6404882 h 6862082"/>
              <a:gd name="connsiteX7" fmla="*/ 12021639 w 12195810"/>
              <a:gd name="connsiteY7" fmla="*/ 6410597 h 6862082"/>
              <a:gd name="connsiteX8" fmla="*/ 12025993 w 12195810"/>
              <a:gd name="connsiteY8" fmla="*/ 6862082 h 6862082"/>
              <a:gd name="connsiteX9" fmla="*/ 177437 w 12195810"/>
              <a:gd name="connsiteY9" fmla="*/ 6859906 h 6862082"/>
              <a:gd name="connsiteX10" fmla="*/ 177982 w 12195810"/>
              <a:gd name="connsiteY10" fmla="*/ 5087711 h 6862082"/>
              <a:gd name="connsiteX11" fmla="*/ 0 w 12195810"/>
              <a:gd name="connsiteY11" fmla="*/ 5086350 h 6862082"/>
              <a:gd name="connsiteX12" fmla="*/ 3810 w 12195810"/>
              <a:gd name="connsiteY12" fmla="*/ 1905 h 6862082"/>
              <a:gd name="connsiteX0" fmla="*/ 3810 w 12195810"/>
              <a:gd name="connsiteY0" fmla="*/ 1905 h 6862082"/>
              <a:gd name="connsiteX1" fmla="*/ 449580 w 12195810"/>
              <a:gd name="connsiteY1" fmla="*/ 0 h 6862082"/>
              <a:gd name="connsiteX2" fmla="*/ 453390 w 12195810"/>
              <a:gd name="connsiteY2" fmla="*/ 175261 h 6862082"/>
              <a:gd name="connsiteX3" fmla="*/ 1350645 w 12195810"/>
              <a:gd name="connsiteY3" fmla="*/ 175261 h 6862082"/>
              <a:gd name="connsiteX4" fmla="*/ 1348740 w 12195810"/>
              <a:gd name="connsiteY4" fmla="*/ 1906 h 6862082"/>
              <a:gd name="connsiteX5" fmla="*/ 12195810 w 12195810"/>
              <a:gd name="connsiteY5" fmla="*/ 1905 h 6862082"/>
              <a:gd name="connsiteX6" fmla="*/ 12193633 w 12195810"/>
              <a:gd name="connsiteY6" fmla="*/ 6404882 h 6862082"/>
              <a:gd name="connsiteX7" fmla="*/ 12021639 w 12195810"/>
              <a:gd name="connsiteY7" fmla="*/ 6406787 h 6862082"/>
              <a:gd name="connsiteX8" fmla="*/ 12025993 w 12195810"/>
              <a:gd name="connsiteY8" fmla="*/ 6862082 h 6862082"/>
              <a:gd name="connsiteX9" fmla="*/ 177437 w 12195810"/>
              <a:gd name="connsiteY9" fmla="*/ 6859906 h 6862082"/>
              <a:gd name="connsiteX10" fmla="*/ 177982 w 12195810"/>
              <a:gd name="connsiteY10" fmla="*/ 5087711 h 6862082"/>
              <a:gd name="connsiteX11" fmla="*/ 0 w 12195810"/>
              <a:gd name="connsiteY11" fmla="*/ 5086350 h 6862082"/>
              <a:gd name="connsiteX12" fmla="*/ 3810 w 12195810"/>
              <a:gd name="connsiteY12" fmla="*/ 1905 h 6862082"/>
              <a:gd name="connsiteX0" fmla="*/ 3810 w 12195810"/>
              <a:gd name="connsiteY0" fmla="*/ 1905 h 6862082"/>
              <a:gd name="connsiteX1" fmla="*/ 449580 w 12195810"/>
              <a:gd name="connsiteY1" fmla="*/ 0 h 6862082"/>
              <a:gd name="connsiteX2" fmla="*/ 453390 w 12195810"/>
              <a:gd name="connsiteY2" fmla="*/ 175261 h 6862082"/>
              <a:gd name="connsiteX3" fmla="*/ 1350645 w 12195810"/>
              <a:gd name="connsiteY3" fmla="*/ 175261 h 6862082"/>
              <a:gd name="connsiteX4" fmla="*/ 1348740 w 12195810"/>
              <a:gd name="connsiteY4" fmla="*/ 1906 h 6862082"/>
              <a:gd name="connsiteX5" fmla="*/ 12195810 w 12195810"/>
              <a:gd name="connsiteY5" fmla="*/ 1905 h 6862082"/>
              <a:gd name="connsiteX6" fmla="*/ 12193633 w 12195810"/>
              <a:gd name="connsiteY6" fmla="*/ 6404882 h 6862082"/>
              <a:gd name="connsiteX7" fmla="*/ 12021639 w 12195810"/>
              <a:gd name="connsiteY7" fmla="*/ 6406787 h 6862082"/>
              <a:gd name="connsiteX8" fmla="*/ 12025993 w 12195810"/>
              <a:gd name="connsiteY8" fmla="*/ 6862082 h 6862082"/>
              <a:gd name="connsiteX9" fmla="*/ 177437 w 12195810"/>
              <a:gd name="connsiteY9" fmla="*/ 6859906 h 6862082"/>
              <a:gd name="connsiteX10" fmla="*/ 177982 w 12195810"/>
              <a:gd name="connsiteY10" fmla="*/ 5087711 h 6862082"/>
              <a:gd name="connsiteX11" fmla="*/ 0 w 12195810"/>
              <a:gd name="connsiteY11" fmla="*/ 5086350 h 6862082"/>
              <a:gd name="connsiteX12" fmla="*/ 3810 w 12195810"/>
              <a:gd name="connsiteY12" fmla="*/ 1905 h 6862082"/>
              <a:gd name="connsiteX0" fmla="*/ 3810 w 12195810"/>
              <a:gd name="connsiteY0" fmla="*/ 1905 h 6862082"/>
              <a:gd name="connsiteX1" fmla="*/ 449580 w 12195810"/>
              <a:gd name="connsiteY1" fmla="*/ 0 h 6862082"/>
              <a:gd name="connsiteX2" fmla="*/ 453390 w 12195810"/>
              <a:gd name="connsiteY2" fmla="*/ 175261 h 6862082"/>
              <a:gd name="connsiteX3" fmla="*/ 1350645 w 12195810"/>
              <a:gd name="connsiteY3" fmla="*/ 175261 h 6862082"/>
              <a:gd name="connsiteX4" fmla="*/ 1348740 w 12195810"/>
              <a:gd name="connsiteY4" fmla="*/ 1906 h 6862082"/>
              <a:gd name="connsiteX5" fmla="*/ 12195810 w 12195810"/>
              <a:gd name="connsiteY5" fmla="*/ 1905 h 6862082"/>
              <a:gd name="connsiteX6" fmla="*/ 12193633 w 12195810"/>
              <a:gd name="connsiteY6" fmla="*/ 6404882 h 6862082"/>
              <a:gd name="connsiteX7" fmla="*/ 12021639 w 12195810"/>
              <a:gd name="connsiteY7" fmla="*/ 6406787 h 6862082"/>
              <a:gd name="connsiteX8" fmla="*/ 12025993 w 12195810"/>
              <a:gd name="connsiteY8" fmla="*/ 6862082 h 6862082"/>
              <a:gd name="connsiteX9" fmla="*/ 177437 w 12195810"/>
              <a:gd name="connsiteY9" fmla="*/ 6859906 h 6862082"/>
              <a:gd name="connsiteX10" fmla="*/ 177982 w 12195810"/>
              <a:gd name="connsiteY10" fmla="*/ 5087711 h 6862082"/>
              <a:gd name="connsiteX11" fmla="*/ 0 w 12195810"/>
              <a:gd name="connsiteY11" fmla="*/ 5086350 h 6862082"/>
              <a:gd name="connsiteX12" fmla="*/ 3810 w 12195810"/>
              <a:gd name="connsiteY12" fmla="*/ 1905 h 6862082"/>
              <a:gd name="connsiteX0" fmla="*/ 3810 w 12195810"/>
              <a:gd name="connsiteY0" fmla="*/ 1905 h 6862082"/>
              <a:gd name="connsiteX1" fmla="*/ 453390 w 12195810"/>
              <a:gd name="connsiteY1" fmla="*/ 0 h 6862082"/>
              <a:gd name="connsiteX2" fmla="*/ 453390 w 12195810"/>
              <a:gd name="connsiteY2" fmla="*/ 175261 h 6862082"/>
              <a:gd name="connsiteX3" fmla="*/ 1350645 w 12195810"/>
              <a:gd name="connsiteY3" fmla="*/ 175261 h 6862082"/>
              <a:gd name="connsiteX4" fmla="*/ 1348740 w 12195810"/>
              <a:gd name="connsiteY4" fmla="*/ 1906 h 6862082"/>
              <a:gd name="connsiteX5" fmla="*/ 12195810 w 12195810"/>
              <a:gd name="connsiteY5" fmla="*/ 1905 h 6862082"/>
              <a:gd name="connsiteX6" fmla="*/ 12193633 w 12195810"/>
              <a:gd name="connsiteY6" fmla="*/ 6404882 h 6862082"/>
              <a:gd name="connsiteX7" fmla="*/ 12021639 w 12195810"/>
              <a:gd name="connsiteY7" fmla="*/ 6406787 h 6862082"/>
              <a:gd name="connsiteX8" fmla="*/ 12025993 w 12195810"/>
              <a:gd name="connsiteY8" fmla="*/ 6862082 h 6862082"/>
              <a:gd name="connsiteX9" fmla="*/ 177437 w 12195810"/>
              <a:gd name="connsiteY9" fmla="*/ 6859906 h 6862082"/>
              <a:gd name="connsiteX10" fmla="*/ 177982 w 12195810"/>
              <a:gd name="connsiteY10" fmla="*/ 5087711 h 6862082"/>
              <a:gd name="connsiteX11" fmla="*/ 0 w 12195810"/>
              <a:gd name="connsiteY11" fmla="*/ 5086350 h 6862082"/>
              <a:gd name="connsiteX12" fmla="*/ 3810 w 12195810"/>
              <a:gd name="connsiteY12" fmla="*/ 1905 h 6862082"/>
              <a:gd name="connsiteX0" fmla="*/ 3810 w 12195810"/>
              <a:gd name="connsiteY0" fmla="*/ 1905 h 6862082"/>
              <a:gd name="connsiteX1" fmla="*/ 453390 w 12195810"/>
              <a:gd name="connsiteY1" fmla="*/ 0 h 6862082"/>
              <a:gd name="connsiteX2" fmla="*/ 453390 w 12195810"/>
              <a:gd name="connsiteY2" fmla="*/ 175261 h 6862082"/>
              <a:gd name="connsiteX3" fmla="*/ 1350645 w 12195810"/>
              <a:gd name="connsiteY3" fmla="*/ 175261 h 6862082"/>
              <a:gd name="connsiteX4" fmla="*/ 1348740 w 12195810"/>
              <a:gd name="connsiteY4" fmla="*/ 1906 h 6862082"/>
              <a:gd name="connsiteX5" fmla="*/ 12195810 w 12195810"/>
              <a:gd name="connsiteY5" fmla="*/ 1905 h 6862082"/>
              <a:gd name="connsiteX6" fmla="*/ 12193633 w 12195810"/>
              <a:gd name="connsiteY6" fmla="*/ 6404882 h 6862082"/>
              <a:gd name="connsiteX7" fmla="*/ 12021639 w 12195810"/>
              <a:gd name="connsiteY7" fmla="*/ 6406787 h 6862082"/>
              <a:gd name="connsiteX8" fmla="*/ 12025993 w 12195810"/>
              <a:gd name="connsiteY8" fmla="*/ 6862082 h 6862082"/>
              <a:gd name="connsiteX9" fmla="*/ 177437 w 12195810"/>
              <a:gd name="connsiteY9" fmla="*/ 6859906 h 6862082"/>
              <a:gd name="connsiteX10" fmla="*/ 177982 w 12195810"/>
              <a:gd name="connsiteY10" fmla="*/ 5087711 h 6862082"/>
              <a:gd name="connsiteX11" fmla="*/ 0 w 12195810"/>
              <a:gd name="connsiteY11" fmla="*/ 5086350 h 6862082"/>
              <a:gd name="connsiteX12" fmla="*/ 3810 w 12195810"/>
              <a:gd name="connsiteY12" fmla="*/ 1905 h 6862082"/>
              <a:gd name="connsiteX0" fmla="*/ 3810 w 12195810"/>
              <a:gd name="connsiteY0" fmla="*/ 1905 h 6862082"/>
              <a:gd name="connsiteX1" fmla="*/ 453390 w 12195810"/>
              <a:gd name="connsiteY1" fmla="*/ 0 h 6862082"/>
              <a:gd name="connsiteX2" fmla="*/ 453390 w 12195810"/>
              <a:gd name="connsiteY2" fmla="*/ 175261 h 6862082"/>
              <a:gd name="connsiteX3" fmla="*/ 1350645 w 12195810"/>
              <a:gd name="connsiteY3" fmla="*/ 175261 h 6862082"/>
              <a:gd name="connsiteX4" fmla="*/ 1348740 w 12195810"/>
              <a:gd name="connsiteY4" fmla="*/ 1906 h 6862082"/>
              <a:gd name="connsiteX5" fmla="*/ 12195810 w 12195810"/>
              <a:gd name="connsiteY5" fmla="*/ 1905 h 6862082"/>
              <a:gd name="connsiteX6" fmla="*/ 12193633 w 12195810"/>
              <a:gd name="connsiteY6" fmla="*/ 6404882 h 6862082"/>
              <a:gd name="connsiteX7" fmla="*/ 12021639 w 12195810"/>
              <a:gd name="connsiteY7" fmla="*/ 6406787 h 6862082"/>
              <a:gd name="connsiteX8" fmla="*/ 12025993 w 12195810"/>
              <a:gd name="connsiteY8" fmla="*/ 6862082 h 6862082"/>
              <a:gd name="connsiteX9" fmla="*/ 177437 w 12195810"/>
              <a:gd name="connsiteY9" fmla="*/ 6859906 h 6862082"/>
              <a:gd name="connsiteX10" fmla="*/ 177982 w 12195810"/>
              <a:gd name="connsiteY10" fmla="*/ 5087711 h 6862082"/>
              <a:gd name="connsiteX11" fmla="*/ 0 w 12195810"/>
              <a:gd name="connsiteY11" fmla="*/ 5086350 h 6862082"/>
              <a:gd name="connsiteX12" fmla="*/ 3810 w 12195810"/>
              <a:gd name="connsiteY12" fmla="*/ 1905 h 6862082"/>
              <a:gd name="connsiteX0" fmla="*/ 3810 w 12195810"/>
              <a:gd name="connsiteY0" fmla="*/ 1905 h 6862082"/>
              <a:gd name="connsiteX1" fmla="*/ 451485 w 12195810"/>
              <a:gd name="connsiteY1" fmla="*/ 0 h 6862082"/>
              <a:gd name="connsiteX2" fmla="*/ 453390 w 12195810"/>
              <a:gd name="connsiteY2" fmla="*/ 175261 h 6862082"/>
              <a:gd name="connsiteX3" fmla="*/ 1350645 w 12195810"/>
              <a:gd name="connsiteY3" fmla="*/ 175261 h 6862082"/>
              <a:gd name="connsiteX4" fmla="*/ 1348740 w 12195810"/>
              <a:gd name="connsiteY4" fmla="*/ 1906 h 6862082"/>
              <a:gd name="connsiteX5" fmla="*/ 12195810 w 12195810"/>
              <a:gd name="connsiteY5" fmla="*/ 1905 h 6862082"/>
              <a:gd name="connsiteX6" fmla="*/ 12193633 w 12195810"/>
              <a:gd name="connsiteY6" fmla="*/ 6404882 h 6862082"/>
              <a:gd name="connsiteX7" fmla="*/ 12021639 w 12195810"/>
              <a:gd name="connsiteY7" fmla="*/ 6406787 h 6862082"/>
              <a:gd name="connsiteX8" fmla="*/ 12025993 w 12195810"/>
              <a:gd name="connsiteY8" fmla="*/ 6862082 h 6862082"/>
              <a:gd name="connsiteX9" fmla="*/ 177437 w 12195810"/>
              <a:gd name="connsiteY9" fmla="*/ 6859906 h 6862082"/>
              <a:gd name="connsiteX10" fmla="*/ 177982 w 12195810"/>
              <a:gd name="connsiteY10" fmla="*/ 5087711 h 6862082"/>
              <a:gd name="connsiteX11" fmla="*/ 0 w 12195810"/>
              <a:gd name="connsiteY11" fmla="*/ 5086350 h 6862082"/>
              <a:gd name="connsiteX12" fmla="*/ 3810 w 12195810"/>
              <a:gd name="connsiteY12" fmla="*/ 1905 h 6862082"/>
              <a:gd name="connsiteX0" fmla="*/ 3810 w 12195810"/>
              <a:gd name="connsiteY0" fmla="*/ 1905 h 6862082"/>
              <a:gd name="connsiteX1" fmla="*/ 451485 w 12195810"/>
              <a:gd name="connsiteY1" fmla="*/ 0 h 6862082"/>
              <a:gd name="connsiteX2" fmla="*/ 453390 w 12195810"/>
              <a:gd name="connsiteY2" fmla="*/ 175261 h 6862082"/>
              <a:gd name="connsiteX3" fmla="*/ 1350645 w 12195810"/>
              <a:gd name="connsiteY3" fmla="*/ 171451 h 6862082"/>
              <a:gd name="connsiteX4" fmla="*/ 1348740 w 12195810"/>
              <a:gd name="connsiteY4" fmla="*/ 1906 h 6862082"/>
              <a:gd name="connsiteX5" fmla="*/ 12195810 w 12195810"/>
              <a:gd name="connsiteY5" fmla="*/ 1905 h 6862082"/>
              <a:gd name="connsiteX6" fmla="*/ 12193633 w 12195810"/>
              <a:gd name="connsiteY6" fmla="*/ 6404882 h 6862082"/>
              <a:gd name="connsiteX7" fmla="*/ 12021639 w 12195810"/>
              <a:gd name="connsiteY7" fmla="*/ 6406787 h 6862082"/>
              <a:gd name="connsiteX8" fmla="*/ 12025993 w 12195810"/>
              <a:gd name="connsiteY8" fmla="*/ 6862082 h 6862082"/>
              <a:gd name="connsiteX9" fmla="*/ 177437 w 12195810"/>
              <a:gd name="connsiteY9" fmla="*/ 6859906 h 6862082"/>
              <a:gd name="connsiteX10" fmla="*/ 177982 w 12195810"/>
              <a:gd name="connsiteY10" fmla="*/ 5087711 h 6862082"/>
              <a:gd name="connsiteX11" fmla="*/ 0 w 12195810"/>
              <a:gd name="connsiteY11" fmla="*/ 5086350 h 6862082"/>
              <a:gd name="connsiteX12" fmla="*/ 3810 w 12195810"/>
              <a:gd name="connsiteY12" fmla="*/ 1905 h 6862082"/>
              <a:gd name="connsiteX0" fmla="*/ 3810 w 12195810"/>
              <a:gd name="connsiteY0" fmla="*/ 1905 h 6862082"/>
              <a:gd name="connsiteX1" fmla="*/ 451485 w 12195810"/>
              <a:gd name="connsiteY1" fmla="*/ 0 h 6862082"/>
              <a:gd name="connsiteX2" fmla="*/ 451485 w 12195810"/>
              <a:gd name="connsiteY2" fmla="*/ 169546 h 6862082"/>
              <a:gd name="connsiteX3" fmla="*/ 1350645 w 12195810"/>
              <a:gd name="connsiteY3" fmla="*/ 171451 h 6862082"/>
              <a:gd name="connsiteX4" fmla="*/ 1348740 w 12195810"/>
              <a:gd name="connsiteY4" fmla="*/ 1906 h 6862082"/>
              <a:gd name="connsiteX5" fmla="*/ 12195810 w 12195810"/>
              <a:gd name="connsiteY5" fmla="*/ 1905 h 6862082"/>
              <a:gd name="connsiteX6" fmla="*/ 12193633 w 12195810"/>
              <a:gd name="connsiteY6" fmla="*/ 6404882 h 6862082"/>
              <a:gd name="connsiteX7" fmla="*/ 12021639 w 12195810"/>
              <a:gd name="connsiteY7" fmla="*/ 6406787 h 6862082"/>
              <a:gd name="connsiteX8" fmla="*/ 12025993 w 12195810"/>
              <a:gd name="connsiteY8" fmla="*/ 6862082 h 6862082"/>
              <a:gd name="connsiteX9" fmla="*/ 177437 w 12195810"/>
              <a:gd name="connsiteY9" fmla="*/ 6859906 h 6862082"/>
              <a:gd name="connsiteX10" fmla="*/ 177982 w 12195810"/>
              <a:gd name="connsiteY10" fmla="*/ 5087711 h 6862082"/>
              <a:gd name="connsiteX11" fmla="*/ 0 w 12195810"/>
              <a:gd name="connsiteY11" fmla="*/ 5086350 h 6862082"/>
              <a:gd name="connsiteX12" fmla="*/ 3810 w 12195810"/>
              <a:gd name="connsiteY12" fmla="*/ 1905 h 6862082"/>
              <a:gd name="connsiteX0" fmla="*/ 3810 w 12195810"/>
              <a:gd name="connsiteY0" fmla="*/ 1905 h 6862082"/>
              <a:gd name="connsiteX1" fmla="*/ 451485 w 12195810"/>
              <a:gd name="connsiteY1" fmla="*/ 0 h 6862082"/>
              <a:gd name="connsiteX2" fmla="*/ 457200 w 12195810"/>
              <a:gd name="connsiteY2" fmla="*/ 169546 h 6862082"/>
              <a:gd name="connsiteX3" fmla="*/ 1350645 w 12195810"/>
              <a:gd name="connsiteY3" fmla="*/ 171451 h 6862082"/>
              <a:gd name="connsiteX4" fmla="*/ 1348740 w 12195810"/>
              <a:gd name="connsiteY4" fmla="*/ 1906 h 6862082"/>
              <a:gd name="connsiteX5" fmla="*/ 12195810 w 12195810"/>
              <a:gd name="connsiteY5" fmla="*/ 1905 h 6862082"/>
              <a:gd name="connsiteX6" fmla="*/ 12193633 w 12195810"/>
              <a:gd name="connsiteY6" fmla="*/ 6404882 h 6862082"/>
              <a:gd name="connsiteX7" fmla="*/ 12021639 w 12195810"/>
              <a:gd name="connsiteY7" fmla="*/ 6406787 h 6862082"/>
              <a:gd name="connsiteX8" fmla="*/ 12025993 w 12195810"/>
              <a:gd name="connsiteY8" fmla="*/ 6862082 h 6862082"/>
              <a:gd name="connsiteX9" fmla="*/ 177437 w 12195810"/>
              <a:gd name="connsiteY9" fmla="*/ 6859906 h 6862082"/>
              <a:gd name="connsiteX10" fmla="*/ 177982 w 12195810"/>
              <a:gd name="connsiteY10" fmla="*/ 5087711 h 6862082"/>
              <a:gd name="connsiteX11" fmla="*/ 0 w 12195810"/>
              <a:gd name="connsiteY11" fmla="*/ 5086350 h 6862082"/>
              <a:gd name="connsiteX12" fmla="*/ 3810 w 12195810"/>
              <a:gd name="connsiteY12" fmla="*/ 1905 h 6862082"/>
              <a:gd name="connsiteX0" fmla="*/ 3810 w 12195810"/>
              <a:gd name="connsiteY0" fmla="*/ 1905 h 6862082"/>
              <a:gd name="connsiteX1" fmla="*/ 451485 w 12195810"/>
              <a:gd name="connsiteY1" fmla="*/ 0 h 6862082"/>
              <a:gd name="connsiteX2" fmla="*/ 449580 w 12195810"/>
              <a:gd name="connsiteY2" fmla="*/ 169546 h 6862082"/>
              <a:gd name="connsiteX3" fmla="*/ 1350645 w 12195810"/>
              <a:gd name="connsiteY3" fmla="*/ 171451 h 6862082"/>
              <a:gd name="connsiteX4" fmla="*/ 1348740 w 12195810"/>
              <a:gd name="connsiteY4" fmla="*/ 1906 h 6862082"/>
              <a:gd name="connsiteX5" fmla="*/ 12195810 w 12195810"/>
              <a:gd name="connsiteY5" fmla="*/ 1905 h 6862082"/>
              <a:gd name="connsiteX6" fmla="*/ 12193633 w 12195810"/>
              <a:gd name="connsiteY6" fmla="*/ 6404882 h 6862082"/>
              <a:gd name="connsiteX7" fmla="*/ 12021639 w 12195810"/>
              <a:gd name="connsiteY7" fmla="*/ 6406787 h 6862082"/>
              <a:gd name="connsiteX8" fmla="*/ 12025993 w 12195810"/>
              <a:gd name="connsiteY8" fmla="*/ 6862082 h 6862082"/>
              <a:gd name="connsiteX9" fmla="*/ 177437 w 12195810"/>
              <a:gd name="connsiteY9" fmla="*/ 6859906 h 6862082"/>
              <a:gd name="connsiteX10" fmla="*/ 177982 w 12195810"/>
              <a:gd name="connsiteY10" fmla="*/ 5087711 h 6862082"/>
              <a:gd name="connsiteX11" fmla="*/ 0 w 12195810"/>
              <a:gd name="connsiteY11" fmla="*/ 5086350 h 6862082"/>
              <a:gd name="connsiteX12" fmla="*/ 3810 w 12195810"/>
              <a:gd name="connsiteY12" fmla="*/ 1905 h 6862082"/>
              <a:gd name="connsiteX0" fmla="*/ 3810 w 12195810"/>
              <a:gd name="connsiteY0" fmla="*/ 1905 h 6862082"/>
              <a:gd name="connsiteX1" fmla="*/ 451485 w 12195810"/>
              <a:gd name="connsiteY1" fmla="*/ 0 h 6862082"/>
              <a:gd name="connsiteX2" fmla="*/ 455295 w 12195810"/>
              <a:gd name="connsiteY2" fmla="*/ 169546 h 6862082"/>
              <a:gd name="connsiteX3" fmla="*/ 1350645 w 12195810"/>
              <a:gd name="connsiteY3" fmla="*/ 171451 h 6862082"/>
              <a:gd name="connsiteX4" fmla="*/ 1348740 w 12195810"/>
              <a:gd name="connsiteY4" fmla="*/ 1906 h 6862082"/>
              <a:gd name="connsiteX5" fmla="*/ 12195810 w 12195810"/>
              <a:gd name="connsiteY5" fmla="*/ 1905 h 6862082"/>
              <a:gd name="connsiteX6" fmla="*/ 12193633 w 12195810"/>
              <a:gd name="connsiteY6" fmla="*/ 6404882 h 6862082"/>
              <a:gd name="connsiteX7" fmla="*/ 12021639 w 12195810"/>
              <a:gd name="connsiteY7" fmla="*/ 6406787 h 6862082"/>
              <a:gd name="connsiteX8" fmla="*/ 12025993 w 12195810"/>
              <a:gd name="connsiteY8" fmla="*/ 6862082 h 6862082"/>
              <a:gd name="connsiteX9" fmla="*/ 177437 w 12195810"/>
              <a:gd name="connsiteY9" fmla="*/ 6859906 h 6862082"/>
              <a:gd name="connsiteX10" fmla="*/ 177982 w 12195810"/>
              <a:gd name="connsiteY10" fmla="*/ 5087711 h 6862082"/>
              <a:gd name="connsiteX11" fmla="*/ 0 w 12195810"/>
              <a:gd name="connsiteY11" fmla="*/ 5086350 h 6862082"/>
              <a:gd name="connsiteX12" fmla="*/ 3810 w 12195810"/>
              <a:gd name="connsiteY12" fmla="*/ 1905 h 6862082"/>
              <a:gd name="connsiteX0" fmla="*/ 3810 w 12195810"/>
              <a:gd name="connsiteY0" fmla="*/ 1905 h 6862082"/>
              <a:gd name="connsiteX1" fmla="*/ 451485 w 12195810"/>
              <a:gd name="connsiteY1" fmla="*/ 0 h 6862082"/>
              <a:gd name="connsiteX2" fmla="*/ 457200 w 12195810"/>
              <a:gd name="connsiteY2" fmla="*/ 169546 h 6862082"/>
              <a:gd name="connsiteX3" fmla="*/ 1350645 w 12195810"/>
              <a:gd name="connsiteY3" fmla="*/ 171451 h 6862082"/>
              <a:gd name="connsiteX4" fmla="*/ 1348740 w 12195810"/>
              <a:gd name="connsiteY4" fmla="*/ 1906 h 6862082"/>
              <a:gd name="connsiteX5" fmla="*/ 12195810 w 12195810"/>
              <a:gd name="connsiteY5" fmla="*/ 1905 h 6862082"/>
              <a:gd name="connsiteX6" fmla="*/ 12193633 w 12195810"/>
              <a:gd name="connsiteY6" fmla="*/ 6404882 h 6862082"/>
              <a:gd name="connsiteX7" fmla="*/ 12021639 w 12195810"/>
              <a:gd name="connsiteY7" fmla="*/ 6406787 h 6862082"/>
              <a:gd name="connsiteX8" fmla="*/ 12025993 w 12195810"/>
              <a:gd name="connsiteY8" fmla="*/ 6862082 h 6862082"/>
              <a:gd name="connsiteX9" fmla="*/ 177437 w 12195810"/>
              <a:gd name="connsiteY9" fmla="*/ 6859906 h 6862082"/>
              <a:gd name="connsiteX10" fmla="*/ 177982 w 12195810"/>
              <a:gd name="connsiteY10" fmla="*/ 5087711 h 6862082"/>
              <a:gd name="connsiteX11" fmla="*/ 0 w 12195810"/>
              <a:gd name="connsiteY11" fmla="*/ 5086350 h 6862082"/>
              <a:gd name="connsiteX12" fmla="*/ 3810 w 12195810"/>
              <a:gd name="connsiteY12" fmla="*/ 1905 h 6862082"/>
              <a:gd name="connsiteX0" fmla="*/ 3810 w 12195810"/>
              <a:gd name="connsiteY0" fmla="*/ 1905 h 6862082"/>
              <a:gd name="connsiteX1" fmla="*/ 451485 w 12195810"/>
              <a:gd name="connsiteY1" fmla="*/ 0 h 6862082"/>
              <a:gd name="connsiteX2" fmla="*/ 453390 w 12195810"/>
              <a:gd name="connsiteY2" fmla="*/ 169546 h 6862082"/>
              <a:gd name="connsiteX3" fmla="*/ 1350645 w 12195810"/>
              <a:gd name="connsiteY3" fmla="*/ 171451 h 6862082"/>
              <a:gd name="connsiteX4" fmla="*/ 1348740 w 12195810"/>
              <a:gd name="connsiteY4" fmla="*/ 1906 h 6862082"/>
              <a:gd name="connsiteX5" fmla="*/ 12195810 w 12195810"/>
              <a:gd name="connsiteY5" fmla="*/ 1905 h 6862082"/>
              <a:gd name="connsiteX6" fmla="*/ 12193633 w 12195810"/>
              <a:gd name="connsiteY6" fmla="*/ 6404882 h 6862082"/>
              <a:gd name="connsiteX7" fmla="*/ 12021639 w 12195810"/>
              <a:gd name="connsiteY7" fmla="*/ 6406787 h 6862082"/>
              <a:gd name="connsiteX8" fmla="*/ 12025993 w 12195810"/>
              <a:gd name="connsiteY8" fmla="*/ 6862082 h 6862082"/>
              <a:gd name="connsiteX9" fmla="*/ 177437 w 12195810"/>
              <a:gd name="connsiteY9" fmla="*/ 6859906 h 6862082"/>
              <a:gd name="connsiteX10" fmla="*/ 177982 w 12195810"/>
              <a:gd name="connsiteY10" fmla="*/ 5087711 h 6862082"/>
              <a:gd name="connsiteX11" fmla="*/ 0 w 12195810"/>
              <a:gd name="connsiteY11" fmla="*/ 5086350 h 6862082"/>
              <a:gd name="connsiteX12" fmla="*/ 3810 w 12195810"/>
              <a:gd name="connsiteY12" fmla="*/ 1905 h 6862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5810" h="6862082">
                <a:moveTo>
                  <a:pt x="3810" y="1905"/>
                </a:moveTo>
                <a:lnTo>
                  <a:pt x="451485" y="0"/>
                </a:lnTo>
                <a:cubicBezTo>
                  <a:pt x="452755" y="143510"/>
                  <a:pt x="450215" y="26036"/>
                  <a:pt x="453390" y="169546"/>
                </a:cubicBezTo>
                <a:lnTo>
                  <a:pt x="1350645" y="171451"/>
                </a:lnTo>
                <a:lnTo>
                  <a:pt x="1348740" y="1906"/>
                </a:lnTo>
                <a:lnTo>
                  <a:pt x="12195810" y="1905"/>
                </a:lnTo>
                <a:cubicBezTo>
                  <a:pt x="12195084" y="2136231"/>
                  <a:pt x="12194721" y="3203393"/>
                  <a:pt x="12193633" y="6404882"/>
                </a:cubicBezTo>
                <a:lnTo>
                  <a:pt x="12021639" y="6406787"/>
                </a:lnTo>
                <a:cubicBezTo>
                  <a:pt x="12023090" y="6554107"/>
                  <a:pt x="12024542" y="6714762"/>
                  <a:pt x="12025993" y="6862082"/>
                </a:cubicBezTo>
                <a:lnTo>
                  <a:pt x="177437" y="6859906"/>
                </a:lnTo>
                <a:cubicBezTo>
                  <a:pt x="178344" y="6269174"/>
                  <a:pt x="177075" y="5678443"/>
                  <a:pt x="177982" y="5087711"/>
                </a:cubicBezTo>
                <a:lnTo>
                  <a:pt x="0" y="5086350"/>
                </a:lnTo>
                <a:lnTo>
                  <a:pt x="3810" y="190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 b="0" i="0">
                <a:latin typeface="BT Group Headline" panose="020B0603020203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182236-C913-2FB4-526C-68B3DD59581B}"/>
              </a:ext>
            </a:extLst>
          </p:cNvPr>
          <p:cNvSpPr/>
          <p:nvPr userDrawn="1"/>
        </p:nvSpPr>
        <p:spPr>
          <a:xfrm rot="5400000">
            <a:off x="11870054" y="6536057"/>
            <a:ext cx="462914" cy="1809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990233-9841-5EC7-BF8C-C03D9D0A69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9" y="4200243"/>
            <a:ext cx="11591925" cy="962978"/>
          </a:xfrm>
        </p:spPr>
        <p:txBody>
          <a:bodyPr/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D55859-1A2D-DEA3-2E64-3FE8DD53D1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BT Group PowerPoint    |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D5185-0760-370C-20F3-2D24C6CA42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05727F-EB13-4C36-9A9C-A65743ED017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9517D2-D96C-FAAF-EC68-29290A7A072C}"/>
              </a:ext>
            </a:extLst>
          </p:cNvPr>
          <p:cNvSpPr/>
          <p:nvPr userDrawn="1"/>
        </p:nvSpPr>
        <p:spPr>
          <a:xfrm rot="16200000">
            <a:off x="-796288" y="5876924"/>
            <a:ext cx="1777363" cy="1847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C0C0C0"/>
              </a:highligh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AE39E3A-348E-E942-CBF5-CAA8A9D6976E}"/>
              </a:ext>
            </a:extLst>
          </p:cNvPr>
          <p:cNvSpPr/>
          <p:nvPr userDrawn="1"/>
        </p:nvSpPr>
        <p:spPr>
          <a:xfrm>
            <a:off x="440054" y="0"/>
            <a:ext cx="916305" cy="1790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1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PRESSIVE 08#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9AE97F-08C5-11B1-2EB1-1DFA5E2361CD}"/>
              </a:ext>
            </a:extLst>
          </p:cNvPr>
          <p:cNvSpPr/>
          <p:nvPr userDrawn="1"/>
        </p:nvSpPr>
        <p:spPr>
          <a:xfrm>
            <a:off x="6286501" y="0"/>
            <a:ext cx="5905362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5">
            <a:extLst>
              <a:ext uri="{FF2B5EF4-FFF2-40B4-BE49-F238E27FC236}">
                <a16:creationId xmlns:a16="http://schemas.microsoft.com/office/drawing/2014/main" id="{FF872486-6E5F-4A93-BF59-FE96F29599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1812" y="1739943"/>
            <a:ext cx="5232213" cy="184593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kumimoji="0" lang="en-US" sz="4800" b="0" i="0" u="none" strike="noStrike" kern="0" cap="none" spc="-52" normalizeH="0" baseline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BT Group Headline" panose="020B0603020203020204" pitchFamily="34" charset="0"/>
                <a:ea typeface="+mj-ea"/>
                <a:cs typeface="BT Group Headline" panose="020B0603020203020204" pitchFamily="34" charset="0"/>
              </a:defRPr>
            </a:lvl1pPr>
          </a:lstStyle>
          <a:p>
            <a:r>
              <a:rPr lang="en-US"/>
              <a:t>Click to edit expressive CFU slide</a:t>
            </a:r>
            <a:endParaRPr lang="en-GB"/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0D44694E-C104-4B10-1AA1-A5AA3912EB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51812" y="3789343"/>
            <a:ext cx="4469579" cy="15364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2000" baseline="0" dirty="0">
                <a:solidFill>
                  <a:srgbClr val="1D1D1A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sub heading.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EDEF7CE-4B19-3F41-937B-F7EBD6F79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3529" y="308926"/>
            <a:ext cx="365126" cy="203835"/>
          </a:xfrm>
        </p:spPr>
        <p:txBody>
          <a:bodyPr/>
          <a:lstStyle>
            <a:lvl1pPr>
              <a:defRPr baseline="0">
                <a:solidFill>
                  <a:srgbClr val="1D1D1A"/>
                </a:solidFill>
              </a:defRPr>
            </a:lvl1pPr>
          </a:lstStyle>
          <a:p>
            <a:fld id="{BC5033AD-2A2E-4B40-820E-C0C238FC5E2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3E13952-9869-E13B-6A1C-2200BECEC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75724" y="308925"/>
            <a:ext cx="2692399" cy="203835"/>
          </a:xfrm>
        </p:spPr>
        <p:txBody>
          <a:bodyPr/>
          <a:lstStyle>
            <a:lvl1pPr>
              <a:defRPr baseline="0">
                <a:solidFill>
                  <a:srgbClr val="1D1D1A"/>
                </a:solidFill>
              </a:defRPr>
            </a:lvl1pPr>
          </a:lstStyle>
          <a:p>
            <a:r>
              <a:rPr lang="en-GB"/>
              <a:t>BT Group PowerPoint    |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9DCFD6-F44A-1897-7E9E-5C34F817449F}"/>
              </a:ext>
            </a:extLst>
          </p:cNvPr>
          <p:cNvSpPr/>
          <p:nvPr userDrawn="1"/>
        </p:nvSpPr>
        <p:spPr>
          <a:xfrm>
            <a:off x="-2" y="1122948"/>
            <a:ext cx="4446357" cy="3362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highlight>
                <a:srgbClr val="7159A3"/>
              </a:highligh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26A250-3171-112A-B6DD-EFE134A14905}"/>
              </a:ext>
            </a:extLst>
          </p:cNvPr>
          <p:cNvSpPr/>
          <p:nvPr userDrawn="1"/>
        </p:nvSpPr>
        <p:spPr>
          <a:xfrm>
            <a:off x="4446355" y="1295400"/>
            <a:ext cx="1840145" cy="32294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7159A3"/>
              </a:highlight>
            </a:endParaRP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FA04C5A6-07E5-C765-2EDC-7D102CEE61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282065"/>
            <a:ext cx="6286500" cy="5553512"/>
          </a:xfrm>
          <a:custGeom>
            <a:avLst/>
            <a:gdLst>
              <a:gd name="connsiteX0" fmla="*/ 0 w 6286500"/>
              <a:gd name="connsiteY0" fmla="*/ 0 h 5549702"/>
              <a:gd name="connsiteX1" fmla="*/ 6286500 w 6286500"/>
              <a:gd name="connsiteY1" fmla="*/ 0 h 5549702"/>
              <a:gd name="connsiteX2" fmla="*/ 6286500 w 6286500"/>
              <a:gd name="connsiteY2" fmla="*/ 5549702 h 5549702"/>
              <a:gd name="connsiteX3" fmla="*/ 0 w 6286500"/>
              <a:gd name="connsiteY3" fmla="*/ 5549702 h 5549702"/>
              <a:gd name="connsiteX4" fmla="*/ 0 w 6286500"/>
              <a:gd name="connsiteY4" fmla="*/ 0 h 5549702"/>
              <a:gd name="connsiteX0" fmla="*/ 0 w 6286500"/>
              <a:gd name="connsiteY0" fmla="*/ 3810 h 5553512"/>
              <a:gd name="connsiteX1" fmla="*/ 4438650 w 6286500"/>
              <a:gd name="connsiteY1" fmla="*/ 0 h 5553512"/>
              <a:gd name="connsiteX2" fmla="*/ 6286500 w 6286500"/>
              <a:gd name="connsiteY2" fmla="*/ 3810 h 5553512"/>
              <a:gd name="connsiteX3" fmla="*/ 6286500 w 6286500"/>
              <a:gd name="connsiteY3" fmla="*/ 5553512 h 5553512"/>
              <a:gd name="connsiteX4" fmla="*/ 0 w 6286500"/>
              <a:gd name="connsiteY4" fmla="*/ 5553512 h 5553512"/>
              <a:gd name="connsiteX5" fmla="*/ 0 w 6286500"/>
              <a:gd name="connsiteY5" fmla="*/ 3810 h 5553512"/>
              <a:gd name="connsiteX0" fmla="*/ 0 w 6286500"/>
              <a:gd name="connsiteY0" fmla="*/ 3810 h 5553512"/>
              <a:gd name="connsiteX1" fmla="*/ 4438650 w 6286500"/>
              <a:gd name="connsiteY1" fmla="*/ 0 h 5553512"/>
              <a:gd name="connsiteX2" fmla="*/ 6286500 w 6286500"/>
              <a:gd name="connsiteY2" fmla="*/ 3810 h 5553512"/>
              <a:gd name="connsiteX3" fmla="*/ 6284595 w 6286500"/>
              <a:gd name="connsiteY3" fmla="*/ 175260 h 5553512"/>
              <a:gd name="connsiteX4" fmla="*/ 6286500 w 6286500"/>
              <a:gd name="connsiteY4" fmla="*/ 5553512 h 5553512"/>
              <a:gd name="connsiteX5" fmla="*/ 0 w 6286500"/>
              <a:gd name="connsiteY5" fmla="*/ 5553512 h 5553512"/>
              <a:gd name="connsiteX6" fmla="*/ 0 w 6286500"/>
              <a:gd name="connsiteY6" fmla="*/ 3810 h 5553512"/>
              <a:gd name="connsiteX0" fmla="*/ 0 w 6286500"/>
              <a:gd name="connsiteY0" fmla="*/ 3810 h 5553512"/>
              <a:gd name="connsiteX1" fmla="*/ 4438650 w 6286500"/>
              <a:gd name="connsiteY1" fmla="*/ 0 h 5553512"/>
              <a:gd name="connsiteX2" fmla="*/ 4444365 w 6286500"/>
              <a:gd name="connsiteY2" fmla="*/ 173355 h 5553512"/>
              <a:gd name="connsiteX3" fmla="*/ 6284595 w 6286500"/>
              <a:gd name="connsiteY3" fmla="*/ 175260 h 5553512"/>
              <a:gd name="connsiteX4" fmla="*/ 6286500 w 6286500"/>
              <a:gd name="connsiteY4" fmla="*/ 5553512 h 5553512"/>
              <a:gd name="connsiteX5" fmla="*/ 0 w 6286500"/>
              <a:gd name="connsiteY5" fmla="*/ 5553512 h 5553512"/>
              <a:gd name="connsiteX6" fmla="*/ 0 w 6286500"/>
              <a:gd name="connsiteY6" fmla="*/ 3810 h 5553512"/>
              <a:gd name="connsiteX0" fmla="*/ 0 w 6286500"/>
              <a:gd name="connsiteY0" fmla="*/ 3810 h 5553512"/>
              <a:gd name="connsiteX1" fmla="*/ 4446270 w 6286500"/>
              <a:gd name="connsiteY1" fmla="*/ 0 h 5553512"/>
              <a:gd name="connsiteX2" fmla="*/ 4444365 w 6286500"/>
              <a:gd name="connsiteY2" fmla="*/ 173355 h 5553512"/>
              <a:gd name="connsiteX3" fmla="*/ 6284595 w 6286500"/>
              <a:gd name="connsiteY3" fmla="*/ 175260 h 5553512"/>
              <a:gd name="connsiteX4" fmla="*/ 6286500 w 6286500"/>
              <a:gd name="connsiteY4" fmla="*/ 5553512 h 5553512"/>
              <a:gd name="connsiteX5" fmla="*/ 0 w 6286500"/>
              <a:gd name="connsiteY5" fmla="*/ 5553512 h 5553512"/>
              <a:gd name="connsiteX6" fmla="*/ 0 w 6286500"/>
              <a:gd name="connsiteY6" fmla="*/ 3810 h 5553512"/>
              <a:gd name="connsiteX0" fmla="*/ 0 w 6286500"/>
              <a:gd name="connsiteY0" fmla="*/ 3810 h 5553512"/>
              <a:gd name="connsiteX1" fmla="*/ 4446270 w 6286500"/>
              <a:gd name="connsiteY1" fmla="*/ 0 h 5553512"/>
              <a:gd name="connsiteX2" fmla="*/ 4444365 w 6286500"/>
              <a:gd name="connsiteY2" fmla="*/ 171450 h 5553512"/>
              <a:gd name="connsiteX3" fmla="*/ 6284595 w 6286500"/>
              <a:gd name="connsiteY3" fmla="*/ 175260 h 5553512"/>
              <a:gd name="connsiteX4" fmla="*/ 6286500 w 6286500"/>
              <a:gd name="connsiteY4" fmla="*/ 5553512 h 5553512"/>
              <a:gd name="connsiteX5" fmla="*/ 0 w 6286500"/>
              <a:gd name="connsiteY5" fmla="*/ 5553512 h 5553512"/>
              <a:gd name="connsiteX6" fmla="*/ 0 w 6286500"/>
              <a:gd name="connsiteY6" fmla="*/ 3810 h 555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6500" h="5553512">
                <a:moveTo>
                  <a:pt x="0" y="3810"/>
                </a:moveTo>
                <a:lnTo>
                  <a:pt x="4446270" y="0"/>
                </a:lnTo>
                <a:lnTo>
                  <a:pt x="4444365" y="171450"/>
                </a:lnTo>
                <a:lnTo>
                  <a:pt x="6284595" y="175260"/>
                </a:lnTo>
                <a:lnTo>
                  <a:pt x="6286500" y="5553512"/>
                </a:lnTo>
                <a:lnTo>
                  <a:pt x="0" y="5553512"/>
                </a:lnTo>
                <a:lnTo>
                  <a:pt x="0" y="38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>
              <a:defRPr b="0" i="0">
                <a:latin typeface="BT Group Headline" panose="020B0603020203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37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00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PRESSIVE 0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9AE97F-08C5-11B1-2EB1-1DFA5E2361CD}"/>
              </a:ext>
            </a:extLst>
          </p:cNvPr>
          <p:cNvSpPr/>
          <p:nvPr userDrawn="1"/>
        </p:nvSpPr>
        <p:spPr>
          <a:xfrm>
            <a:off x="6286501" y="0"/>
            <a:ext cx="5905362" cy="6857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5">
            <a:extLst>
              <a:ext uri="{FF2B5EF4-FFF2-40B4-BE49-F238E27FC236}">
                <a16:creationId xmlns:a16="http://schemas.microsoft.com/office/drawing/2014/main" id="{FF872486-6E5F-4A93-BF59-FE96F29599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1812" y="1739943"/>
            <a:ext cx="5232213" cy="184593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kumimoji="0" lang="en-US" sz="4800" b="0" i="0" u="none" strike="noStrike" kern="0" cap="none" spc="-52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T Group Headline" panose="020B0603020203020204" pitchFamily="34" charset="0"/>
                <a:ea typeface="+mj-ea"/>
                <a:cs typeface="BT Group Headline" panose="020B0603020203020204" pitchFamily="34" charset="0"/>
              </a:defRPr>
            </a:lvl1pPr>
          </a:lstStyle>
          <a:p>
            <a:r>
              <a:rPr lang="en-US"/>
              <a:t>Click to edit expressive CFU slide</a:t>
            </a:r>
            <a:endParaRPr lang="en-GB"/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81037B21-F9C7-F5A2-5BDE-4156A7639D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51812" y="3789343"/>
            <a:ext cx="4469579" cy="15364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200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sub heading.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49FB351-C641-D761-446A-4F844B7BD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3529" y="308926"/>
            <a:ext cx="365126" cy="2038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5033AD-2A2E-4B40-820E-C0C238FC5E2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98E2DEE-8915-111E-4E7E-1F08FCE3B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75724" y="308925"/>
            <a:ext cx="2692399" cy="2038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BT Group PowerPoint    |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151019-8D71-A9F1-727E-DBDE84A2C29E}"/>
              </a:ext>
            </a:extLst>
          </p:cNvPr>
          <p:cNvSpPr/>
          <p:nvPr userDrawn="1"/>
        </p:nvSpPr>
        <p:spPr>
          <a:xfrm>
            <a:off x="-2" y="1122948"/>
            <a:ext cx="4446357" cy="33628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highlight>
                <a:srgbClr val="7159A3"/>
              </a:highligh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84CA76-36ED-4C61-4DAC-F2A8380E0A7F}"/>
              </a:ext>
            </a:extLst>
          </p:cNvPr>
          <p:cNvSpPr/>
          <p:nvPr userDrawn="1"/>
        </p:nvSpPr>
        <p:spPr>
          <a:xfrm>
            <a:off x="4446355" y="1295400"/>
            <a:ext cx="1840145" cy="3229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7159A3"/>
              </a:highlight>
            </a:endParaRP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14D97AE5-374F-DEC9-807D-10FE3D5E7C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282065"/>
            <a:ext cx="6286500" cy="5553512"/>
          </a:xfrm>
          <a:custGeom>
            <a:avLst/>
            <a:gdLst>
              <a:gd name="connsiteX0" fmla="*/ 0 w 6286500"/>
              <a:gd name="connsiteY0" fmla="*/ 0 h 5549702"/>
              <a:gd name="connsiteX1" fmla="*/ 6286500 w 6286500"/>
              <a:gd name="connsiteY1" fmla="*/ 0 h 5549702"/>
              <a:gd name="connsiteX2" fmla="*/ 6286500 w 6286500"/>
              <a:gd name="connsiteY2" fmla="*/ 5549702 h 5549702"/>
              <a:gd name="connsiteX3" fmla="*/ 0 w 6286500"/>
              <a:gd name="connsiteY3" fmla="*/ 5549702 h 5549702"/>
              <a:gd name="connsiteX4" fmla="*/ 0 w 6286500"/>
              <a:gd name="connsiteY4" fmla="*/ 0 h 5549702"/>
              <a:gd name="connsiteX0" fmla="*/ 0 w 6286500"/>
              <a:gd name="connsiteY0" fmla="*/ 3810 h 5553512"/>
              <a:gd name="connsiteX1" fmla="*/ 4438650 w 6286500"/>
              <a:gd name="connsiteY1" fmla="*/ 0 h 5553512"/>
              <a:gd name="connsiteX2" fmla="*/ 6286500 w 6286500"/>
              <a:gd name="connsiteY2" fmla="*/ 3810 h 5553512"/>
              <a:gd name="connsiteX3" fmla="*/ 6286500 w 6286500"/>
              <a:gd name="connsiteY3" fmla="*/ 5553512 h 5553512"/>
              <a:gd name="connsiteX4" fmla="*/ 0 w 6286500"/>
              <a:gd name="connsiteY4" fmla="*/ 5553512 h 5553512"/>
              <a:gd name="connsiteX5" fmla="*/ 0 w 6286500"/>
              <a:gd name="connsiteY5" fmla="*/ 3810 h 5553512"/>
              <a:gd name="connsiteX0" fmla="*/ 0 w 6286500"/>
              <a:gd name="connsiteY0" fmla="*/ 3810 h 5553512"/>
              <a:gd name="connsiteX1" fmla="*/ 4438650 w 6286500"/>
              <a:gd name="connsiteY1" fmla="*/ 0 h 5553512"/>
              <a:gd name="connsiteX2" fmla="*/ 6286500 w 6286500"/>
              <a:gd name="connsiteY2" fmla="*/ 3810 h 5553512"/>
              <a:gd name="connsiteX3" fmla="*/ 6284595 w 6286500"/>
              <a:gd name="connsiteY3" fmla="*/ 175260 h 5553512"/>
              <a:gd name="connsiteX4" fmla="*/ 6286500 w 6286500"/>
              <a:gd name="connsiteY4" fmla="*/ 5553512 h 5553512"/>
              <a:gd name="connsiteX5" fmla="*/ 0 w 6286500"/>
              <a:gd name="connsiteY5" fmla="*/ 5553512 h 5553512"/>
              <a:gd name="connsiteX6" fmla="*/ 0 w 6286500"/>
              <a:gd name="connsiteY6" fmla="*/ 3810 h 5553512"/>
              <a:gd name="connsiteX0" fmla="*/ 0 w 6286500"/>
              <a:gd name="connsiteY0" fmla="*/ 3810 h 5553512"/>
              <a:gd name="connsiteX1" fmla="*/ 4438650 w 6286500"/>
              <a:gd name="connsiteY1" fmla="*/ 0 h 5553512"/>
              <a:gd name="connsiteX2" fmla="*/ 4444365 w 6286500"/>
              <a:gd name="connsiteY2" fmla="*/ 173355 h 5553512"/>
              <a:gd name="connsiteX3" fmla="*/ 6284595 w 6286500"/>
              <a:gd name="connsiteY3" fmla="*/ 175260 h 5553512"/>
              <a:gd name="connsiteX4" fmla="*/ 6286500 w 6286500"/>
              <a:gd name="connsiteY4" fmla="*/ 5553512 h 5553512"/>
              <a:gd name="connsiteX5" fmla="*/ 0 w 6286500"/>
              <a:gd name="connsiteY5" fmla="*/ 5553512 h 5553512"/>
              <a:gd name="connsiteX6" fmla="*/ 0 w 6286500"/>
              <a:gd name="connsiteY6" fmla="*/ 3810 h 5553512"/>
              <a:gd name="connsiteX0" fmla="*/ 0 w 6286500"/>
              <a:gd name="connsiteY0" fmla="*/ 3810 h 5553512"/>
              <a:gd name="connsiteX1" fmla="*/ 4446270 w 6286500"/>
              <a:gd name="connsiteY1" fmla="*/ 0 h 5553512"/>
              <a:gd name="connsiteX2" fmla="*/ 4444365 w 6286500"/>
              <a:gd name="connsiteY2" fmla="*/ 173355 h 5553512"/>
              <a:gd name="connsiteX3" fmla="*/ 6284595 w 6286500"/>
              <a:gd name="connsiteY3" fmla="*/ 175260 h 5553512"/>
              <a:gd name="connsiteX4" fmla="*/ 6286500 w 6286500"/>
              <a:gd name="connsiteY4" fmla="*/ 5553512 h 5553512"/>
              <a:gd name="connsiteX5" fmla="*/ 0 w 6286500"/>
              <a:gd name="connsiteY5" fmla="*/ 5553512 h 5553512"/>
              <a:gd name="connsiteX6" fmla="*/ 0 w 6286500"/>
              <a:gd name="connsiteY6" fmla="*/ 3810 h 5553512"/>
              <a:gd name="connsiteX0" fmla="*/ 0 w 6286500"/>
              <a:gd name="connsiteY0" fmla="*/ 3810 h 5553512"/>
              <a:gd name="connsiteX1" fmla="*/ 4446270 w 6286500"/>
              <a:gd name="connsiteY1" fmla="*/ 0 h 5553512"/>
              <a:gd name="connsiteX2" fmla="*/ 4444365 w 6286500"/>
              <a:gd name="connsiteY2" fmla="*/ 171450 h 5553512"/>
              <a:gd name="connsiteX3" fmla="*/ 6284595 w 6286500"/>
              <a:gd name="connsiteY3" fmla="*/ 175260 h 5553512"/>
              <a:gd name="connsiteX4" fmla="*/ 6286500 w 6286500"/>
              <a:gd name="connsiteY4" fmla="*/ 5553512 h 5553512"/>
              <a:gd name="connsiteX5" fmla="*/ 0 w 6286500"/>
              <a:gd name="connsiteY5" fmla="*/ 5553512 h 5553512"/>
              <a:gd name="connsiteX6" fmla="*/ 0 w 6286500"/>
              <a:gd name="connsiteY6" fmla="*/ 3810 h 555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6500" h="5553512">
                <a:moveTo>
                  <a:pt x="0" y="3810"/>
                </a:moveTo>
                <a:lnTo>
                  <a:pt x="4446270" y="0"/>
                </a:lnTo>
                <a:lnTo>
                  <a:pt x="4444365" y="171450"/>
                </a:lnTo>
                <a:lnTo>
                  <a:pt x="6284595" y="175260"/>
                </a:lnTo>
                <a:lnTo>
                  <a:pt x="6286500" y="5553512"/>
                </a:lnTo>
                <a:lnTo>
                  <a:pt x="0" y="5553512"/>
                </a:lnTo>
                <a:lnTo>
                  <a:pt x="0" y="38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 i="0">
                <a:latin typeface="BT Group Headline" panose="020B0603020203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32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PRESSIV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9AE97F-08C5-11B1-2EB1-1DFA5E2361CD}"/>
              </a:ext>
            </a:extLst>
          </p:cNvPr>
          <p:cNvSpPr/>
          <p:nvPr userDrawn="1"/>
        </p:nvSpPr>
        <p:spPr>
          <a:xfrm>
            <a:off x="6286501" y="0"/>
            <a:ext cx="5905362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5">
            <a:extLst>
              <a:ext uri="{FF2B5EF4-FFF2-40B4-BE49-F238E27FC236}">
                <a16:creationId xmlns:a16="http://schemas.microsoft.com/office/drawing/2014/main" id="{FF872486-6E5F-4A93-BF59-FE96F29599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1812" y="1739943"/>
            <a:ext cx="5232213" cy="184593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kumimoji="0" lang="en-US" sz="4800" b="0" i="0" u="none" strike="noStrike" kern="0" cap="none" spc="-52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T Group Headline" panose="020B0603020203020204" pitchFamily="34" charset="0"/>
                <a:ea typeface="+mj-ea"/>
                <a:cs typeface="BT Group Headline" panose="020B0603020203020204" pitchFamily="34" charset="0"/>
              </a:defRPr>
            </a:lvl1pPr>
          </a:lstStyle>
          <a:p>
            <a:r>
              <a:rPr lang="en-US"/>
              <a:t>Click to edit expressive CFU slide</a:t>
            </a:r>
            <a:endParaRPr lang="en-GB"/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D297E749-5185-33FF-FF10-01F1E3B756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51812" y="3789343"/>
            <a:ext cx="4469579" cy="15364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20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sub heading.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825FFF86-B77C-3A4F-0984-15E562057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3529" y="308926"/>
            <a:ext cx="365126" cy="2038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C5033AD-2A2E-4B40-820E-C0C238FC5E2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12613F5-4CCF-18F1-66F3-9A7445BA3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75724" y="308925"/>
            <a:ext cx="2692399" cy="2038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BT Group PowerPoint    |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6E6BDCC-5994-F2EC-D973-1E8D2220C7D3}"/>
              </a:ext>
            </a:extLst>
          </p:cNvPr>
          <p:cNvSpPr/>
          <p:nvPr userDrawn="1"/>
        </p:nvSpPr>
        <p:spPr>
          <a:xfrm>
            <a:off x="-2" y="1122948"/>
            <a:ext cx="4446357" cy="3362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highlight>
                <a:srgbClr val="7159A3"/>
              </a:highlight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1EAFBD9-1CBB-875A-6A0D-BB9C2328A56C}"/>
              </a:ext>
            </a:extLst>
          </p:cNvPr>
          <p:cNvSpPr/>
          <p:nvPr userDrawn="1"/>
        </p:nvSpPr>
        <p:spPr>
          <a:xfrm>
            <a:off x="4446355" y="1295400"/>
            <a:ext cx="1840145" cy="32294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7159A3"/>
              </a:highlight>
            </a:endParaRP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A24C24BF-7484-39E4-8F07-7DAFA766C7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282065"/>
            <a:ext cx="6286500" cy="5553512"/>
          </a:xfrm>
          <a:custGeom>
            <a:avLst/>
            <a:gdLst>
              <a:gd name="connsiteX0" fmla="*/ 0 w 6286500"/>
              <a:gd name="connsiteY0" fmla="*/ 0 h 5549702"/>
              <a:gd name="connsiteX1" fmla="*/ 6286500 w 6286500"/>
              <a:gd name="connsiteY1" fmla="*/ 0 h 5549702"/>
              <a:gd name="connsiteX2" fmla="*/ 6286500 w 6286500"/>
              <a:gd name="connsiteY2" fmla="*/ 5549702 h 5549702"/>
              <a:gd name="connsiteX3" fmla="*/ 0 w 6286500"/>
              <a:gd name="connsiteY3" fmla="*/ 5549702 h 5549702"/>
              <a:gd name="connsiteX4" fmla="*/ 0 w 6286500"/>
              <a:gd name="connsiteY4" fmla="*/ 0 h 5549702"/>
              <a:gd name="connsiteX0" fmla="*/ 0 w 6286500"/>
              <a:gd name="connsiteY0" fmla="*/ 3810 h 5553512"/>
              <a:gd name="connsiteX1" fmla="*/ 4438650 w 6286500"/>
              <a:gd name="connsiteY1" fmla="*/ 0 h 5553512"/>
              <a:gd name="connsiteX2" fmla="*/ 6286500 w 6286500"/>
              <a:gd name="connsiteY2" fmla="*/ 3810 h 5553512"/>
              <a:gd name="connsiteX3" fmla="*/ 6286500 w 6286500"/>
              <a:gd name="connsiteY3" fmla="*/ 5553512 h 5553512"/>
              <a:gd name="connsiteX4" fmla="*/ 0 w 6286500"/>
              <a:gd name="connsiteY4" fmla="*/ 5553512 h 5553512"/>
              <a:gd name="connsiteX5" fmla="*/ 0 w 6286500"/>
              <a:gd name="connsiteY5" fmla="*/ 3810 h 5553512"/>
              <a:gd name="connsiteX0" fmla="*/ 0 w 6286500"/>
              <a:gd name="connsiteY0" fmla="*/ 3810 h 5553512"/>
              <a:gd name="connsiteX1" fmla="*/ 4438650 w 6286500"/>
              <a:gd name="connsiteY1" fmla="*/ 0 h 5553512"/>
              <a:gd name="connsiteX2" fmla="*/ 6286500 w 6286500"/>
              <a:gd name="connsiteY2" fmla="*/ 3810 h 5553512"/>
              <a:gd name="connsiteX3" fmla="*/ 6284595 w 6286500"/>
              <a:gd name="connsiteY3" fmla="*/ 175260 h 5553512"/>
              <a:gd name="connsiteX4" fmla="*/ 6286500 w 6286500"/>
              <a:gd name="connsiteY4" fmla="*/ 5553512 h 5553512"/>
              <a:gd name="connsiteX5" fmla="*/ 0 w 6286500"/>
              <a:gd name="connsiteY5" fmla="*/ 5553512 h 5553512"/>
              <a:gd name="connsiteX6" fmla="*/ 0 w 6286500"/>
              <a:gd name="connsiteY6" fmla="*/ 3810 h 5553512"/>
              <a:gd name="connsiteX0" fmla="*/ 0 w 6286500"/>
              <a:gd name="connsiteY0" fmla="*/ 3810 h 5553512"/>
              <a:gd name="connsiteX1" fmla="*/ 4438650 w 6286500"/>
              <a:gd name="connsiteY1" fmla="*/ 0 h 5553512"/>
              <a:gd name="connsiteX2" fmla="*/ 4444365 w 6286500"/>
              <a:gd name="connsiteY2" fmla="*/ 173355 h 5553512"/>
              <a:gd name="connsiteX3" fmla="*/ 6284595 w 6286500"/>
              <a:gd name="connsiteY3" fmla="*/ 175260 h 5553512"/>
              <a:gd name="connsiteX4" fmla="*/ 6286500 w 6286500"/>
              <a:gd name="connsiteY4" fmla="*/ 5553512 h 5553512"/>
              <a:gd name="connsiteX5" fmla="*/ 0 w 6286500"/>
              <a:gd name="connsiteY5" fmla="*/ 5553512 h 5553512"/>
              <a:gd name="connsiteX6" fmla="*/ 0 w 6286500"/>
              <a:gd name="connsiteY6" fmla="*/ 3810 h 5553512"/>
              <a:gd name="connsiteX0" fmla="*/ 0 w 6286500"/>
              <a:gd name="connsiteY0" fmla="*/ 3810 h 5553512"/>
              <a:gd name="connsiteX1" fmla="*/ 4446270 w 6286500"/>
              <a:gd name="connsiteY1" fmla="*/ 0 h 5553512"/>
              <a:gd name="connsiteX2" fmla="*/ 4444365 w 6286500"/>
              <a:gd name="connsiteY2" fmla="*/ 173355 h 5553512"/>
              <a:gd name="connsiteX3" fmla="*/ 6284595 w 6286500"/>
              <a:gd name="connsiteY3" fmla="*/ 175260 h 5553512"/>
              <a:gd name="connsiteX4" fmla="*/ 6286500 w 6286500"/>
              <a:gd name="connsiteY4" fmla="*/ 5553512 h 5553512"/>
              <a:gd name="connsiteX5" fmla="*/ 0 w 6286500"/>
              <a:gd name="connsiteY5" fmla="*/ 5553512 h 5553512"/>
              <a:gd name="connsiteX6" fmla="*/ 0 w 6286500"/>
              <a:gd name="connsiteY6" fmla="*/ 3810 h 5553512"/>
              <a:gd name="connsiteX0" fmla="*/ 0 w 6286500"/>
              <a:gd name="connsiteY0" fmla="*/ 3810 h 5553512"/>
              <a:gd name="connsiteX1" fmla="*/ 4446270 w 6286500"/>
              <a:gd name="connsiteY1" fmla="*/ 0 h 5553512"/>
              <a:gd name="connsiteX2" fmla="*/ 4444365 w 6286500"/>
              <a:gd name="connsiteY2" fmla="*/ 171450 h 5553512"/>
              <a:gd name="connsiteX3" fmla="*/ 6284595 w 6286500"/>
              <a:gd name="connsiteY3" fmla="*/ 175260 h 5553512"/>
              <a:gd name="connsiteX4" fmla="*/ 6286500 w 6286500"/>
              <a:gd name="connsiteY4" fmla="*/ 5553512 h 5553512"/>
              <a:gd name="connsiteX5" fmla="*/ 0 w 6286500"/>
              <a:gd name="connsiteY5" fmla="*/ 5553512 h 5553512"/>
              <a:gd name="connsiteX6" fmla="*/ 0 w 6286500"/>
              <a:gd name="connsiteY6" fmla="*/ 3810 h 555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6500" h="5553512">
                <a:moveTo>
                  <a:pt x="0" y="3810"/>
                </a:moveTo>
                <a:lnTo>
                  <a:pt x="4446270" y="0"/>
                </a:lnTo>
                <a:lnTo>
                  <a:pt x="4444365" y="171450"/>
                </a:lnTo>
                <a:lnTo>
                  <a:pt x="6284595" y="175260"/>
                </a:lnTo>
                <a:lnTo>
                  <a:pt x="6286500" y="5553512"/>
                </a:lnTo>
                <a:lnTo>
                  <a:pt x="0" y="5553512"/>
                </a:lnTo>
                <a:lnTo>
                  <a:pt x="0" y="38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 i="0">
                <a:latin typeface="BT Group Headline" panose="020B0603020203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18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PRESSIV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9AE97F-08C5-11B1-2EB1-1DFA5E2361CD}"/>
              </a:ext>
            </a:extLst>
          </p:cNvPr>
          <p:cNvSpPr/>
          <p:nvPr userDrawn="1"/>
        </p:nvSpPr>
        <p:spPr>
          <a:xfrm>
            <a:off x="6286501" y="0"/>
            <a:ext cx="5905362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5">
            <a:extLst>
              <a:ext uri="{FF2B5EF4-FFF2-40B4-BE49-F238E27FC236}">
                <a16:creationId xmlns:a16="http://schemas.microsoft.com/office/drawing/2014/main" id="{FF872486-6E5F-4A93-BF59-FE96F29599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1812" y="1739943"/>
            <a:ext cx="5232213" cy="184593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kumimoji="0" lang="en-US" sz="4800" b="0" i="0" u="none" strike="noStrike" kern="0" cap="none" spc="-52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T Group Headline" panose="020B0603020203020204" pitchFamily="34" charset="0"/>
                <a:ea typeface="+mj-ea"/>
                <a:cs typeface="BT Group Headline" panose="020B0603020203020204" pitchFamily="34" charset="0"/>
              </a:defRPr>
            </a:lvl1pPr>
          </a:lstStyle>
          <a:p>
            <a:r>
              <a:rPr lang="en-US"/>
              <a:t>Click to edit expressive CFU slide</a:t>
            </a:r>
            <a:endParaRPr lang="en-GB"/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AF47D548-FEC0-2529-91BA-27904FFD0D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51812" y="3789343"/>
            <a:ext cx="4469579" cy="15364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200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sub heading.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A16CF4A-EA75-5552-44BB-438140038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3529" y="308926"/>
            <a:ext cx="365126" cy="2038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5033AD-2A2E-4B40-820E-C0C238FC5E2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03F27860-3644-32F6-4B71-3E840BBBD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75724" y="308925"/>
            <a:ext cx="2692399" cy="2038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BT Group PowerPoint    |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427844-EA7E-3F5A-4627-A1DFC76758EF}"/>
              </a:ext>
            </a:extLst>
          </p:cNvPr>
          <p:cNvSpPr/>
          <p:nvPr userDrawn="1"/>
        </p:nvSpPr>
        <p:spPr>
          <a:xfrm>
            <a:off x="-2" y="1122948"/>
            <a:ext cx="4446357" cy="3362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highlight>
                <a:srgbClr val="7159A3"/>
              </a:highligh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9C95EF9-18AB-244F-C6FE-A8F3505A3696}"/>
              </a:ext>
            </a:extLst>
          </p:cNvPr>
          <p:cNvSpPr/>
          <p:nvPr userDrawn="1"/>
        </p:nvSpPr>
        <p:spPr>
          <a:xfrm>
            <a:off x="4446355" y="1295400"/>
            <a:ext cx="1840145" cy="322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7159A3"/>
              </a:highlight>
            </a:endParaRP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7BC69C59-92FC-7E6A-38EB-CF0A49CBAE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282065"/>
            <a:ext cx="6286500" cy="5553512"/>
          </a:xfrm>
          <a:custGeom>
            <a:avLst/>
            <a:gdLst>
              <a:gd name="connsiteX0" fmla="*/ 0 w 6286500"/>
              <a:gd name="connsiteY0" fmla="*/ 0 h 5549702"/>
              <a:gd name="connsiteX1" fmla="*/ 6286500 w 6286500"/>
              <a:gd name="connsiteY1" fmla="*/ 0 h 5549702"/>
              <a:gd name="connsiteX2" fmla="*/ 6286500 w 6286500"/>
              <a:gd name="connsiteY2" fmla="*/ 5549702 h 5549702"/>
              <a:gd name="connsiteX3" fmla="*/ 0 w 6286500"/>
              <a:gd name="connsiteY3" fmla="*/ 5549702 h 5549702"/>
              <a:gd name="connsiteX4" fmla="*/ 0 w 6286500"/>
              <a:gd name="connsiteY4" fmla="*/ 0 h 5549702"/>
              <a:gd name="connsiteX0" fmla="*/ 0 w 6286500"/>
              <a:gd name="connsiteY0" fmla="*/ 3810 h 5553512"/>
              <a:gd name="connsiteX1" fmla="*/ 4438650 w 6286500"/>
              <a:gd name="connsiteY1" fmla="*/ 0 h 5553512"/>
              <a:gd name="connsiteX2" fmla="*/ 6286500 w 6286500"/>
              <a:gd name="connsiteY2" fmla="*/ 3810 h 5553512"/>
              <a:gd name="connsiteX3" fmla="*/ 6286500 w 6286500"/>
              <a:gd name="connsiteY3" fmla="*/ 5553512 h 5553512"/>
              <a:gd name="connsiteX4" fmla="*/ 0 w 6286500"/>
              <a:gd name="connsiteY4" fmla="*/ 5553512 h 5553512"/>
              <a:gd name="connsiteX5" fmla="*/ 0 w 6286500"/>
              <a:gd name="connsiteY5" fmla="*/ 3810 h 5553512"/>
              <a:gd name="connsiteX0" fmla="*/ 0 w 6286500"/>
              <a:gd name="connsiteY0" fmla="*/ 3810 h 5553512"/>
              <a:gd name="connsiteX1" fmla="*/ 4438650 w 6286500"/>
              <a:gd name="connsiteY1" fmla="*/ 0 h 5553512"/>
              <a:gd name="connsiteX2" fmla="*/ 6286500 w 6286500"/>
              <a:gd name="connsiteY2" fmla="*/ 3810 h 5553512"/>
              <a:gd name="connsiteX3" fmla="*/ 6284595 w 6286500"/>
              <a:gd name="connsiteY3" fmla="*/ 175260 h 5553512"/>
              <a:gd name="connsiteX4" fmla="*/ 6286500 w 6286500"/>
              <a:gd name="connsiteY4" fmla="*/ 5553512 h 5553512"/>
              <a:gd name="connsiteX5" fmla="*/ 0 w 6286500"/>
              <a:gd name="connsiteY5" fmla="*/ 5553512 h 5553512"/>
              <a:gd name="connsiteX6" fmla="*/ 0 w 6286500"/>
              <a:gd name="connsiteY6" fmla="*/ 3810 h 5553512"/>
              <a:gd name="connsiteX0" fmla="*/ 0 w 6286500"/>
              <a:gd name="connsiteY0" fmla="*/ 3810 h 5553512"/>
              <a:gd name="connsiteX1" fmla="*/ 4438650 w 6286500"/>
              <a:gd name="connsiteY1" fmla="*/ 0 h 5553512"/>
              <a:gd name="connsiteX2" fmla="*/ 4444365 w 6286500"/>
              <a:gd name="connsiteY2" fmla="*/ 173355 h 5553512"/>
              <a:gd name="connsiteX3" fmla="*/ 6284595 w 6286500"/>
              <a:gd name="connsiteY3" fmla="*/ 175260 h 5553512"/>
              <a:gd name="connsiteX4" fmla="*/ 6286500 w 6286500"/>
              <a:gd name="connsiteY4" fmla="*/ 5553512 h 5553512"/>
              <a:gd name="connsiteX5" fmla="*/ 0 w 6286500"/>
              <a:gd name="connsiteY5" fmla="*/ 5553512 h 5553512"/>
              <a:gd name="connsiteX6" fmla="*/ 0 w 6286500"/>
              <a:gd name="connsiteY6" fmla="*/ 3810 h 5553512"/>
              <a:gd name="connsiteX0" fmla="*/ 0 w 6286500"/>
              <a:gd name="connsiteY0" fmla="*/ 3810 h 5553512"/>
              <a:gd name="connsiteX1" fmla="*/ 4446270 w 6286500"/>
              <a:gd name="connsiteY1" fmla="*/ 0 h 5553512"/>
              <a:gd name="connsiteX2" fmla="*/ 4444365 w 6286500"/>
              <a:gd name="connsiteY2" fmla="*/ 173355 h 5553512"/>
              <a:gd name="connsiteX3" fmla="*/ 6284595 w 6286500"/>
              <a:gd name="connsiteY3" fmla="*/ 175260 h 5553512"/>
              <a:gd name="connsiteX4" fmla="*/ 6286500 w 6286500"/>
              <a:gd name="connsiteY4" fmla="*/ 5553512 h 5553512"/>
              <a:gd name="connsiteX5" fmla="*/ 0 w 6286500"/>
              <a:gd name="connsiteY5" fmla="*/ 5553512 h 5553512"/>
              <a:gd name="connsiteX6" fmla="*/ 0 w 6286500"/>
              <a:gd name="connsiteY6" fmla="*/ 3810 h 5553512"/>
              <a:gd name="connsiteX0" fmla="*/ 0 w 6286500"/>
              <a:gd name="connsiteY0" fmla="*/ 3810 h 5553512"/>
              <a:gd name="connsiteX1" fmla="*/ 4446270 w 6286500"/>
              <a:gd name="connsiteY1" fmla="*/ 0 h 5553512"/>
              <a:gd name="connsiteX2" fmla="*/ 4444365 w 6286500"/>
              <a:gd name="connsiteY2" fmla="*/ 171450 h 5553512"/>
              <a:gd name="connsiteX3" fmla="*/ 6284595 w 6286500"/>
              <a:gd name="connsiteY3" fmla="*/ 175260 h 5553512"/>
              <a:gd name="connsiteX4" fmla="*/ 6286500 w 6286500"/>
              <a:gd name="connsiteY4" fmla="*/ 5553512 h 5553512"/>
              <a:gd name="connsiteX5" fmla="*/ 0 w 6286500"/>
              <a:gd name="connsiteY5" fmla="*/ 5553512 h 5553512"/>
              <a:gd name="connsiteX6" fmla="*/ 0 w 6286500"/>
              <a:gd name="connsiteY6" fmla="*/ 3810 h 555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6500" h="5553512">
                <a:moveTo>
                  <a:pt x="0" y="3810"/>
                </a:moveTo>
                <a:lnTo>
                  <a:pt x="4446270" y="0"/>
                </a:lnTo>
                <a:lnTo>
                  <a:pt x="4444365" y="171450"/>
                </a:lnTo>
                <a:lnTo>
                  <a:pt x="6284595" y="175260"/>
                </a:lnTo>
                <a:lnTo>
                  <a:pt x="6286500" y="5553512"/>
                </a:lnTo>
                <a:lnTo>
                  <a:pt x="0" y="5553512"/>
                </a:lnTo>
                <a:lnTo>
                  <a:pt x="0" y="38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 i="0">
                <a:latin typeface="BT Group Headline" panose="020B0603020203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88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PRESSIV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9AE97F-08C5-11B1-2EB1-1DFA5E2361CD}"/>
              </a:ext>
            </a:extLst>
          </p:cNvPr>
          <p:cNvSpPr/>
          <p:nvPr userDrawn="1"/>
        </p:nvSpPr>
        <p:spPr>
          <a:xfrm>
            <a:off x="6280965" y="0"/>
            <a:ext cx="5905362" cy="687089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5">
            <a:extLst>
              <a:ext uri="{FF2B5EF4-FFF2-40B4-BE49-F238E27FC236}">
                <a16:creationId xmlns:a16="http://schemas.microsoft.com/office/drawing/2014/main" id="{FF872486-6E5F-4A93-BF59-FE96F29599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1812" y="1739943"/>
            <a:ext cx="5232213" cy="184593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kumimoji="0" lang="en-US" sz="4800" b="0" i="0" u="none" strike="noStrike" kern="0" cap="none" spc="-52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T Group Headline" panose="020B0603020203020204" pitchFamily="34" charset="0"/>
                <a:ea typeface="+mj-ea"/>
                <a:cs typeface="BT Group Headline" panose="020B0603020203020204" pitchFamily="34" charset="0"/>
              </a:defRPr>
            </a:lvl1pPr>
          </a:lstStyle>
          <a:p>
            <a:r>
              <a:rPr lang="en-US"/>
              <a:t>Click to edit expressive CFU slide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EE60FB-4E90-E345-9276-D13440A2AA1F}"/>
              </a:ext>
            </a:extLst>
          </p:cNvPr>
          <p:cNvSpPr/>
          <p:nvPr userDrawn="1"/>
        </p:nvSpPr>
        <p:spPr>
          <a:xfrm>
            <a:off x="-2" y="1122948"/>
            <a:ext cx="4446357" cy="3362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highlight>
                <a:srgbClr val="7159A3"/>
              </a:highligh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2D15F5-228A-6545-B253-F36C17C48CFD}"/>
              </a:ext>
            </a:extLst>
          </p:cNvPr>
          <p:cNvSpPr/>
          <p:nvPr userDrawn="1"/>
        </p:nvSpPr>
        <p:spPr>
          <a:xfrm>
            <a:off x="4446355" y="1295400"/>
            <a:ext cx="1840145" cy="322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7159A3"/>
              </a:highlight>
            </a:endParaRP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0533F664-E112-295E-4388-D678CB45A2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51812" y="3789343"/>
            <a:ext cx="4469579" cy="15364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200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sub heading.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E63CC80-937B-3893-F67B-3BD697617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3529" y="308926"/>
            <a:ext cx="365126" cy="2038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5033AD-2A2E-4B40-820E-C0C238FC5E2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FB173FC-37CA-40E4-AAA6-3246BD410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75724" y="308925"/>
            <a:ext cx="2692399" cy="2038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BT Group PowerPoint    |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222B3F6D-F316-30CF-19A8-9E3026C22B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282065"/>
            <a:ext cx="6286500" cy="5553512"/>
          </a:xfrm>
          <a:custGeom>
            <a:avLst/>
            <a:gdLst>
              <a:gd name="connsiteX0" fmla="*/ 0 w 6286500"/>
              <a:gd name="connsiteY0" fmla="*/ 0 h 5549702"/>
              <a:gd name="connsiteX1" fmla="*/ 6286500 w 6286500"/>
              <a:gd name="connsiteY1" fmla="*/ 0 h 5549702"/>
              <a:gd name="connsiteX2" fmla="*/ 6286500 w 6286500"/>
              <a:gd name="connsiteY2" fmla="*/ 5549702 h 5549702"/>
              <a:gd name="connsiteX3" fmla="*/ 0 w 6286500"/>
              <a:gd name="connsiteY3" fmla="*/ 5549702 h 5549702"/>
              <a:gd name="connsiteX4" fmla="*/ 0 w 6286500"/>
              <a:gd name="connsiteY4" fmla="*/ 0 h 5549702"/>
              <a:gd name="connsiteX0" fmla="*/ 0 w 6286500"/>
              <a:gd name="connsiteY0" fmla="*/ 3810 h 5553512"/>
              <a:gd name="connsiteX1" fmla="*/ 4438650 w 6286500"/>
              <a:gd name="connsiteY1" fmla="*/ 0 h 5553512"/>
              <a:gd name="connsiteX2" fmla="*/ 6286500 w 6286500"/>
              <a:gd name="connsiteY2" fmla="*/ 3810 h 5553512"/>
              <a:gd name="connsiteX3" fmla="*/ 6286500 w 6286500"/>
              <a:gd name="connsiteY3" fmla="*/ 5553512 h 5553512"/>
              <a:gd name="connsiteX4" fmla="*/ 0 w 6286500"/>
              <a:gd name="connsiteY4" fmla="*/ 5553512 h 5553512"/>
              <a:gd name="connsiteX5" fmla="*/ 0 w 6286500"/>
              <a:gd name="connsiteY5" fmla="*/ 3810 h 5553512"/>
              <a:gd name="connsiteX0" fmla="*/ 0 w 6286500"/>
              <a:gd name="connsiteY0" fmla="*/ 3810 h 5553512"/>
              <a:gd name="connsiteX1" fmla="*/ 4438650 w 6286500"/>
              <a:gd name="connsiteY1" fmla="*/ 0 h 5553512"/>
              <a:gd name="connsiteX2" fmla="*/ 6286500 w 6286500"/>
              <a:gd name="connsiteY2" fmla="*/ 3810 h 5553512"/>
              <a:gd name="connsiteX3" fmla="*/ 6284595 w 6286500"/>
              <a:gd name="connsiteY3" fmla="*/ 175260 h 5553512"/>
              <a:gd name="connsiteX4" fmla="*/ 6286500 w 6286500"/>
              <a:gd name="connsiteY4" fmla="*/ 5553512 h 5553512"/>
              <a:gd name="connsiteX5" fmla="*/ 0 w 6286500"/>
              <a:gd name="connsiteY5" fmla="*/ 5553512 h 5553512"/>
              <a:gd name="connsiteX6" fmla="*/ 0 w 6286500"/>
              <a:gd name="connsiteY6" fmla="*/ 3810 h 5553512"/>
              <a:gd name="connsiteX0" fmla="*/ 0 w 6286500"/>
              <a:gd name="connsiteY0" fmla="*/ 3810 h 5553512"/>
              <a:gd name="connsiteX1" fmla="*/ 4438650 w 6286500"/>
              <a:gd name="connsiteY1" fmla="*/ 0 h 5553512"/>
              <a:gd name="connsiteX2" fmla="*/ 4444365 w 6286500"/>
              <a:gd name="connsiteY2" fmla="*/ 173355 h 5553512"/>
              <a:gd name="connsiteX3" fmla="*/ 6284595 w 6286500"/>
              <a:gd name="connsiteY3" fmla="*/ 175260 h 5553512"/>
              <a:gd name="connsiteX4" fmla="*/ 6286500 w 6286500"/>
              <a:gd name="connsiteY4" fmla="*/ 5553512 h 5553512"/>
              <a:gd name="connsiteX5" fmla="*/ 0 w 6286500"/>
              <a:gd name="connsiteY5" fmla="*/ 5553512 h 5553512"/>
              <a:gd name="connsiteX6" fmla="*/ 0 w 6286500"/>
              <a:gd name="connsiteY6" fmla="*/ 3810 h 5553512"/>
              <a:gd name="connsiteX0" fmla="*/ 0 w 6286500"/>
              <a:gd name="connsiteY0" fmla="*/ 3810 h 5553512"/>
              <a:gd name="connsiteX1" fmla="*/ 4446270 w 6286500"/>
              <a:gd name="connsiteY1" fmla="*/ 0 h 5553512"/>
              <a:gd name="connsiteX2" fmla="*/ 4444365 w 6286500"/>
              <a:gd name="connsiteY2" fmla="*/ 173355 h 5553512"/>
              <a:gd name="connsiteX3" fmla="*/ 6284595 w 6286500"/>
              <a:gd name="connsiteY3" fmla="*/ 175260 h 5553512"/>
              <a:gd name="connsiteX4" fmla="*/ 6286500 w 6286500"/>
              <a:gd name="connsiteY4" fmla="*/ 5553512 h 5553512"/>
              <a:gd name="connsiteX5" fmla="*/ 0 w 6286500"/>
              <a:gd name="connsiteY5" fmla="*/ 5553512 h 5553512"/>
              <a:gd name="connsiteX6" fmla="*/ 0 w 6286500"/>
              <a:gd name="connsiteY6" fmla="*/ 3810 h 5553512"/>
              <a:gd name="connsiteX0" fmla="*/ 0 w 6286500"/>
              <a:gd name="connsiteY0" fmla="*/ 3810 h 5553512"/>
              <a:gd name="connsiteX1" fmla="*/ 4446270 w 6286500"/>
              <a:gd name="connsiteY1" fmla="*/ 0 h 5553512"/>
              <a:gd name="connsiteX2" fmla="*/ 4444365 w 6286500"/>
              <a:gd name="connsiteY2" fmla="*/ 171450 h 5553512"/>
              <a:gd name="connsiteX3" fmla="*/ 6284595 w 6286500"/>
              <a:gd name="connsiteY3" fmla="*/ 175260 h 5553512"/>
              <a:gd name="connsiteX4" fmla="*/ 6286500 w 6286500"/>
              <a:gd name="connsiteY4" fmla="*/ 5553512 h 5553512"/>
              <a:gd name="connsiteX5" fmla="*/ 0 w 6286500"/>
              <a:gd name="connsiteY5" fmla="*/ 5553512 h 5553512"/>
              <a:gd name="connsiteX6" fmla="*/ 0 w 6286500"/>
              <a:gd name="connsiteY6" fmla="*/ 3810 h 555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6500" h="5553512">
                <a:moveTo>
                  <a:pt x="0" y="3810"/>
                </a:moveTo>
                <a:lnTo>
                  <a:pt x="4446270" y="0"/>
                </a:lnTo>
                <a:lnTo>
                  <a:pt x="4444365" y="171450"/>
                </a:lnTo>
                <a:lnTo>
                  <a:pt x="6284595" y="175260"/>
                </a:lnTo>
                <a:lnTo>
                  <a:pt x="6286500" y="5553512"/>
                </a:lnTo>
                <a:lnTo>
                  <a:pt x="0" y="5553512"/>
                </a:lnTo>
                <a:lnTo>
                  <a:pt x="0" y="38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 i="0">
                <a:latin typeface="BT Group Headline" panose="020B0603020203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13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0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5">
            <a:extLst>
              <a:ext uri="{FF2B5EF4-FFF2-40B4-BE49-F238E27FC236}">
                <a16:creationId xmlns:a16="http://schemas.microsoft.com/office/drawing/2014/main" id="{FF872486-6E5F-4A93-BF59-FE96F2959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975" y="3172583"/>
            <a:ext cx="6780362" cy="13476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kumimoji="0" lang="en-US" sz="5400" b="0" i="0" u="none" strike="noStrike" kern="0" cap="none" spc="-52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T Group Headline" panose="020B0603020203020204" pitchFamily="34" charset="0"/>
                <a:ea typeface="+mj-ea"/>
                <a:cs typeface="BT Group Headline" panose="020B06030202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41D94926-E68F-4D4D-A484-D29154CA40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7975" y="4875862"/>
            <a:ext cx="5247873" cy="14693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marR="0" indent="0" defTabSz="554500" eaLnBrk="1" fontAlgn="auto" latinLnBrk="0" hangingPunct="1">
              <a:lnSpc>
                <a:spcPct val="100000"/>
              </a:lnSpc>
              <a:spcBef>
                <a:spcPts val="943"/>
              </a:spcBef>
              <a:spcAft>
                <a:spcPts val="0"/>
              </a:spcAft>
              <a:buClrTx/>
              <a:buSzTx/>
              <a:buNone/>
              <a:tabLst/>
              <a:defRPr kumimoji="0" lang="en-GB" sz="2001" b="0" i="0" u="none" strike="noStrike" kern="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T Group Headline" panose="020B0603020203020204" pitchFamily="34" charset="0"/>
                <a:ea typeface="+mj-ea"/>
                <a:cs typeface="BT Group Headline" panose="020B06030202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84951" marR="0" lvl="0" indent="-277250" defTabSz="554500" eaLnBrk="1" fontAlgn="auto" latinLnBrk="0" hangingPunct="1">
              <a:lnSpc>
                <a:spcPct val="100000"/>
              </a:lnSpc>
              <a:spcBef>
                <a:spcPts val="943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to enter sub heading.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94EBB-EDF3-FC98-C0FC-94D60E670C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42507" y="5227320"/>
            <a:ext cx="2241518" cy="1117918"/>
          </a:xfrm>
        </p:spPr>
        <p:txBody>
          <a:bodyPr/>
          <a:lstStyle>
            <a:lvl1pPr>
              <a:defRPr sz="16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FAE061-F24D-0ED7-C654-858214CF8D41}"/>
              </a:ext>
            </a:extLst>
          </p:cNvPr>
          <p:cNvSpPr/>
          <p:nvPr userDrawn="1"/>
        </p:nvSpPr>
        <p:spPr>
          <a:xfrm>
            <a:off x="307975" y="1574057"/>
            <a:ext cx="2175680" cy="1733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857019-DE3D-5D40-19A3-97BB62D6168D}"/>
              </a:ext>
            </a:extLst>
          </p:cNvPr>
          <p:cNvSpPr/>
          <p:nvPr userDrawn="1"/>
        </p:nvSpPr>
        <p:spPr>
          <a:xfrm>
            <a:off x="8975725" y="2092008"/>
            <a:ext cx="577474" cy="1733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43AC85-CC90-821C-659F-8784DCEFC8CB}"/>
              </a:ext>
            </a:extLst>
          </p:cNvPr>
          <p:cNvSpPr/>
          <p:nvPr userDrawn="1"/>
        </p:nvSpPr>
        <p:spPr>
          <a:xfrm>
            <a:off x="10259344" y="4676364"/>
            <a:ext cx="1624681" cy="173355"/>
          </a:xfrm>
          <a:prstGeom prst="rect">
            <a:avLst/>
          </a:prstGeom>
          <a:solidFill>
            <a:srgbClr val="C81D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934E10-5B63-DCEE-A7B5-5B3EFE287D24}"/>
              </a:ext>
            </a:extLst>
          </p:cNvPr>
          <p:cNvSpPr/>
          <p:nvPr userDrawn="1"/>
        </p:nvSpPr>
        <p:spPr>
          <a:xfrm>
            <a:off x="10656967" y="701600"/>
            <a:ext cx="1227058" cy="1733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402A1F1-08ED-FBC0-E5C8-030DD0A40967}"/>
              </a:ext>
            </a:extLst>
          </p:cNvPr>
          <p:cNvGrpSpPr/>
          <p:nvPr userDrawn="1"/>
        </p:nvGrpSpPr>
        <p:grpSpPr>
          <a:xfrm>
            <a:off x="306070" y="303531"/>
            <a:ext cx="1749975" cy="575048"/>
            <a:chOff x="306070" y="303531"/>
            <a:chExt cx="1749975" cy="575048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3006AF1-0289-D91C-FFD3-D938A40CD84D}"/>
                </a:ext>
              </a:extLst>
            </p:cNvPr>
            <p:cNvSpPr/>
            <p:nvPr/>
          </p:nvSpPr>
          <p:spPr>
            <a:xfrm>
              <a:off x="306070" y="308044"/>
              <a:ext cx="236068" cy="293843"/>
            </a:xfrm>
            <a:custGeom>
              <a:avLst/>
              <a:gdLst>
                <a:gd name="connsiteX0" fmla="*/ 132928 w 236068"/>
                <a:gd name="connsiteY0" fmla="*/ -173 h 293843"/>
                <a:gd name="connsiteX1" fmla="*/ 224557 w 236068"/>
                <a:gd name="connsiteY1" fmla="*/ 74303 h 293843"/>
                <a:gd name="connsiteX2" fmla="*/ 170844 w 236068"/>
                <a:gd name="connsiteY2" fmla="*/ 137947 h 293843"/>
                <a:gd name="connsiteX3" fmla="*/ 235841 w 236068"/>
                <a:gd name="connsiteY3" fmla="*/ 207459 h 293843"/>
                <a:gd name="connsiteX4" fmla="*/ 136539 w 236068"/>
                <a:gd name="connsiteY4" fmla="*/ 293671 h 293843"/>
                <a:gd name="connsiteX5" fmla="*/ -227 w 236068"/>
                <a:gd name="connsiteY5" fmla="*/ 293671 h 293843"/>
                <a:gd name="connsiteX6" fmla="*/ -227 w 236068"/>
                <a:gd name="connsiteY6" fmla="*/ -173 h 293843"/>
                <a:gd name="connsiteX7" fmla="*/ 125255 w 236068"/>
                <a:gd name="connsiteY7" fmla="*/ 119892 h 293843"/>
                <a:gd name="connsiteX8" fmla="*/ 166330 w 236068"/>
                <a:gd name="connsiteY8" fmla="*/ 82428 h 293843"/>
                <a:gd name="connsiteX9" fmla="*/ 125255 w 236068"/>
                <a:gd name="connsiteY9" fmla="*/ 46770 h 293843"/>
                <a:gd name="connsiteX10" fmla="*/ 56195 w 236068"/>
                <a:gd name="connsiteY10" fmla="*/ 46770 h 293843"/>
                <a:gd name="connsiteX11" fmla="*/ 56195 w 236068"/>
                <a:gd name="connsiteY11" fmla="*/ 119892 h 293843"/>
                <a:gd name="connsiteX12" fmla="*/ 130220 w 236068"/>
                <a:gd name="connsiteY12" fmla="*/ 246728 h 293843"/>
                <a:gd name="connsiteX13" fmla="*/ 177614 w 236068"/>
                <a:gd name="connsiteY13" fmla="*/ 206104 h 293843"/>
                <a:gd name="connsiteX14" fmla="*/ 130220 w 236068"/>
                <a:gd name="connsiteY14" fmla="*/ 166835 h 293843"/>
                <a:gd name="connsiteX15" fmla="*/ 56195 w 236068"/>
                <a:gd name="connsiteY15" fmla="*/ 166835 h 293843"/>
                <a:gd name="connsiteX16" fmla="*/ 56195 w 236068"/>
                <a:gd name="connsiteY16" fmla="*/ 247179 h 293843"/>
                <a:gd name="connsiteX17" fmla="*/ 130220 w 236068"/>
                <a:gd name="connsiteY17" fmla="*/ 247179 h 29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6068" h="293843">
                  <a:moveTo>
                    <a:pt x="132928" y="-173"/>
                  </a:moveTo>
                  <a:cubicBezTo>
                    <a:pt x="187544" y="-173"/>
                    <a:pt x="224557" y="30069"/>
                    <a:pt x="224557" y="74303"/>
                  </a:cubicBezTo>
                  <a:cubicBezTo>
                    <a:pt x="224557" y="103643"/>
                    <a:pt x="203794" y="127114"/>
                    <a:pt x="170844" y="137947"/>
                  </a:cubicBezTo>
                  <a:cubicBezTo>
                    <a:pt x="211016" y="146975"/>
                    <a:pt x="235841" y="172251"/>
                    <a:pt x="235841" y="207459"/>
                  </a:cubicBezTo>
                  <a:cubicBezTo>
                    <a:pt x="235841" y="258464"/>
                    <a:pt x="195669" y="293671"/>
                    <a:pt x="136539" y="293671"/>
                  </a:cubicBezTo>
                  <a:lnTo>
                    <a:pt x="-227" y="293671"/>
                  </a:lnTo>
                  <a:lnTo>
                    <a:pt x="-227" y="-173"/>
                  </a:lnTo>
                  <a:close/>
                  <a:moveTo>
                    <a:pt x="125255" y="119892"/>
                  </a:moveTo>
                  <a:cubicBezTo>
                    <a:pt x="153691" y="119892"/>
                    <a:pt x="166330" y="102740"/>
                    <a:pt x="166330" y="82428"/>
                  </a:cubicBezTo>
                  <a:cubicBezTo>
                    <a:pt x="166330" y="59859"/>
                    <a:pt x="150983" y="46770"/>
                    <a:pt x="125255" y="46770"/>
                  </a:cubicBezTo>
                  <a:lnTo>
                    <a:pt x="56195" y="46770"/>
                  </a:lnTo>
                  <a:lnTo>
                    <a:pt x="56195" y="119892"/>
                  </a:lnTo>
                  <a:close/>
                  <a:moveTo>
                    <a:pt x="130220" y="246728"/>
                  </a:moveTo>
                  <a:cubicBezTo>
                    <a:pt x="159559" y="246728"/>
                    <a:pt x="177614" y="231381"/>
                    <a:pt x="177614" y="206104"/>
                  </a:cubicBezTo>
                  <a:cubicBezTo>
                    <a:pt x="177614" y="182633"/>
                    <a:pt x="158656" y="166835"/>
                    <a:pt x="130220" y="166835"/>
                  </a:cubicBezTo>
                  <a:lnTo>
                    <a:pt x="56195" y="166835"/>
                  </a:lnTo>
                  <a:lnTo>
                    <a:pt x="56195" y="247179"/>
                  </a:lnTo>
                  <a:lnTo>
                    <a:pt x="130220" y="247179"/>
                  </a:lnTo>
                  <a:close/>
                </a:path>
              </a:pathLst>
            </a:custGeom>
            <a:solidFill>
              <a:schemeClr val="tx1"/>
            </a:solidFill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215DCC6-283E-5E51-3074-E6DAB84D3927}"/>
                </a:ext>
              </a:extLst>
            </p:cNvPr>
            <p:cNvSpPr/>
            <p:nvPr/>
          </p:nvSpPr>
          <p:spPr>
            <a:xfrm>
              <a:off x="554325" y="308044"/>
              <a:ext cx="242839" cy="293843"/>
            </a:xfrm>
            <a:custGeom>
              <a:avLst/>
              <a:gdLst>
                <a:gd name="connsiteX0" fmla="*/ 150080 w 242839"/>
                <a:gd name="connsiteY0" fmla="*/ 49027 h 293843"/>
                <a:gd name="connsiteX1" fmla="*/ 150080 w 242839"/>
                <a:gd name="connsiteY1" fmla="*/ 293671 h 293843"/>
                <a:gd name="connsiteX2" fmla="*/ 92305 w 242839"/>
                <a:gd name="connsiteY2" fmla="*/ 293671 h 293843"/>
                <a:gd name="connsiteX3" fmla="*/ 92305 w 242839"/>
                <a:gd name="connsiteY3" fmla="*/ 49027 h 293843"/>
                <a:gd name="connsiteX4" fmla="*/ -227 w 242839"/>
                <a:gd name="connsiteY4" fmla="*/ 49027 h 293843"/>
                <a:gd name="connsiteX5" fmla="*/ -227 w 242839"/>
                <a:gd name="connsiteY5" fmla="*/ -173 h 293843"/>
                <a:gd name="connsiteX6" fmla="*/ 242612 w 242839"/>
                <a:gd name="connsiteY6" fmla="*/ -173 h 293843"/>
                <a:gd name="connsiteX7" fmla="*/ 242612 w 242839"/>
                <a:gd name="connsiteY7" fmla="*/ 49027 h 29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839" h="293843">
                  <a:moveTo>
                    <a:pt x="150080" y="49027"/>
                  </a:moveTo>
                  <a:lnTo>
                    <a:pt x="150080" y="293671"/>
                  </a:lnTo>
                  <a:lnTo>
                    <a:pt x="92305" y="293671"/>
                  </a:lnTo>
                  <a:lnTo>
                    <a:pt x="92305" y="49027"/>
                  </a:lnTo>
                  <a:lnTo>
                    <a:pt x="-227" y="49027"/>
                  </a:lnTo>
                  <a:lnTo>
                    <a:pt x="-227" y="-173"/>
                  </a:lnTo>
                  <a:lnTo>
                    <a:pt x="242612" y="-173"/>
                  </a:lnTo>
                  <a:lnTo>
                    <a:pt x="242612" y="49027"/>
                  </a:lnTo>
                  <a:close/>
                </a:path>
              </a:pathLst>
            </a:custGeom>
            <a:solidFill>
              <a:schemeClr val="tx1"/>
            </a:solidFill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95833F8-FB74-7A56-83B9-B7D48C8F1DE6}"/>
                </a:ext>
              </a:extLst>
            </p:cNvPr>
            <p:cNvSpPr/>
            <p:nvPr/>
          </p:nvSpPr>
          <p:spPr>
            <a:xfrm>
              <a:off x="877057" y="303531"/>
              <a:ext cx="246901" cy="303774"/>
            </a:xfrm>
            <a:custGeom>
              <a:avLst/>
              <a:gdLst>
                <a:gd name="connsiteX0" fmla="*/ 246223 w 246901"/>
                <a:gd name="connsiteY0" fmla="*/ 298636 h 303774"/>
                <a:gd name="connsiteX1" fmla="*/ 191607 w 246901"/>
                <a:gd name="connsiteY1" fmla="*/ 298636 h 303774"/>
                <a:gd name="connsiteX2" fmla="*/ 191607 w 246901"/>
                <a:gd name="connsiteY2" fmla="*/ 248082 h 303774"/>
                <a:gd name="connsiteX3" fmla="*/ 112165 w 246901"/>
                <a:gd name="connsiteY3" fmla="*/ 303601 h 303774"/>
                <a:gd name="connsiteX4" fmla="*/ -227 w 246901"/>
                <a:gd name="connsiteY4" fmla="*/ 153745 h 303774"/>
                <a:gd name="connsiteX5" fmla="*/ 132477 w 246901"/>
                <a:gd name="connsiteY5" fmla="*/ -173 h 303774"/>
                <a:gd name="connsiteX6" fmla="*/ 239904 w 246901"/>
                <a:gd name="connsiteY6" fmla="*/ 60762 h 303774"/>
                <a:gd name="connsiteX7" fmla="*/ 194315 w 246901"/>
                <a:gd name="connsiteY7" fmla="*/ 89199 h 303774"/>
                <a:gd name="connsiteX8" fmla="*/ 133380 w 246901"/>
                <a:gd name="connsiteY8" fmla="*/ 49929 h 303774"/>
                <a:gd name="connsiteX9" fmla="*/ 59354 w 246901"/>
                <a:gd name="connsiteY9" fmla="*/ 154197 h 303774"/>
                <a:gd name="connsiteX10" fmla="*/ 125706 w 246901"/>
                <a:gd name="connsiteY10" fmla="*/ 253950 h 303774"/>
                <a:gd name="connsiteX11" fmla="*/ 188447 w 246901"/>
                <a:gd name="connsiteY11" fmla="*/ 192112 h 303774"/>
                <a:gd name="connsiteX12" fmla="*/ 147372 w 246901"/>
                <a:gd name="connsiteY12" fmla="*/ 192112 h 303774"/>
                <a:gd name="connsiteX13" fmla="*/ 147372 w 246901"/>
                <a:gd name="connsiteY13" fmla="*/ 143815 h 303774"/>
                <a:gd name="connsiteX14" fmla="*/ 246674 w 246901"/>
                <a:gd name="connsiteY14" fmla="*/ 143815 h 303774"/>
                <a:gd name="connsiteX15" fmla="*/ 246674 w 246901"/>
                <a:gd name="connsiteY15" fmla="*/ 298636 h 303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6901" h="303774">
                  <a:moveTo>
                    <a:pt x="246223" y="298636"/>
                  </a:moveTo>
                  <a:lnTo>
                    <a:pt x="191607" y="298636"/>
                  </a:lnTo>
                  <a:lnTo>
                    <a:pt x="191607" y="248082"/>
                  </a:lnTo>
                  <a:cubicBezTo>
                    <a:pt x="176711" y="285546"/>
                    <a:pt x="150532" y="303601"/>
                    <a:pt x="112165" y="303601"/>
                  </a:cubicBezTo>
                  <a:cubicBezTo>
                    <a:pt x="44910" y="303601"/>
                    <a:pt x="-227" y="243117"/>
                    <a:pt x="-227" y="153745"/>
                  </a:cubicBezTo>
                  <a:cubicBezTo>
                    <a:pt x="-227" y="59859"/>
                    <a:pt x="51229" y="-173"/>
                    <a:pt x="132477" y="-173"/>
                  </a:cubicBezTo>
                  <a:cubicBezTo>
                    <a:pt x="178066" y="-173"/>
                    <a:pt x="213273" y="19687"/>
                    <a:pt x="239904" y="60762"/>
                  </a:cubicBezTo>
                  <a:lnTo>
                    <a:pt x="194315" y="89199"/>
                  </a:lnTo>
                  <a:cubicBezTo>
                    <a:pt x="178066" y="62116"/>
                    <a:pt x="158656" y="49929"/>
                    <a:pt x="133380" y="49929"/>
                  </a:cubicBezTo>
                  <a:cubicBezTo>
                    <a:pt x="89596" y="49929"/>
                    <a:pt x="59354" y="92358"/>
                    <a:pt x="59354" y="154197"/>
                  </a:cubicBezTo>
                  <a:cubicBezTo>
                    <a:pt x="59354" y="213778"/>
                    <a:pt x="86437" y="253950"/>
                    <a:pt x="125706" y="253950"/>
                  </a:cubicBezTo>
                  <a:cubicBezTo>
                    <a:pt x="159108" y="253950"/>
                    <a:pt x="185739" y="227319"/>
                    <a:pt x="188447" y="192112"/>
                  </a:cubicBezTo>
                  <a:lnTo>
                    <a:pt x="147372" y="192112"/>
                  </a:lnTo>
                  <a:lnTo>
                    <a:pt x="147372" y="143815"/>
                  </a:lnTo>
                  <a:lnTo>
                    <a:pt x="246674" y="143815"/>
                  </a:lnTo>
                  <a:lnTo>
                    <a:pt x="246674" y="298636"/>
                  </a:lnTo>
                  <a:close/>
                </a:path>
              </a:pathLst>
            </a:custGeom>
            <a:solidFill>
              <a:schemeClr val="tx1"/>
            </a:solidFill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E7130C7-DDE8-B8D0-305B-374F77F40381}"/>
                </a:ext>
              </a:extLst>
            </p:cNvPr>
            <p:cNvSpPr/>
            <p:nvPr/>
          </p:nvSpPr>
          <p:spPr>
            <a:xfrm>
              <a:off x="1148784" y="389743"/>
              <a:ext cx="175133" cy="212596"/>
            </a:xfrm>
            <a:custGeom>
              <a:avLst/>
              <a:gdLst>
                <a:gd name="connsiteX0" fmla="*/ -227 w 175133"/>
                <a:gd name="connsiteY0" fmla="*/ -173 h 212596"/>
                <a:gd name="connsiteX1" fmla="*/ 85985 w 175133"/>
                <a:gd name="connsiteY1" fmla="*/ -173 h 212596"/>
                <a:gd name="connsiteX2" fmla="*/ 85985 w 175133"/>
                <a:gd name="connsiteY2" fmla="*/ 46318 h 212596"/>
                <a:gd name="connsiteX3" fmla="*/ 150983 w 175133"/>
                <a:gd name="connsiteY3" fmla="*/ -173 h 212596"/>
                <a:gd name="connsiteX4" fmla="*/ 174906 w 175133"/>
                <a:gd name="connsiteY4" fmla="*/ -173 h 212596"/>
                <a:gd name="connsiteX5" fmla="*/ 174906 w 175133"/>
                <a:gd name="connsiteY5" fmla="*/ 50832 h 212596"/>
                <a:gd name="connsiteX6" fmla="*/ 141053 w 175133"/>
                <a:gd name="connsiteY6" fmla="*/ 50832 h 212596"/>
                <a:gd name="connsiteX7" fmla="*/ 87791 w 175133"/>
                <a:gd name="connsiteY7" fmla="*/ 96421 h 212596"/>
                <a:gd name="connsiteX8" fmla="*/ 87791 w 175133"/>
                <a:gd name="connsiteY8" fmla="*/ 212424 h 212596"/>
                <a:gd name="connsiteX9" fmla="*/ 31369 w 175133"/>
                <a:gd name="connsiteY9" fmla="*/ 212424 h 212596"/>
                <a:gd name="connsiteX10" fmla="*/ 31369 w 175133"/>
                <a:gd name="connsiteY10" fmla="*/ 44061 h 212596"/>
                <a:gd name="connsiteX11" fmla="*/ -227 w 175133"/>
                <a:gd name="connsiteY11" fmla="*/ 44061 h 212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5133" h="212596">
                  <a:moveTo>
                    <a:pt x="-227" y="-173"/>
                  </a:moveTo>
                  <a:lnTo>
                    <a:pt x="85985" y="-173"/>
                  </a:lnTo>
                  <a:lnTo>
                    <a:pt x="85985" y="46318"/>
                  </a:lnTo>
                  <a:cubicBezTo>
                    <a:pt x="96818" y="17430"/>
                    <a:pt x="118936" y="-173"/>
                    <a:pt x="150983" y="-173"/>
                  </a:cubicBezTo>
                  <a:lnTo>
                    <a:pt x="174906" y="-173"/>
                  </a:lnTo>
                  <a:lnTo>
                    <a:pt x="174906" y="50832"/>
                  </a:lnTo>
                  <a:lnTo>
                    <a:pt x="141053" y="50832"/>
                  </a:lnTo>
                  <a:cubicBezTo>
                    <a:pt x="105846" y="50832"/>
                    <a:pt x="87791" y="65727"/>
                    <a:pt x="87791" y="96421"/>
                  </a:cubicBezTo>
                  <a:lnTo>
                    <a:pt x="87791" y="212424"/>
                  </a:lnTo>
                  <a:lnTo>
                    <a:pt x="31369" y="212424"/>
                  </a:lnTo>
                  <a:lnTo>
                    <a:pt x="31369" y="44061"/>
                  </a:lnTo>
                  <a:lnTo>
                    <a:pt x="-227" y="44061"/>
                  </a:lnTo>
                  <a:close/>
                </a:path>
              </a:pathLst>
            </a:custGeom>
            <a:solidFill>
              <a:schemeClr val="tx1"/>
            </a:solidFill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2098FA2-F9FF-1004-0916-37E9BD8B1935}"/>
                </a:ext>
              </a:extLst>
            </p:cNvPr>
            <p:cNvSpPr/>
            <p:nvPr/>
          </p:nvSpPr>
          <p:spPr>
            <a:xfrm>
              <a:off x="1337007" y="384326"/>
              <a:ext cx="219367" cy="222978"/>
            </a:xfrm>
            <a:custGeom>
              <a:avLst/>
              <a:gdLst>
                <a:gd name="connsiteX0" fmla="*/ -227 w 219367"/>
                <a:gd name="connsiteY0" fmla="*/ 111316 h 222978"/>
                <a:gd name="connsiteX1" fmla="*/ 109457 w 219367"/>
                <a:gd name="connsiteY1" fmla="*/ -173 h 222978"/>
                <a:gd name="connsiteX2" fmla="*/ 219141 w 219367"/>
                <a:gd name="connsiteY2" fmla="*/ 111316 h 222978"/>
                <a:gd name="connsiteX3" fmla="*/ 109457 w 219367"/>
                <a:gd name="connsiteY3" fmla="*/ 222805 h 222978"/>
                <a:gd name="connsiteX4" fmla="*/ -227 w 219367"/>
                <a:gd name="connsiteY4" fmla="*/ 111316 h 222978"/>
                <a:gd name="connsiteX5" fmla="*/ 161816 w 219367"/>
                <a:gd name="connsiteY5" fmla="*/ 111316 h 222978"/>
                <a:gd name="connsiteX6" fmla="*/ 109457 w 219367"/>
                <a:gd name="connsiteY6" fmla="*/ 45867 h 222978"/>
                <a:gd name="connsiteX7" fmla="*/ 57097 w 219367"/>
                <a:gd name="connsiteY7" fmla="*/ 111316 h 222978"/>
                <a:gd name="connsiteX8" fmla="*/ 109457 w 219367"/>
                <a:gd name="connsiteY8" fmla="*/ 176765 h 222978"/>
                <a:gd name="connsiteX9" fmla="*/ 161816 w 219367"/>
                <a:gd name="connsiteY9" fmla="*/ 111316 h 222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9367" h="222978">
                  <a:moveTo>
                    <a:pt x="-227" y="111316"/>
                  </a:moveTo>
                  <a:cubicBezTo>
                    <a:pt x="-227" y="44513"/>
                    <a:pt x="44007" y="-173"/>
                    <a:pt x="109457" y="-173"/>
                  </a:cubicBezTo>
                  <a:cubicBezTo>
                    <a:pt x="174906" y="-173"/>
                    <a:pt x="219141" y="44513"/>
                    <a:pt x="219141" y="111316"/>
                  </a:cubicBezTo>
                  <a:cubicBezTo>
                    <a:pt x="219141" y="178119"/>
                    <a:pt x="174906" y="222805"/>
                    <a:pt x="109457" y="222805"/>
                  </a:cubicBezTo>
                  <a:cubicBezTo>
                    <a:pt x="44007" y="222805"/>
                    <a:pt x="-227" y="178119"/>
                    <a:pt x="-227" y="111316"/>
                  </a:cubicBezTo>
                  <a:close/>
                  <a:moveTo>
                    <a:pt x="161816" y="111316"/>
                  </a:moveTo>
                  <a:cubicBezTo>
                    <a:pt x="161816" y="72047"/>
                    <a:pt x="140602" y="45867"/>
                    <a:pt x="109457" y="45867"/>
                  </a:cubicBezTo>
                  <a:cubicBezTo>
                    <a:pt x="78312" y="45867"/>
                    <a:pt x="57097" y="72498"/>
                    <a:pt x="57097" y="111316"/>
                  </a:cubicBezTo>
                  <a:cubicBezTo>
                    <a:pt x="57097" y="150134"/>
                    <a:pt x="78312" y="176765"/>
                    <a:pt x="109457" y="176765"/>
                  </a:cubicBezTo>
                  <a:cubicBezTo>
                    <a:pt x="140602" y="176765"/>
                    <a:pt x="161816" y="150586"/>
                    <a:pt x="161816" y="111316"/>
                  </a:cubicBezTo>
                  <a:close/>
                </a:path>
              </a:pathLst>
            </a:custGeom>
            <a:solidFill>
              <a:schemeClr val="tx1"/>
            </a:solidFill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5D19343-FC06-0285-64E0-4FEBA40F5405}"/>
                </a:ext>
              </a:extLst>
            </p:cNvPr>
            <p:cNvSpPr/>
            <p:nvPr/>
          </p:nvSpPr>
          <p:spPr>
            <a:xfrm>
              <a:off x="1584360" y="389743"/>
              <a:ext cx="227943" cy="216659"/>
            </a:xfrm>
            <a:custGeom>
              <a:avLst/>
              <a:gdLst>
                <a:gd name="connsiteX0" fmla="*/ 227265 w 227943"/>
                <a:gd name="connsiteY0" fmla="*/ 212424 h 216659"/>
                <a:gd name="connsiteX1" fmla="*/ 141053 w 227943"/>
                <a:gd name="connsiteY1" fmla="*/ 212424 h 216659"/>
                <a:gd name="connsiteX2" fmla="*/ 141053 w 227943"/>
                <a:gd name="connsiteY2" fmla="*/ 170446 h 216659"/>
                <a:gd name="connsiteX3" fmla="*/ 72444 w 227943"/>
                <a:gd name="connsiteY3" fmla="*/ 216486 h 216659"/>
                <a:gd name="connsiteX4" fmla="*/ -227 w 227943"/>
                <a:gd name="connsiteY4" fmla="*/ 133885 h 216659"/>
                <a:gd name="connsiteX5" fmla="*/ -227 w 227943"/>
                <a:gd name="connsiteY5" fmla="*/ -173 h 216659"/>
                <a:gd name="connsiteX6" fmla="*/ 56195 w 227943"/>
                <a:gd name="connsiteY6" fmla="*/ -173 h 216659"/>
                <a:gd name="connsiteX7" fmla="*/ 56195 w 227943"/>
                <a:gd name="connsiteY7" fmla="*/ 126211 h 216659"/>
                <a:gd name="connsiteX8" fmla="*/ 95013 w 227943"/>
                <a:gd name="connsiteY8" fmla="*/ 169995 h 216659"/>
                <a:gd name="connsiteX9" fmla="*/ 139699 w 227943"/>
                <a:gd name="connsiteY9" fmla="*/ 127114 h 216659"/>
                <a:gd name="connsiteX10" fmla="*/ 139699 w 227943"/>
                <a:gd name="connsiteY10" fmla="*/ -173 h 216659"/>
                <a:gd name="connsiteX11" fmla="*/ 196120 w 227943"/>
                <a:gd name="connsiteY11" fmla="*/ -173 h 216659"/>
                <a:gd name="connsiteX12" fmla="*/ 196120 w 227943"/>
                <a:gd name="connsiteY12" fmla="*/ 167738 h 216659"/>
                <a:gd name="connsiteX13" fmla="*/ 227717 w 227943"/>
                <a:gd name="connsiteY13" fmla="*/ 167738 h 216659"/>
                <a:gd name="connsiteX14" fmla="*/ 227717 w 227943"/>
                <a:gd name="connsiteY14" fmla="*/ 212424 h 216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943" h="216659">
                  <a:moveTo>
                    <a:pt x="227265" y="212424"/>
                  </a:moveTo>
                  <a:lnTo>
                    <a:pt x="141053" y="212424"/>
                  </a:lnTo>
                  <a:lnTo>
                    <a:pt x="141053" y="170446"/>
                  </a:lnTo>
                  <a:cubicBezTo>
                    <a:pt x="127963" y="198883"/>
                    <a:pt x="104040" y="216486"/>
                    <a:pt x="72444" y="216486"/>
                  </a:cubicBezTo>
                  <a:cubicBezTo>
                    <a:pt x="27307" y="216486"/>
                    <a:pt x="-227" y="182182"/>
                    <a:pt x="-227" y="133885"/>
                  </a:cubicBezTo>
                  <a:lnTo>
                    <a:pt x="-227" y="-173"/>
                  </a:lnTo>
                  <a:lnTo>
                    <a:pt x="56195" y="-173"/>
                  </a:lnTo>
                  <a:lnTo>
                    <a:pt x="56195" y="126211"/>
                  </a:lnTo>
                  <a:cubicBezTo>
                    <a:pt x="56195" y="156453"/>
                    <a:pt x="71993" y="169995"/>
                    <a:pt x="95013" y="169995"/>
                  </a:cubicBezTo>
                  <a:cubicBezTo>
                    <a:pt x="119053" y="170130"/>
                    <a:pt x="138846" y="151136"/>
                    <a:pt x="139699" y="127114"/>
                  </a:cubicBezTo>
                  <a:lnTo>
                    <a:pt x="139699" y="-173"/>
                  </a:lnTo>
                  <a:lnTo>
                    <a:pt x="196120" y="-173"/>
                  </a:lnTo>
                  <a:lnTo>
                    <a:pt x="196120" y="167738"/>
                  </a:lnTo>
                  <a:lnTo>
                    <a:pt x="227717" y="167738"/>
                  </a:lnTo>
                  <a:lnTo>
                    <a:pt x="227717" y="212424"/>
                  </a:lnTo>
                  <a:close/>
                </a:path>
              </a:pathLst>
            </a:custGeom>
            <a:solidFill>
              <a:schemeClr val="tx1"/>
            </a:solidFill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E14894D-0923-CFDF-569C-45A04EBA8D1A}"/>
                </a:ext>
              </a:extLst>
            </p:cNvPr>
            <p:cNvSpPr/>
            <p:nvPr/>
          </p:nvSpPr>
          <p:spPr>
            <a:xfrm>
              <a:off x="1814109" y="385229"/>
              <a:ext cx="241936" cy="297003"/>
            </a:xfrm>
            <a:custGeom>
              <a:avLst/>
              <a:gdLst>
                <a:gd name="connsiteX0" fmla="*/ -227 w 241936"/>
                <a:gd name="connsiteY0" fmla="*/ 4341 h 297003"/>
                <a:gd name="connsiteX1" fmla="*/ 85985 w 241936"/>
                <a:gd name="connsiteY1" fmla="*/ 4341 h 297003"/>
                <a:gd name="connsiteX2" fmla="*/ 85985 w 241936"/>
                <a:gd name="connsiteY2" fmla="*/ 44964 h 297003"/>
                <a:gd name="connsiteX3" fmla="*/ 153691 w 241936"/>
                <a:gd name="connsiteY3" fmla="*/ -173 h 297003"/>
                <a:gd name="connsiteX4" fmla="*/ 241709 w 241936"/>
                <a:gd name="connsiteY4" fmla="*/ 110413 h 297003"/>
                <a:gd name="connsiteX5" fmla="*/ 153691 w 241936"/>
                <a:gd name="connsiteY5" fmla="*/ 221000 h 297003"/>
                <a:gd name="connsiteX6" fmla="*/ 87791 w 241936"/>
                <a:gd name="connsiteY6" fmla="*/ 179473 h 297003"/>
                <a:gd name="connsiteX7" fmla="*/ 87791 w 241936"/>
                <a:gd name="connsiteY7" fmla="*/ 296831 h 297003"/>
                <a:gd name="connsiteX8" fmla="*/ 31369 w 241936"/>
                <a:gd name="connsiteY8" fmla="*/ 296831 h 297003"/>
                <a:gd name="connsiteX9" fmla="*/ 31369 w 241936"/>
                <a:gd name="connsiteY9" fmla="*/ 48575 h 297003"/>
                <a:gd name="connsiteX10" fmla="*/ -227 w 241936"/>
                <a:gd name="connsiteY10" fmla="*/ 48575 h 297003"/>
                <a:gd name="connsiteX11" fmla="*/ 184836 w 241936"/>
                <a:gd name="connsiteY11" fmla="*/ 110413 h 297003"/>
                <a:gd name="connsiteX12" fmla="*/ 133831 w 241936"/>
                <a:gd name="connsiteY12" fmla="*/ 45867 h 297003"/>
                <a:gd name="connsiteX13" fmla="*/ 85985 w 241936"/>
                <a:gd name="connsiteY13" fmla="*/ 94615 h 297003"/>
                <a:gd name="connsiteX14" fmla="*/ 85985 w 241936"/>
                <a:gd name="connsiteY14" fmla="*/ 126663 h 297003"/>
                <a:gd name="connsiteX15" fmla="*/ 133831 w 241936"/>
                <a:gd name="connsiteY15" fmla="*/ 175411 h 297003"/>
                <a:gd name="connsiteX16" fmla="*/ 184836 w 241936"/>
                <a:gd name="connsiteY16" fmla="*/ 110413 h 29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1936" h="297003">
                  <a:moveTo>
                    <a:pt x="-227" y="4341"/>
                  </a:moveTo>
                  <a:lnTo>
                    <a:pt x="85985" y="4341"/>
                  </a:lnTo>
                  <a:lnTo>
                    <a:pt x="85985" y="44964"/>
                  </a:lnTo>
                  <a:cubicBezTo>
                    <a:pt x="99075" y="16528"/>
                    <a:pt x="122998" y="-173"/>
                    <a:pt x="153691" y="-173"/>
                  </a:cubicBezTo>
                  <a:cubicBezTo>
                    <a:pt x="205148" y="-173"/>
                    <a:pt x="241709" y="45867"/>
                    <a:pt x="241709" y="110413"/>
                  </a:cubicBezTo>
                  <a:cubicBezTo>
                    <a:pt x="241709" y="174960"/>
                    <a:pt x="204696" y="221000"/>
                    <a:pt x="153691" y="221000"/>
                  </a:cubicBezTo>
                  <a:cubicBezTo>
                    <a:pt x="124352" y="221000"/>
                    <a:pt x="101332" y="206104"/>
                    <a:pt x="87791" y="179473"/>
                  </a:cubicBezTo>
                  <a:lnTo>
                    <a:pt x="87791" y="296831"/>
                  </a:lnTo>
                  <a:lnTo>
                    <a:pt x="31369" y="296831"/>
                  </a:lnTo>
                  <a:lnTo>
                    <a:pt x="31369" y="48575"/>
                  </a:lnTo>
                  <a:lnTo>
                    <a:pt x="-227" y="48575"/>
                  </a:lnTo>
                  <a:close/>
                  <a:moveTo>
                    <a:pt x="184836" y="110413"/>
                  </a:moveTo>
                  <a:cubicBezTo>
                    <a:pt x="184836" y="70241"/>
                    <a:pt x="165878" y="45867"/>
                    <a:pt x="133831" y="45867"/>
                  </a:cubicBezTo>
                  <a:cubicBezTo>
                    <a:pt x="105846" y="45867"/>
                    <a:pt x="85985" y="65727"/>
                    <a:pt x="85985" y="94615"/>
                  </a:cubicBezTo>
                  <a:lnTo>
                    <a:pt x="85985" y="126663"/>
                  </a:lnTo>
                  <a:cubicBezTo>
                    <a:pt x="85985" y="155551"/>
                    <a:pt x="105846" y="175411"/>
                    <a:pt x="133831" y="175411"/>
                  </a:cubicBezTo>
                  <a:cubicBezTo>
                    <a:pt x="165878" y="174960"/>
                    <a:pt x="184836" y="150586"/>
                    <a:pt x="184836" y="110413"/>
                  </a:cubicBezTo>
                  <a:close/>
                </a:path>
              </a:pathLst>
            </a:custGeom>
            <a:solidFill>
              <a:schemeClr val="tx1"/>
            </a:solidFill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E208D13-2088-3D1A-B033-E5ABE897EC3E}"/>
                </a:ext>
              </a:extLst>
            </p:cNvPr>
            <p:cNvSpPr/>
            <p:nvPr/>
          </p:nvSpPr>
          <p:spPr>
            <a:xfrm>
              <a:off x="557033" y="780181"/>
              <a:ext cx="240130" cy="49199"/>
            </a:xfrm>
            <a:custGeom>
              <a:avLst/>
              <a:gdLst>
                <a:gd name="connsiteX0" fmla="*/ 0 w 240130"/>
                <a:gd name="connsiteY0" fmla="*/ 0 h 49199"/>
                <a:gd name="connsiteX1" fmla="*/ 240131 w 240130"/>
                <a:gd name="connsiteY1" fmla="*/ 0 h 49199"/>
                <a:gd name="connsiteX2" fmla="*/ 240131 w 240130"/>
                <a:gd name="connsiteY2" fmla="*/ 49200 h 49199"/>
                <a:gd name="connsiteX3" fmla="*/ 0 w 240130"/>
                <a:gd name="connsiteY3" fmla="*/ 49200 h 4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130" h="49199">
                  <a:moveTo>
                    <a:pt x="0" y="0"/>
                  </a:moveTo>
                  <a:lnTo>
                    <a:pt x="240131" y="0"/>
                  </a:lnTo>
                  <a:lnTo>
                    <a:pt x="240131" y="49200"/>
                  </a:lnTo>
                  <a:lnTo>
                    <a:pt x="0" y="49200"/>
                  </a:lnTo>
                  <a:close/>
                </a:path>
              </a:pathLst>
            </a:custGeom>
            <a:solidFill>
              <a:schemeClr val="accent5"/>
            </a:solidFill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0911315-AA3B-BB7E-4A62-D07931B50FED}"/>
                </a:ext>
              </a:extLst>
            </p:cNvPr>
            <p:cNvSpPr/>
            <p:nvPr/>
          </p:nvSpPr>
          <p:spPr>
            <a:xfrm>
              <a:off x="306070" y="730981"/>
              <a:ext cx="250963" cy="49199"/>
            </a:xfrm>
            <a:custGeom>
              <a:avLst/>
              <a:gdLst>
                <a:gd name="connsiteX0" fmla="*/ 0 w 250963"/>
                <a:gd name="connsiteY0" fmla="*/ 0 h 49199"/>
                <a:gd name="connsiteX1" fmla="*/ 250964 w 250963"/>
                <a:gd name="connsiteY1" fmla="*/ 0 h 49199"/>
                <a:gd name="connsiteX2" fmla="*/ 250964 w 250963"/>
                <a:gd name="connsiteY2" fmla="*/ 49200 h 49199"/>
                <a:gd name="connsiteX3" fmla="*/ 0 w 250963"/>
                <a:gd name="connsiteY3" fmla="*/ 49200 h 4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963" h="49199">
                  <a:moveTo>
                    <a:pt x="0" y="0"/>
                  </a:moveTo>
                  <a:lnTo>
                    <a:pt x="250964" y="0"/>
                  </a:lnTo>
                  <a:lnTo>
                    <a:pt x="250964" y="49200"/>
                  </a:lnTo>
                  <a:lnTo>
                    <a:pt x="0" y="49200"/>
                  </a:lnTo>
                  <a:close/>
                </a:path>
              </a:pathLst>
            </a:custGeom>
            <a:solidFill>
              <a:schemeClr val="accent1"/>
            </a:solidFill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0A50FB4-3232-8EA7-2CC8-BB8E72DC2429}"/>
                </a:ext>
              </a:extLst>
            </p:cNvPr>
            <p:cNvSpPr/>
            <p:nvPr/>
          </p:nvSpPr>
          <p:spPr>
            <a:xfrm>
              <a:off x="1236351" y="730981"/>
              <a:ext cx="173778" cy="49199"/>
            </a:xfrm>
            <a:custGeom>
              <a:avLst/>
              <a:gdLst>
                <a:gd name="connsiteX0" fmla="*/ 0 w 173778"/>
                <a:gd name="connsiteY0" fmla="*/ 0 h 49199"/>
                <a:gd name="connsiteX1" fmla="*/ 173779 w 173778"/>
                <a:gd name="connsiteY1" fmla="*/ 0 h 49199"/>
                <a:gd name="connsiteX2" fmla="*/ 173779 w 173778"/>
                <a:gd name="connsiteY2" fmla="*/ 49200 h 49199"/>
                <a:gd name="connsiteX3" fmla="*/ 0 w 173778"/>
                <a:gd name="connsiteY3" fmla="*/ 49200 h 4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778" h="49199">
                  <a:moveTo>
                    <a:pt x="0" y="0"/>
                  </a:moveTo>
                  <a:lnTo>
                    <a:pt x="173779" y="0"/>
                  </a:lnTo>
                  <a:lnTo>
                    <a:pt x="173779" y="49200"/>
                  </a:lnTo>
                  <a:lnTo>
                    <a:pt x="0" y="49200"/>
                  </a:lnTo>
                  <a:close/>
                </a:path>
              </a:pathLst>
            </a:custGeom>
            <a:solidFill>
              <a:schemeClr val="accent3"/>
            </a:solidFill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1E543A8-E555-9C02-7C98-E97A92B2329F}"/>
                </a:ext>
              </a:extLst>
            </p:cNvPr>
            <p:cNvSpPr/>
            <p:nvPr/>
          </p:nvSpPr>
          <p:spPr>
            <a:xfrm>
              <a:off x="1410581" y="780181"/>
              <a:ext cx="173778" cy="49199"/>
            </a:xfrm>
            <a:custGeom>
              <a:avLst/>
              <a:gdLst>
                <a:gd name="connsiteX0" fmla="*/ 0 w 173778"/>
                <a:gd name="connsiteY0" fmla="*/ 0 h 49199"/>
                <a:gd name="connsiteX1" fmla="*/ 173779 w 173778"/>
                <a:gd name="connsiteY1" fmla="*/ 0 h 49199"/>
                <a:gd name="connsiteX2" fmla="*/ 173779 w 173778"/>
                <a:gd name="connsiteY2" fmla="*/ 49200 h 49199"/>
                <a:gd name="connsiteX3" fmla="*/ 0 w 173778"/>
                <a:gd name="connsiteY3" fmla="*/ 49200 h 4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778" h="49199">
                  <a:moveTo>
                    <a:pt x="0" y="0"/>
                  </a:moveTo>
                  <a:lnTo>
                    <a:pt x="173779" y="0"/>
                  </a:lnTo>
                  <a:lnTo>
                    <a:pt x="173779" y="49200"/>
                  </a:lnTo>
                  <a:lnTo>
                    <a:pt x="0" y="49200"/>
                  </a:lnTo>
                  <a:close/>
                </a:path>
              </a:pathLst>
            </a:custGeom>
            <a:solidFill>
              <a:schemeClr val="tx2"/>
            </a:solidFill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8A94363-52FE-2293-05EF-A602CDDF9F3C}"/>
                </a:ext>
              </a:extLst>
            </p:cNvPr>
            <p:cNvSpPr/>
            <p:nvPr/>
          </p:nvSpPr>
          <p:spPr>
            <a:xfrm>
              <a:off x="1584360" y="829380"/>
              <a:ext cx="227040" cy="49199"/>
            </a:xfrm>
            <a:custGeom>
              <a:avLst/>
              <a:gdLst>
                <a:gd name="connsiteX0" fmla="*/ 0 w 227040"/>
                <a:gd name="connsiteY0" fmla="*/ 0 h 49199"/>
                <a:gd name="connsiteX1" fmla="*/ 227041 w 227040"/>
                <a:gd name="connsiteY1" fmla="*/ 0 h 49199"/>
                <a:gd name="connsiteX2" fmla="*/ 227041 w 227040"/>
                <a:gd name="connsiteY2" fmla="*/ 49200 h 49199"/>
                <a:gd name="connsiteX3" fmla="*/ 0 w 227040"/>
                <a:gd name="connsiteY3" fmla="*/ 49200 h 4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040" h="49199">
                  <a:moveTo>
                    <a:pt x="0" y="0"/>
                  </a:moveTo>
                  <a:lnTo>
                    <a:pt x="227041" y="0"/>
                  </a:lnTo>
                  <a:lnTo>
                    <a:pt x="227041" y="49200"/>
                  </a:lnTo>
                  <a:lnTo>
                    <a:pt x="0" y="49200"/>
                  </a:lnTo>
                  <a:close/>
                </a:path>
              </a:pathLst>
            </a:custGeom>
            <a:solidFill>
              <a:schemeClr val="accent4"/>
            </a:solidFill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5C4EC83-19BC-A053-987F-0C5F6C9F7BCF}"/>
                </a:ext>
              </a:extLst>
            </p:cNvPr>
            <p:cNvSpPr/>
            <p:nvPr/>
          </p:nvSpPr>
          <p:spPr>
            <a:xfrm>
              <a:off x="1811852" y="780181"/>
              <a:ext cx="235165" cy="49199"/>
            </a:xfrm>
            <a:custGeom>
              <a:avLst/>
              <a:gdLst>
                <a:gd name="connsiteX0" fmla="*/ 0 w 235165"/>
                <a:gd name="connsiteY0" fmla="*/ 0 h 49199"/>
                <a:gd name="connsiteX1" fmla="*/ 235166 w 235165"/>
                <a:gd name="connsiteY1" fmla="*/ 0 h 49199"/>
                <a:gd name="connsiteX2" fmla="*/ 235166 w 235165"/>
                <a:gd name="connsiteY2" fmla="*/ 49200 h 49199"/>
                <a:gd name="connsiteX3" fmla="*/ 0 w 235165"/>
                <a:gd name="connsiteY3" fmla="*/ 49200 h 4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165" h="49199">
                  <a:moveTo>
                    <a:pt x="0" y="0"/>
                  </a:moveTo>
                  <a:lnTo>
                    <a:pt x="235166" y="0"/>
                  </a:lnTo>
                  <a:lnTo>
                    <a:pt x="235166" y="49200"/>
                  </a:lnTo>
                  <a:lnTo>
                    <a:pt x="0" y="49200"/>
                  </a:lnTo>
                  <a:close/>
                </a:path>
              </a:pathLst>
            </a:custGeom>
            <a:solidFill>
              <a:schemeClr val="tx1"/>
            </a:solidFill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439AF39-7A2F-01DC-531C-352A81A30171}"/>
                </a:ext>
              </a:extLst>
            </p:cNvPr>
            <p:cNvSpPr/>
            <p:nvPr/>
          </p:nvSpPr>
          <p:spPr>
            <a:xfrm>
              <a:off x="796713" y="730981"/>
              <a:ext cx="98399" cy="49199"/>
            </a:xfrm>
            <a:custGeom>
              <a:avLst/>
              <a:gdLst>
                <a:gd name="connsiteX0" fmla="*/ 0 w 98399"/>
                <a:gd name="connsiteY0" fmla="*/ 0 h 49199"/>
                <a:gd name="connsiteX1" fmla="*/ 98399 w 98399"/>
                <a:gd name="connsiteY1" fmla="*/ 0 h 49199"/>
                <a:gd name="connsiteX2" fmla="*/ 98399 w 98399"/>
                <a:gd name="connsiteY2" fmla="*/ 49200 h 49199"/>
                <a:gd name="connsiteX3" fmla="*/ 0 w 98399"/>
                <a:gd name="connsiteY3" fmla="*/ 49200 h 4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399" h="49199">
                  <a:moveTo>
                    <a:pt x="0" y="0"/>
                  </a:moveTo>
                  <a:lnTo>
                    <a:pt x="98399" y="0"/>
                  </a:lnTo>
                  <a:lnTo>
                    <a:pt x="98399" y="49200"/>
                  </a:lnTo>
                  <a:lnTo>
                    <a:pt x="0" y="49200"/>
                  </a:lnTo>
                  <a:close/>
                </a:path>
              </a:pathLst>
            </a:custGeom>
            <a:solidFill>
              <a:schemeClr val="accent2"/>
            </a:solidFill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7288916-1856-C130-EAFB-4FF4CA112AE4}"/>
                </a:ext>
              </a:extLst>
            </p:cNvPr>
            <p:cNvSpPr/>
            <p:nvPr/>
          </p:nvSpPr>
          <p:spPr>
            <a:xfrm>
              <a:off x="895112" y="780181"/>
              <a:ext cx="341238" cy="49199"/>
            </a:xfrm>
            <a:custGeom>
              <a:avLst/>
              <a:gdLst>
                <a:gd name="connsiteX0" fmla="*/ 0 w 341238"/>
                <a:gd name="connsiteY0" fmla="*/ 0 h 49199"/>
                <a:gd name="connsiteX1" fmla="*/ 341239 w 341238"/>
                <a:gd name="connsiteY1" fmla="*/ 0 h 49199"/>
                <a:gd name="connsiteX2" fmla="*/ 341239 w 341238"/>
                <a:gd name="connsiteY2" fmla="*/ 49200 h 49199"/>
                <a:gd name="connsiteX3" fmla="*/ 0 w 341238"/>
                <a:gd name="connsiteY3" fmla="*/ 49200 h 4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1238" h="49199">
                  <a:moveTo>
                    <a:pt x="0" y="0"/>
                  </a:moveTo>
                  <a:lnTo>
                    <a:pt x="341239" y="0"/>
                  </a:lnTo>
                  <a:lnTo>
                    <a:pt x="341239" y="49200"/>
                  </a:lnTo>
                  <a:lnTo>
                    <a:pt x="0" y="49200"/>
                  </a:lnTo>
                  <a:close/>
                </a:path>
              </a:pathLst>
            </a:custGeom>
            <a:solidFill>
              <a:schemeClr val="accent6"/>
            </a:solidFill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5471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PRESSIV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9AE97F-08C5-11B1-2EB1-1DFA5E2361CD}"/>
              </a:ext>
            </a:extLst>
          </p:cNvPr>
          <p:cNvSpPr/>
          <p:nvPr userDrawn="1"/>
        </p:nvSpPr>
        <p:spPr>
          <a:xfrm>
            <a:off x="6280965" y="0"/>
            <a:ext cx="5905362" cy="68708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5">
            <a:extLst>
              <a:ext uri="{FF2B5EF4-FFF2-40B4-BE49-F238E27FC236}">
                <a16:creationId xmlns:a16="http://schemas.microsoft.com/office/drawing/2014/main" id="{FF872486-6E5F-4A93-BF59-FE96F29599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1812" y="1739943"/>
            <a:ext cx="5232213" cy="184593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kumimoji="0" lang="en-US" sz="4800" b="0" i="0" u="none" strike="noStrike" kern="0" cap="none" spc="-52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T Group Headline" panose="020B0603020203020204" pitchFamily="34" charset="0"/>
                <a:ea typeface="+mj-ea"/>
                <a:cs typeface="BT Group Headline" panose="020B0603020203020204" pitchFamily="34" charset="0"/>
              </a:defRPr>
            </a:lvl1pPr>
          </a:lstStyle>
          <a:p>
            <a:r>
              <a:rPr lang="en-US"/>
              <a:t>Click to edit expressive CFU slide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EE60FB-4E90-E345-9276-D13440A2AA1F}"/>
              </a:ext>
            </a:extLst>
          </p:cNvPr>
          <p:cNvSpPr/>
          <p:nvPr userDrawn="1"/>
        </p:nvSpPr>
        <p:spPr>
          <a:xfrm>
            <a:off x="-2" y="1123541"/>
            <a:ext cx="4446357" cy="3356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highlight>
                <a:srgbClr val="7159A3"/>
              </a:highligh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2D15F5-228A-6545-B253-F36C17C48CFD}"/>
              </a:ext>
            </a:extLst>
          </p:cNvPr>
          <p:cNvSpPr/>
          <p:nvPr userDrawn="1"/>
        </p:nvSpPr>
        <p:spPr>
          <a:xfrm>
            <a:off x="4446355" y="1295400"/>
            <a:ext cx="1840145" cy="23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7159A3"/>
              </a:highlight>
            </a:endParaRP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8697B39D-6E8C-4A98-5AB4-7D14710C25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51812" y="3789343"/>
            <a:ext cx="4469579" cy="15364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200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sub heading.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67DCEA8-2830-5EC8-DE21-DF1AC58E8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3529" y="308926"/>
            <a:ext cx="365126" cy="2038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5033AD-2A2E-4B40-820E-C0C238FC5E2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81A2931-89D6-7F27-75AF-46A411061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75724" y="308925"/>
            <a:ext cx="2692399" cy="2038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BT Group PowerPoint    |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A13004EC-81F1-43DD-AFF1-5D7928688A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282065"/>
            <a:ext cx="6286500" cy="5553512"/>
          </a:xfrm>
          <a:custGeom>
            <a:avLst/>
            <a:gdLst>
              <a:gd name="connsiteX0" fmla="*/ 0 w 6286500"/>
              <a:gd name="connsiteY0" fmla="*/ 0 h 5549702"/>
              <a:gd name="connsiteX1" fmla="*/ 6286500 w 6286500"/>
              <a:gd name="connsiteY1" fmla="*/ 0 h 5549702"/>
              <a:gd name="connsiteX2" fmla="*/ 6286500 w 6286500"/>
              <a:gd name="connsiteY2" fmla="*/ 5549702 h 5549702"/>
              <a:gd name="connsiteX3" fmla="*/ 0 w 6286500"/>
              <a:gd name="connsiteY3" fmla="*/ 5549702 h 5549702"/>
              <a:gd name="connsiteX4" fmla="*/ 0 w 6286500"/>
              <a:gd name="connsiteY4" fmla="*/ 0 h 5549702"/>
              <a:gd name="connsiteX0" fmla="*/ 0 w 6286500"/>
              <a:gd name="connsiteY0" fmla="*/ 3810 h 5553512"/>
              <a:gd name="connsiteX1" fmla="*/ 4438650 w 6286500"/>
              <a:gd name="connsiteY1" fmla="*/ 0 h 5553512"/>
              <a:gd name="connsiteX2" fmla="*/ 6286500 w 6286500"/>
              <a:gd name="connsiteY2" fmla="*/ 3810 h 5553512"/>
              <a:gd name="connsiteX3" fmla="*/ 6286500 w 6286500"/>
              <a:gd name="connsiteY3" fmla="*/ 5553512 h 5553512"/>
              <a:gd name="connsiteX4" fmla="*/ 0 w 6286500"/>
              <a:gd name="connsiteY4" fmla="*/ 5553512 h 5553512"/>
              <a:gd name="connsiteX5" fmla="*/ 0 w 6286500"/>
              <a:gd name="connsiteY5" fmla="*/ 3810 h 5553512"/>
              <a:gd name="connsiteX0" fmla="*/ 0 w 6286500"/>
              <a:gd name="connsiteY0" fmla="*/ 3810 h 5553512"/>
              <a:gd name="connsiteX1" fmla="*/ 4438650 w 6286500"/>
              <a:gd name="connsiteY1" fmla="*/ 0 h 5553512"/>
              <a:gd name="connsiteX2" fmla="*/ 6286500 w 6286500"/>
              <a:gd name="connsiteY2" fmla="*/ 3810 h 5553512"/>
              <a:gd name="connsiteX3" fmla="*/ 6284595 w 6286500"/>
              <a:gd name="connsiteY3" fmla="*/ 175260 h 5553512"/>
              <a:gd name="connsiteX4" fmla="*/ 6286500 w 6286500"/>
              <a:gd name="connsiteY4" fmla="*/ 5553512 h 5553512"/>
              <a:gd name="connsiteX5" fmla="*/ 0 w 6286500"/>
              <a:gd name="connsiteY5" fmla="*/ 5553512 h 5553512"/>
              <a:gd name="connsiteX6" fmla="*/ 0 w 6286500"/>
              <a:gd name="connsiteY6" fmla="*/ 3810 h 5553512"/>
              <a:gd name="connsiteX0" fmla="*/ 0 w 6286500"/>
              <a:gd name="connsiteY0" fmla="*/ 3810 h 5553512"/>
              <a:gd name="connsiteX1" fmla="*/ 4438650 w 6286500"/>
              <a:gd name="connsiteY1" fmla="*/ 0 h 5553512"/>
              <a:gd name="connsiteX2" fmla="*/ 4444365 w 6286500"/>
              <a:gd name="connsiteY2" fmla="*/ 173355 h 5553512"/>
              <a:gd name="connsiteX3" fmla="*/ 6284595 w 6286500"/>
              <a:gd name="connsiteY3" fmla="*/ 175260 h 5553512"/>
              <a:gd name="connsiteX4" fmla="*/ 6286500 w 6286500"/>
              <a:gd name="connsiteY4" fmla="*/ 5553512 h 5553512"/>
              <a:gd name="connsiteX5" fmla="*/ 0 w 6286500"/>
              <a:gd name="connsiteY5" fmla="*/ 5553512 h 5553512"/>
              <a:gd name="connsiteX6" fmla="*/ 0 w 6286500"/>
              <a:gd name="connsiteY6" fmla="*/ 3810 h 5553512"/>
              <a:gd name="connsiteX0" fmla="*/ 0 w 6286500"/>
              <a:gd name="connsiteY0" fmla="*/ 3810 h 5553512"/>
              <a:gd name="connsiteX1" fmla="*/ 4446270 w 6286500"/>
              <a:gd name="connsiteY1" fmla="*/ 0 h 5553512"/>
              <a:gd name="connsiteX2" fmla="*/ 4444365 w 6286500"/>
              <a:gd name="connsiteY2" fmla="*/ 173355 h 5553512"/>
              <a:gd name="connsiteX3" fmla="*/ 6284595 w 6286500"/>
              <a:gd name="connsiteY3" fmla="*/ 175260 h 5553512"/>
              <a:gd name="connsiteX4" fmla="*/ 6286500 w 6286500"/>
              <a:gd name="connsiteY4" fmla="*/ 5553512 h 5553512"/>
              <a:gd name="connsiteX5" fmla="*/ 0 w 6286500"/>
              <a:gd name="connsiteY5" fmla="*/ 5553512 h 5553512"/>
              <a:gd name="connsiteX6" fmla="*/ 0 w 6286500"/>
              <a:gd name="connsiteY6" fmla="*/ 3810 h 5553512"/>
              <a:gd name="connsiteX0" fmla="*/ 0 w 6286500"/>
              <a:gd name="connsiteY0" fmla="*/ 3810 h 5553512"/>
              <a:gd name="connsiteX1" fmla="*/ 4446270 w 6286500"/>
              <a:gd name="connsiteY1" fmla="*/ 0 h 5553512"/>
              <a:gd name="connsiteX2" fmla="*/ 4444365 w 6286500"/>
              <a:gd name="connsiteY2" fmla="*/ 171450 h 5553512"/>
              <a:gd name="connsiteX3" fmla="*/ 6284595 w 6286500"/>
              <a:gd name="connsiteY3" fmla="*/ 175260 h 5553512"/>
              <a:gd name="connsiteX4" fmla="*/ 6286500 w 6286500"/>
              <a:gd name="connsiteY4" fmla="*/ 5553512 h 5553512"/>
              <a:gd name="connsiteX5" fmla="*/ 0 w 6286500"/>
              <a:gd name="connsiteY5" fmla="*/ 5553512 h 5553512"/>
              <a:gd name="connsiteX6" fmla="*/ 0 w 6286500"/>
              <a:gd name="connsiteY6" fmla="*/ 3810 h 555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6500" h="5553512">
                <a:moveTo>
                  <a:pt x="0" y="3810"/>
                </a:moveTo>
                <a:lnTo>
                  <a:pt x="4446270" y="0"/>
                </a:lnTo>
                <a:lnTo>
                  <a:pt x="4444365" y="171450"/>
                </a:lnTo>
                <a:lnTo>
                  <a:pt x="6284595" y="175260"/>
                </a:lnTo>
                <a:lnTo>
                  <a:pt x="6286500" y="5553512"/>
                </a:lnTo>
                <a:lnTo>
                  <a:pt x="0" y="5553512"/>
                </a:lnTo>
                <a:lnTo>
                  <a:pt x="0" y="38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 i="0">
                <a:latin typeface="BT Group Headline" panose="020B0603020203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91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PRESSIV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9AE97F-08C5-11B1-2EB1-1DFA5E2361CD}"/>
              </a:ext>
            </a:extLst>
          </p:cNvPr>
          <p:cNvSpPr/>
          <p:nvPr userDrawn="1"/>
        </p:nvSpPr>
        <p:spPr>
          <a:xfrm>
            <a:off x="6286501" y="0"/>
            <a:ext cx="5905362" cy="6857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5">
            <a:extLst>
              <a:ext uri="{FF2B5EF4-FFF2-40B4-BE49-F238E27FC236}">
                <a16:creationId xmlns:a16="http://schemas.microsoft.com/office/drawing/2014/main" id="{FF872486-6E5F-4A93-BF59-FE96F29599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1812" y="1739943"/>
            <a:ext cx="5232213" cy="184593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kumimoji="0" lang="en-US" sz="4800" b="0" i="0" u="none" strike="noStrike" kern="0" cap="none" spc="-52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T Group Headline" panose="020B0603020203020204" pitchFamily="34" charset="0"/>
                <a:ea typeface="+mj-ea"/>
                <a:cs typeface="BT Group Headline" panose="020B0603020203020204" pitchFamily="34" charset="0"/>
              </a:defRPr>
            </a:lvl1pPr>
          </a:lstStyle>
          <a:p>
            <a:r>
              <a:rPr lang="en-US"/>
              <a:t>Click to edit expressive CFU slide</a:t>
            </a:r>
            <a:endParaRPr lang="en-GB"/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D7A95125-BD50-5BAC-B3F6-5BE670CCB4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51812" y="3789343"/>
            <a:ext cx="4469579" cy="15364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200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sub heading.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C078B7-B981-A097-1866-0E4B2A732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3529" y="308926"/>
            <a:ext cx="365126" cy="2038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5033AD-2A2E-4B40-820E-C0C238FC5E2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1139197-5737-AAA8-28DB-B8F4177A1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75724" y="308925"/>
            <a:ext cx="2692399" cy="2038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BT Group PowerPoint    |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749F89-2B80-D780-CDB9-7B2DFA9418BE}"/>
              </a:ext>
            </a:extLst>
          </p:cNvPr>
          <p:cNvSpPr/>
          <p:nvPr userDrawn="1"/>
        </p:nvSpPr>
        <p:spPr>
          <a:xfrm>
            <a:off x="-2" y="1123541"/>
            <a:ext cx="4446357" cy="335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highlight>
                <a:srgbClr val="7159A3"/>
              </a:highligh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28A027-D73F-C8D9-C541-4019B47D163B}"/>
              </a:ext>
            </a:extLst>
          </p:cNvPr>
          <p:cNvSpPr/>
          <p:nvPr userDrawn="1"/>
        </p:nvSpPr>
        <p:spPr>
          <a:xfrm>
            <a:off x="4446355" y="1295400"/>
            <a:ext cx="1840145" cy="238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7159A3"/>
              </a:highlight>
            </a:endParaRP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E318E8FE-215F-693E-0A34-39FFABE405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282065"/>
            <a:ext cx="6286500" cy="5553512"/>
          </a:xfrm>
          <a:custGeom>
            <a:avLst/>
            <a:gdLst>
              <a:gd name="connsiteX0" fmla="*/ 0 w 6286500"/>
              <a:gd name="connsiteY0" fmla="*/ 0 h 5549702"/>
              <a:gd name="connsiteX1" fmla="*/ 6286500 w 6286500"/>
              <a:gd name="connsiteY1" fmla="*/ 0 h 5549702"/>
              <a:gd name="connsiteX2" fmla="*/ 6286500 w 6286500"/>
              <a:gd name="connsiteY2" fmla="*/ 5549702 h 5549702"/>
              <a:gd name="connsiteX3" fmla="*/ 0 w 6286500"/>
              <a:gd name="connsiteY3" fmla="*/ 5549702 h 5549702"/>
              <a:gd name="connsiteX4" fmla="*/ 0 w 6286500"/>
              <a:gd name="connsiteY4" fmla="*/ 0 h 5549702"/>
              <a:gd name="connsiteX0" fmla="*/ 0 w 6286500"/>
              <a:gd name="connsiteY0" fmla="*/ 3810 h 5553512"/>
              <a:gd name="connsiteX1" fmla="*/ 4438650 w 6286500"/>
              <a:gd name="connsiteY1" fmla="*/ 0 h 5553512"/>
              <a:gd name="connsiteX2" fmla="*/ 6286500 w 6286500"/>
              <a:gd name="connsiteY2" fmla="*/ 3810 h 5553512"/>
              <a:gd name="connsiteX3" fmla="*/ 6286500 w 6286500"/>
              <a:gd name="connsiteY3" fmla="*/ 5553512 h 5553512"/>
              <a:gd name="connsiteX4" fmla="*/ 0 w 6286500"/>
              <a:gd name="connsiteY4" fmla="*/ 5553512 h 5553512"/>
              <a:gd name="connsiteX5" fmla="*/ 0 w 6286500"/>
              <a:gd name="connsiteY5" fmla="*/ 3810 h 5553512"/>
              <a:gd name="connsiteX0" fmla="*/ 0 w 6286500"/>
              <a:gd name="connsiteY0" fmla="*/ 3810 h 5553512"/>
              <a:gd name="connsiteX1" fmla="*/ 4438650 w 6286500"/>
              <a:gd name="connsiteY1" fmla="*/ 0 h 5553512"/>
              <a:gd name="connsiteX2" fmla="*/ 6286500 w 6286500"/>
              <a:gd name="connsiteY2" fmla="*/ 3810 h 5553512"/>
              <a:gd name="connsiteX3" fmla="*/ 6284595 w 6286500"/>
              <a:gd name="connsiteY3" fmla="*/ 175260 h 5553512"/>
              <a:gd name="connsiteX4" fmla="*/ 6286500 w 6286500"/>
              <a:gd name="connsiteY4" fmla="*/ 5553512 h 5553512"/>
              <a:gd name="connsiteX5" fmla="*/ 0 w 6286500"/>
              <a:gd name="connsiteY5" fmla="*/ 5553512 h 5553512"/>
              <a:gd name="connsiteX6" fmla="*/ 0 w 6286500"/>
              <a:gd name="connsiteY6" fmla="*/ 3810 h 5553512"/>
              <a:gd name="connsiteX0" fmla="*/ 0 w 6286500"/>
              <a:gd name="connsiteY0" fmla="*/ 3810 h 5553512"/>
              <a:gd name="connsiteX1" fmla="*/ 4438650 w 6286500"/>
              <a:gd name="connsiteY1" fmla="*/ 0 h 5553512"/>
              <a:gd name="connsiteX2" fmla="*/ 4444365 w 6286500"/>
              <a:gd name="connsiteY2" fmla="*/ 173355 h 5553512"/>
              <a:gd name="connsiteX3" fmla="*/ 6284595 w 6286500"/>
              <a:gd name="connsiteY3" fmla="*/ 175260 h 5553512"/>
              <a:gd name="connsiteX4" fmla="*/ 6286500 w 6286500"/>
              <a:gd name="connsiteY4" fmla="*/ 5553512 h 5553512"/>
              <a:gd name="connsiteX5" fmla="*/ 0 w 6286500"/>
              <a:gd name="connsiteY5" fmla="*/ 5553512 h 5553512"/>
              <a:gd name="connsiteX6" fmla="*/ 0 w 6286500"/>
              <a:gd name="connsiteY6" fmla="*/ 3810 h 5553512"/>
              <a:gd name="connsiteX0" fmla="*/ 0 w 6286500"/>
              <a:gd name="connsiteY0" fmla="*/ 3810 h 5553512"/>
              <a:gd name="connsiteX1" fmla="*/ 4446270 w 6286500"/>
              <a:gd name="connsiteY1" fmla="*/ 0 h 5553512"/>
              <a:gd name="connsiteX2" fmla="*/ 4444365 w 6286500"/>
              <a:gd name="connsiteY2" fmla="*/ 173355 h 5553512"/>
              <a:gd name="connsiteX3" fmla="*/ 6284595 w 6286500"/>
              <a:gd name="connsiteY3" fmla="*/ 175260 h 5553512"/>
              <a:gd name="connsiteX4" fmla="*/ 6286500 w 6286500"/>
              <a:gd name="connsiteY4" fmla="*/ 5553512 h 5553512"/>
              <a:gd name="connsiteX5" fmla="*/ 0 w 6286500"/>
              <a:gd name="connsiteY5" fmla="*/ 5553512 h 5553512"/>
              <a:gd name="connsiteX6" fmla="*/ 0 w 6286500"/>
              <a:gd name="connsiteY6" fmla="*/ 3810 h 5553512"/>
              <a:gd name="connsiteX0" fmla="*/ 0 w 6286500"/>
              <a:gd name="connsiteY0" fmla="*/ 3810 h 5553512"/>
              <a:gd name="connsiteX1" fmla="*/ 4446270 w 6286500"/>
              <a:gd name="connsiteY1" fmla="*/ 0 h 5553512"/>
              <a:gd name="connsiteX2" fmla="*/ 4444365 w 6286500"/>
              <a:gd name="connsiteY2" fmla="*/ 171450 h 5553512"/>
              <a:gd name="connsiteX3" fmla="*/ 6284595 w 6286500"/>
              <a:gd name="connsiteY3" fmla="*/ 175260 h 5553512"/>
              <a:gd name="connsiteX4" fmla="*/ 6286500 w 6286500"/>
              <a:gd name="connsiteY4" fmla="*/ 5553512 h 5553512"/>
              <a:gd name="connsiteX5" fmla="*/ 0 w 6286500"/>
              <a:gd name="connsiteY5" fmla="*/ 5553512 h 5553512"/>
              <a:gd name="connsiteX6" fmla="*/ 0 w 6286500"/>
              <a:gd name="connsiteY6" fmla="*/ 3810 h 555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6500" h="5553512">
                <a:moveTo>
                  <a:pt x="0" y="3810"/>
                </a:moveTo>
                <a:lnTo>
                  <a:pt x="4446270" y="0"/>
                </a:lnTo>
                <a:lnTo>
                  <a:pt x="4444365" y="171450"/>
                </a:lnTo>
                <a:lnTo>
                  <a:pt x="6284595" y="175260"/>
                </a:lnTo>
                <a:lnTo>
                  <a:pt x="6286500" y="5553512"/>
                </a:lnTo>
                <a:lnTo>
                  <a:pt x="0" y="5553512"/>
                </a:lnTo>
                <a:lnTo>
                  <a:pt x="0" y="38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 i="0">
                <a:latin typeface="BT Group Headline" panose="020B0603020203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82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PRESSIVE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9AE97F-08C5-11B1-2EB1-1DFA5E2361CD}"/>
              </a:ext>
            </a:extLst>
          </p:cNvPr>
          <p:cNvSpPr/>
          <p:nvPr userDrawn="1"/>
        </p:nvSpPr>
        <p:spPr>
          <a:xfrm>
            <a:off x="6286501" y="0"/>
            <a:ext cx="5905362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5">
            <a:extLst>
              <a:ext uri="{FF2B5EF4-FFF2-40B4-BE49-F238E27FC236}">
                <a16:creationId xmlns:a16="http://schemas.microsoft.com/office/drawing/2014/main" id="{FF872486-6E5F-4A93-BF59-FE96F29599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1812" y="1739943"/>
            <a:ext cx="5232213" cy="184593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kumimoji="0" lang="en-US" sz="4800" b="0" i="0" u="none" strike="noStrike" kern="0" cap="none" spc="-52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T Group Headline" panose="020B0603020203020204" pitchFamily="34" charset="0"/>
                <a:ea typeface="+mj-ea"/>
                <a:cs typeface="BT Group Headline" panose="020B0603020203020204" pitchFamily="34" charset="0"/>
              </a:defRPr>
            </a:lvl1pPr>
          </a:lstStyle>
          <a:p>
            <a:r>
              <a:rPr lang="en-US"/>
              <a:t>Click to edit expressive CFU slide</a:t>
            </a:r>
            <a:endParaRPr lang="en-GB"/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26A58507-0DDA-80BC-4D7A-2B904892D9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51812" y="3789343"/>
            <a:ext cx="4469579" cy="15364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200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sub heading.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E8919EC-9B90-4F85-09DD-2669EA34B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3529" y="308926"/>
            <a:ext cx="365126" cy="2038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5033AD-2A2E-4B40-820E-C0C238FC5E2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9F45A7C-0630-1F3A-71EB-84E5EB0CF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75724" y="308925"/>
            <a:ext cx="2692399" cy="2038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BT Group PowerPoint    |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7AC1EB-07FA-ED69-9E54-47FA1930158C}"/>
              </a:ext>
            </a:extLst>
          </p:cNvPr>
          <p:cNvSpPr/>
          <p:nvPr userDrawn="1"/>
        </p:nvSpPr>
        <p:spPr>
          <a:xfrm>
            <a:off x="-2" y="1123541"/>
            <a:ext cx="4446357" cy="33568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>
              <a:highlight>
                <a:srgbClr val="7159A3"/>
              </a:highligh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B378C4-4DA7-3424-0636-530C963061A5}"/>
              </a:ext>
            </a:extLst>
          </p:cNvPr>
          <p:cNvSpPr/>
          <p:nvPr userDrawn="1"/>
        </p:nvSpPr>
        <p:spPr>
          <a:xfrm>
            <a:off x="4446355" y="1295400"/>
            <a:ext cx="1840145" cy="2381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7159A3"/>
              </a:highlight>
            </a:endParaRP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DB022CFA-4355-7F14-17D5-B2CE4708E3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282065"/>
            <a:ext cx="6286500" cy="5553512"/>
          </a:xfrm>
          <a:custGeom>
            <a:avLst/>
            <a:gdLst>
              <a:gd name="connsiteX0" fmla="*/ 0 w 6286500"/>
              <a:gd name="connsiteY0" fmla="*/ 0 h 5549702"/>
              <a:gd name="connsiteX1" fmla="*/ 6286500 w 6286500"/>
              <a:gd name="connsiteY1" fmla="*/ 0 h 5549702"/>
              <a:gd name="connsiteX2" fmla="*/ 6286500 w 6286500"/>
              <a:gd name="connsiteY2" fmla="*/ 5549702 h 5549702"/>
              <a:gd name="connsiteX3" fmla="*/ 0 w 6286500"/>
              <a:gd name="connsiteY3" fmla="*/ 5549702 h 5549702"/>
              <a:gd name="connsiteX4" fmla="*/ 0 w 6286500"/>
              <a:gd name="connsiteY4" fmla="*/ 0 h 5549702"/>
              <a:gd name="connsiteX0" fmla="*/ 0 w 6286500"/>
              <a:gd name="connsiteY0" fmla="*/ 3810 h 5553512"/>
              <a:gd name="connsiteX1" fmla="*/ 4438650 w 6286500"/>
              <a:gd name="connsiteY1" fmla="*/ 0 h 5553512"/>
              <a:gd name="connsiteX2" fmla="*/ 6286500 w 6286500"/>
              <a:gd name="connsiteY2" fmla="*/ 3810 h 5553512"/>
              <a:gd name="connsiteX3" fmla="*/ 6286500 w 6286500"/>
              <a:gd name="connsiteY3" fmla="*/ 5553512 h 5553512"/>
              <a:gd name="connsiteX4" fmla="*/ 0 w 6286500"/>
              <a:gd name="connsiteY4" fmla="*/ 5553512 h 5553512"/>
              <a:gd name="connsiteX5" fmla="*/ 0 w 6286500"/>
              <a:gd name="connsiteY5" fmla="*/ 3810 h 5553512"/>
              <a:gd name="connsiteX0" fmla="*/ 0 w 6286500"/>
              <a:gd name="connsiteY0" fmla="*/ 3810 h 5553512"/>
              <a:gd name="connsiteX1" fmla="*/ 4438650 w 6286500"/>
              <a:gd name="connsiteY1" fmla="*/ 0 h 5553512"/>
              <a:gd name="connsiteX2" fmla="*/ 6286500 w 6286500"/>
              <a:gd name="connsiteY2" fmla="*/ 3810 h 5553512"/>
              <a:gd name="connsiteX3" fmla="*/ 6284595 w 6286500"/>
              <a:gd name="connsiteY3" fmla="*/ 175260 h 5553512"/>
              <a:gd name="connsiteX4" fmla="*/ 6286500 w 6286500"/>
              <a:gd name="connsiteY4" fmla="*/ 5553512 h 5553512"/>
              <a:gd name="connsiteX5" fmla="*/ 0 w 6286500"/>
              <a:gd name="connsiteY5" fmla="*/ 5553512 h 5553512"/>
              <a:gd name="connsiteX6" fmla="*/ 0 w 6286500"/>
              <a:gd name="connsiteY6" fmla="*/ 3810 h 5553512"/>
              <a:gd name="connsiteX0" fmla="*/ 0 w 6286500"/>
              <a:gd name="connsiteY0" fmla="*/ 3810 h 5553512"/>
              <a:gd name="connsiteX1" fmla="*/ 4438650 w 6286500"/>
              <a:gd name="connsiteY1" fmla="*/ 0 h 5553512"/>
              <a:gd name="connsiteX2" fmla="*/ 4444365 w 6286500"/>
              <a:gd name="connsiteY2" fmla="*/ 173355 h 5553512"/>
              <a:gd name="connsiteX3" fmla="*/ 6284595 w 6286500"/>
              <a:gd name="connsiteY3" fmla="*/ 175260 h 5553512"/>
              <a:gd name="connsiteX4" fmla="*/ 6286500 w 6286500"/>
              <a:gd name="connsiteY4" fmla="*/ 5553512 h 5553512"/>
              <a:gd name="connsiteX5" fmla="*/ 0 w 6286500"/>
              <a:gd name="connsiteY5" fmla="*/ 5553512 h 5553512"/>
              <a:gd name="connsiteX6" fmla="*/ 0 w 6286500"/>
              <a:gd name="connsiteY6" fmla="*/ 3810 h 5553512"/>
              <a:gd name="connsiteX0" fmla="*/ 0 w 6286500"/>
              <a:gd name="connsiteY0" fmla="*/ 3810 h 5553512"/>
              <a:gd name="connsiteX1" fmla="*/ 4446270 w 6286500"/>
              <a:gd name="connsiteY1" fmla="*/ 0 h 5553512"/>
              <a:gd name="connsiteX2" fmla="*/ 4444365 w 6286500"/>
              <a:gd name="connsiteY2" fmla="*/ 173355 h 5553512"/>
              <a:gd name="connsiteX3" fmla="*/ 6284595 w 6286500"/>
              <a:gd name="connsiteY3" fmla="*/ 175260 h 5553512"/>
              <a:gd name="connsiteX4" fmla="*/ 6286500 w 6286500"/>
              <a:gd name="connsiteY4" fmla="*/ 5553512 h 5553512"/>
              <a:gd name="connsiteX5" fmla="*/ 0 w 6286500"/>
              <a:gd name="connsiteY5" fmla="*/ 5553512 h 5553512"/>
              <a:gd name="connsiteX6" fmla="*/ 0 w 6286500"/>
              <a:gd name="connsiteY6" fmla="*/ 3810 h 5553512"/>
              <a:gd name="connsiteX0" fmla="*/ 0 w 6286500"/>
              <a:gd name="connsiteY0" fmla="*/ 3810 h 5553512"/>
              <a:gd name="connsiteX1" fmla="*/ 4446270 w 6286500"/>
              <a:gd name="connsiteY1" fmla="*/ 0 h 5553512"/>
              <a:gd name="connsiteX2" fmla="*/ 4444365 w 6286500"/>
              <a:gd name="connsiteY2" fmla="*/ 171450 h 5553512"/>
              <a:gd name="connsiteX3" fmla="*/ 6284595 w 6286500"/>
              <a:gd name="connsiteY3" fmla="*/ 175260 h 5553512"/>
              <a:gd name="connsiteX4" fmla="*/ 6286500 w 6286500"/>
              <a:gd name="connsiteY4" fmla="*/ 5553512 h 5553512"/>
              <a:gd name="connsiteX5" fmla="*/ 0 w 6286500"/>
              <a:gd name="connsiteY5" fmla="*/ 5553512 h 5553512"/>
              <a:gd name="connsiteX6" fmla="*/ 0 w 6286500"/>
              <a:gd name="connsiteY6" fmla="*/ 3810 h 555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6500" h="5553512">
                <a:moveTo>
                  <a:pt x="0" y="3810"/>
                </a:moveTo>
                <a:lnTo>
                  <a:pt x="4446270" y="0"/>
                </a:lnTo>
                <a:lnTo>
                  <a:pt x="4444365" y="171450"/>
                </a:lnTo>
                <a:lnTo>
                  <a:pt x="6284595" y="175260"/>
                </a:lnTo>
                <a:lnTo>
                  <a:pt x="6286500" y="5553512"/>
                </a:lnTo>
                <a:lnTo>
                  <a:pt x="0" y="5553512"/>
                </a:lnTo>
                <a:lnTo>
                  <a:pt x="0" y="38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 i="0">
                <a:latin typeface="BT Group Headline" panose="020B0603020203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03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148A8C8-8BCD-B284-92CD-9DA956E33C77}"/>
              </a:ext>
            </a:extLst>
          </p:cNvPr>
          <p:cNvSpPr/>
          <p:nvPr userDrawn="1"/>
        </p:nvSpPr>
        <p:spPr>
          <a:xfrm rot="16200000">
            <a:off x="11218219" y="5884355"/>
            <a:ext cx="1773933" cy="1733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C0C0C0"/>
              </a:highligh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2B6C2A-E598-0DAA-4316-9B713CF1D86C}"/>
              </a:ext>
            </a:extLst>
          </p:cNvPr>
          <p:cNvSpPr/>
          <p:nvPr userDrawn="1"/>
        </p:nvSpPr>
        <p:spPr>
          <a:xfrm>
            <a:off x="307975" y="0"/>
            <a:ext cx="900790" cy="173355"/>
          </a:xfrm>
          <a:prstGeom prst="rect">
            <a:avLst/>
          </a:prstGeom>
          <a:solidFill>
            <a:srgbClr val="43B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CA7341D-2023-6379-73E7-F973463DBF8A}"/>
              </a:ext>
            </a:extLst>
          </p:cNvPr>
          <p:cNvGrpSpPr/>
          <p:nvPr userDrawn="1"/>
        </p:nvGrpSpPr>
        <p:grpSpPr>
          <a:xfrm>
            <a:off x="306070" y="5770190"/>
            <a:ext cx="1749975" cy="575048"/>
            <a:chOff x="306070" y="303531"/>
            <a:chExt cx="1749975" cy="575048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20E4A1C-BABF-AB71-A7D8-A555C49A9689}"/>
                </a:ext>
              </a:extLst>
            </p:cNvPr>
            <p:cNvSpPr/>
            <p:nvPr/>
          </p:nvSpPr>
          <p:spPr>
            <a:xfrm>
              <a:off x="306070" y="308044"/>
              <a:ext cx="236068" cy="293843"/>
            </a:xfrm>
            <a:custGeom>
              <a:avLst/>
              <a:gdLst>
                <a:gd name="connsiteX0" fmla="*/ 132928 w 236068"/>
                <a:gd name="connsiteY0" fmla="*/ -173 h 293843"/>
                <a:gd name="connsiteX1" fmla="*/ 224557 w 236068"/>
                <a:gd name="connsiteY1" fmla="*/ 74303 h 293843"/>
                <a:gd name="connsiteX2" fmla="*/ 170844 w 236068"/>
                <a:gd name="connsiteY2" fmla="*/ 137947 h 293843"/>
                <a:gd name="connsiteX3" fmla="*/ 235841 w 236068"/>
                <a:gd name="connsiteY3" fmla="*/ 207459 h 293843"/>
                <a:gd name="connsiteX4" fmla="*/ 136539 w 236068"/>
                <a:gd name="connsiteY4" fmla="*/ 293671 h 293843"/>
                <a:gd name="connsiteX5" fmla="*/ -227 w 236068"/>
                <a:gd name="connsiteY5" fmla="*/ 293671 h 293843"/>
                <a:gd name="connsiteX6" fmla="*/ -227 w 236068"/>
                <a:gd name="connsiteY6" fmla="*/ -173 h 293843"/>
                <a:gd name="connsiteX7" fmla="*/ 125255 w 236068"/>
                <a:gd name="connsiteY7" fmla="*/ 119892 h 293843"/>
                <a:gd name="connsiteX8" fmla="*/ 166330 w 236068"/>
                <a:gd name="connsiteY8" fmla="*/ 82428 h 293843"/>
                <a:gd name="connsiteX9" fmla="*/ 125255 w 236068"/>
                <a:gd name="connsiteY9" fmla="*/ 46770 h 293843"/>
                <a:gd name="connsiteX10" fmla="*/ 56195 w 236068"/>
                <a:gd name="connsiteY10" fmla="*/ 46770 h 293843"/>
                <a:gd name="connsiteX11" fmla="*/ 56195 w 236068"/>
                <a:gd name="connsiteY11" fmla="*/ 119892 h 293843"/>
                <a:gd name="connsiteX12" fmla="*/ 130220 w 236068"/>
                <a:gd name="connsiteY12" fmla="*/ 246728 h 293843"/>
                <a:gd name="connsiteX13" fmla="*/ 177614 w 236068"/>
                <a:gd name="connsiteY13" fmla="*/ 206104 h 293843"/>
                <a:gd name="connsiteX14" fmla="*/ 130220 w 236068"/>
                <a:gd name="connsiteY14" fmla="*/ 166835 h 293843"/>
                <a:gd name="connsiteX15" fmla="*/ 56195 w 236068"/>
                <a:gd name="connsiteY15" fmla="*/ 166835 h 293843"/>
                <a:gd name="connsiteX16" fmla="*/ 56195 w 236068"/>
                <a:gd name="connsiteY16" fmla="*/ 247179 h 293843"/>
                <a:gd name="connsiteX17" fmla="*/ 130220 w 236068"/>
                <a:gd name="connsiteY17" fmla="*/ 247179 h 29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6068" h="293843">
                  <a:moveTo>
                    <a:pt x="132928" y="-173"/>
                  </a:moveTo>
                  <a:cubicBezTo>
                    <a:pt x="187544" y="-173"/>
                    <a:pt x="224557" y="30069"/>
                    <a:pt x="224557" y="74303"/>
                  </a:cubicBezTo>
                  <a:cubicBezTo>
                    <a:pt x="224557" y="103643"/>
                    <a:pt x="203794" y="127114"/>
                    <a:pt x="170844" y="137947"/>
                  </a:cubicBezTo>
                  <a:cubicBezTo>
                    <a:pt x="211016" y="146975"/>
                    <a:pt x="235841" y="172251"/>
                    <a:pt x="235841" y="207459"/>
                  </a:cubicBezTo>
                  <a:cubicBezTo>
                    <a:pt x="235841" y="258464"/>
                    <a:pt x="195669" y="293671"/>
                    <a:pt x="136539" y="293671"/>
                  </a:cubicBezTo>
                  <a:lnTo>
                    <a:pt x="-227" y="293671"/>
                  </a:lnTo>
                  <a:lnTo>
                    <a:pt x="-227" y="-173"/>
                  </a:lnTo>
                  <a:close/>
                  <a:moveTo>
                    <a:pt x="125255" y="119892"/>
                  </a:moveTo>
                  <a:cubicBezTo>
                    <a:pt x="153691" y="119892"/>
                    <a:pt x="166330" y="102740"/>
                    <a:pt x="166330" y="82428"/>
                  </a:cubicBezTo>
                  <a:cubicBezTo>
                    <a:pt x="166330" y="59859"/>
                    <a:pt x="150983" y="46770"/>
                    <a:pt x="125255" y="46770"/>
                  </a:cubicBezTo>
                  <a:lnTo>
                    <a:pt x="56195" y="46770"/>
                  </a:lnTo>
                  <a:lnTo>
                    <a:pt x="56195" y="119892"/>
                  </a:lnTo>
                  <a:close/>
                  <a:moveTo>
                    <a:pt x="130220" y="246728"/>
                  </a:moveTo>
                  <a:cubicBezTo>
                    <a:pt x="159559" y="246728"/>
                    <a:pt x="177614" y="231381"/>
                    <a:pt x="177614" y="206104"/>
                  </a:cubicBezTo>
                  <a:cubicBezTo>
                    <a:pt x="177614" y="182633"/>
                    <a:pt x="158656" y="166835"/>
                    <a:pt x="130220" y="166835"/>
                  </a:cubicBezTo>
                  <a:lnTo>
                    <a:pt x="56195" y="166835"/>
                  </a:lnTo>
                  <a:lnTo>
                    <a:pt x="56195" y="247179"/>
                  </a:lnTo>
                  <a:lnTo>
                    <a:pt x="130220" y="247179"/>
                  </a:lnTo>
                  <a:close/>
                </a:path>
              </a:pathLst>
            </a:custGeom>
            <a:grpFill/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A32BA2A-C4E6-16D6-9950-4C013BD010EB}"/>
                </a:ext>
              </a:extLst>
            </p:cNvPr>
            <p:cNvSpPr/>
            <p:nvPr/>
          </p:nvSpPr>
          <p:spPr>
            <a:xfrm>
              <a:off x="554325" y="308044"/>
              <a:ext cx="242839" cy="293843"/>
            </a:xfrm>
            <a:custGeom>
              <a:avLst/>
              <a:gdLst>
                <a:gd name="connsiteX0" fmla="*/ 150080 w 242839"/>
                <a:gd name="connsiteY0" fmla="*/ 49027 h 293843"/>
                <a:gd name="connsiteX1" fmla="*/ 150080 w 242839"/>
                <a:gd name="connsiteY1" fmla="*/ 293671 h 293843"/>
                <a:gd name="connsiteX2" fmla="*/ 92305 w 242839"/>
                <a:gd name="connsiteY2" fmla="*/ 293671 h 293843"/>
                <a:gd name="connsiteX3" fmla="*/ 92305 w 242839"/>
                <a:gd name="connsiteY3" fmla="*/ 49027 h 293843"/>
                <a:gd name="connsiteX4" fmla="*/ -227 w 242839"/>
                <a:gd name="connsiteY4" fmla="*/ 49027 h 293843"/>
                <a:gd name="connsiteX5" fmla="*/ -227 w 242839"/>
                <a:gd name="connsiteY5" fmla="*/ -173 h 293843"/>
                <a:gd name="connsiteX6" fmla="*/ 242612 w 242839"/>
                <a:gd name="connsiteY6" fmla="*/ -173 h 293843"/>
                <a:gd name="connsiteX7" fmla="*/ 242612 w 242839"/>
                <a:gd name="connsiteY7" fmla="*/ 49027 h 29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839" h="293843">
                  <a:moveTo>
                    <a:pt x="150080" y="49027"/>
                  </a:moveTo>
                  <a:lnTo>
                    <a:pt x="150080" y="293671"/>
                  </a:lnTo>
                  <a:lnTo>
                    <a:pt x="92305" y="293671"/>
                  </a:lnTo>
                  <a:lnTo>
                    <a:pt x="92305" y="49027"/>
                  </a:lnTo>
                  <a:lnTo>
                    <a:pt x="-227" y="49027"/>
                  </a:lnTo>
                  <a:lnTo>
                    <a:pt x="-227" y="-173"/>
                  </a:lnTo>
                  <a:lnTo>
                    <a:pt x="242612" y="-173"/>
                  </a:lnTo>
                  <a:lnTo>
                    <a:pt x="242612" y="49027"/>
                  </a:lnTo>
                  <a:close/>
                </a:path>
              </a:pathLst>
            </a:custGeom>
            <a:grpFill/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D23F658-0ACD-1DB6-8F06-73D3DA40DAC5}"/>
                </a:ext>
              </a:extLst>
            </p:cNvPr>
            <p:cNvSpPr/>
            <p:nvPr/>
          </p:nvSpPr>
          <p:spPr>
            <a:xfrm>
              <a:off x="877057" y="303531"/>
              <a:ext cx="246901" cy="303774"/>
            </a:xfrm>
            <a:custGeom>
              <a:avLst/>
              <a:gdLst>
                <a:gd name="connsiteX0" fmla="*/ 246223 w 246901"/>
                <a:gd name="connsiteY0" fmla="*/ 298636 h 303774"/>
                <a:gd name="connsiteX1" fmla="*/ 191607 w 246901"/>
                <a:gd name="connsiteY1" fmla="*/ 298636 h 303774"/>
                <a:gd name="connsiteX2" fmla="*/ 191607 w 246901"/>
                <a:gd name="connsiteY2" fmla="*/ 248082 h 303774"/>
                <a:gd name="connsiteX3" fmla="*/ 112165 w 246901"/>
                <a:gd name="connsiteY3" fmla="*/ 303601 h 303774"/>
                <a:gd name="connsiteX4" fmla="*/ -227 w 246901"/>
                <a:gd name="connsiteY4" fmla="*/ 153745 h 303774"/>
                <a:gd name="connsiteX5" fmla="*/ 132477 w 246901"/>
                <a:gd name="connsiteY5" fmla="*/ -173 h 303774"/>
                <a:gd name="connsiteX6" fmla="*/ 239904 w 246901"/>
                <a:gd name="connsiteY6" fmla="*/ 60762 h 303774"/>
                <a:gd name="connsiteX7" fmla="*/ 194315 w 246901"/>
                <a:gd name="connsiteY7" fmla="*/ 89199 h 303774"/>
                <a:gd name="connsiteX8" fmla="*/ 133380 w 246901"/>
                <a:gd name="connsiteY8" fmla="*/ 49929 h 303774"/>
                <a:gd name="connsiteX9" fmla="*/ 59354 w 246901"/>
                <a:gd name="connsiteY9" fmla="*/ 154197 h 303774"/>
                <a:gd name="connsiteX10" fmla="*/ 125706 w 246901"/>
                <a:gd name="connsiteY10" fmla="*/ 253950 h 303774"/>
                <a:gd name="connsiteX11" fmla="*/ 188447 w 246901"/>
                <a:gd name="connsiteY11" fmla="*/ 192112 h 303774"/>
                <a:gd name="connsiteX12" fmla="*/ 147372 w 246901"/>
                <a:gd name="connsiteY12" fmla="*/ 192112 h 303774"/>
                <a:gd name="connsiteX13" fmla="*/ 147372 w 246901"/>
                <a:gd name="connsiteY13" fmla="*/ 143815 h 303774"/>
                <a:gd name="connsiteX14" fmla="*/ 246674 w 246901"/>
                <a:gd name="connsiteY14" fmla="*/ 143815 h 303774"/>
                <a:gd name="connsiteX15" fmla="*/ 246674 w 246901"/>
                <a:gd name="connsiteY15" fmla="*/ 298636 h 303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6901" h="303774">
                  <a:moveTo>
                    <a:pt x="246223" y="298636"/>
                  </a:moveTo>
                  <a:lnTo>
                    <a:pt x="191607" y="298636"/>
                  </a:lnTo>
                  <a:lnTo>
                    <a:pt x="191607" y="248082"/>
                  </a:lnTo>
                  <a:cubicBezTo>
                    <a:pt x="176711" y="285546"/>
                    <a:pt x="150532" y="303601"/>
                    <a:pt x="112165" y="303601"/>
                  </a:cubicBezTo>
                  <a:cubicBezTo>
                    <a:pt x="44910" y="303601"/>
                    <a:pt x="-227" y="243117"/>
                    <a:pt x="-227" y="153745"/>
                  </a:cubicBezTo>
                  <a:cubicBezTo>
                    <a:pt x="-227" y="59859"/>
                    <a:pt x="51229" y="-173"/>
                    <a:pt x="132477" y="-173"/>
                  </a:cubicBezTo>
                  <a:cubicBezTo>
                    <a:pt x="178066" y="-173"/>
                    <a:pt x="213273" y="19687"/>
                    <a:pt x="239904" y="60762"/>
                  </a:cubicBezTo>
                  <a:lnTo>
                    <a:pt x="194315" y="89199"/>
                  </a:lnTo>
                  <a:cubicBezTo>
                    <a:pt x="178066" y="62116"/>
                    <a:pt x="158656" y="49929"/>
                    <a:pt x="133380" y="49929"/>
                  </a:cubicBezTo>
                  <a:cubicBezTo>
                    <a:pt x="89596" y="49929"/>
                    <a:pt x="59354" y="92358"/>
                    <a:pt x="59354" y="154197"/>
                  </a:cubicBezTo>
                  <a:cubicBezTo>
                    <a:pt x="59354" y="213778"/>
                    <a:pt x="86437" y="253950"/>
                    <a:pt x="125706" y="253950"/>
                  </a:cubicBezTo>
                  <a:cubicBezTo>
                    <a:pt x="159108" y="253950"/>
                    <a:pt x="185739" y="227319"/>
                    <a:pt x="188447" y="192112"/>
                  </a:cubicBezTo>
                  <a:lnTo>
                    <a:pt x="147372" y="192112"/>
                  </a:lnTo>
                  <a:lnTo>
                    <a:pt x="147372" y="143815"/>
                  </a:lnTo>
                  <a:lnTo>
                    <a:pt x="246674" y="143815"/>
                  </a:lnTo>
                  <a:lnTo>
                    <a:pt x="246674" y="298636"/>
                  </a:lnTo>
                  <a:close/>
                </a:path>
              </a:pathLst>
            </a:custGeom>
            <a:grpFill/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9350014-C300-184B-B0CF-3E5C12E4AB7D}"/>
                </a:ext>
              </a:extLst>
            </p:cNvPr>
            <p:cNvSpPr/>
            <p:nvPr/>
          </p:nvSpPr>
          <p:spPr>
            <a:xfrm>
              <a:off x="1148784" y="389743"/>
              <a:ext cx="175133" cy="212596"/>
            </a:xfrm>
            <a:custGeom>
              <a:avLst/>
              <a:gdLst>
                <a:gd name="connsiteX0" fmla="*/ -227 w 175133"/>
                <a:gd name="connsiteY0" fmla="*/ -173 h 212596"/>
                <a:gd name="connsiteX1" fmla="*/ 85985 w 175133"/>
                <a:gd name="connsiteY1" fmla="*/ -173 h 212596"/>
                <a:gd name="connsiteX2" fmla="*/ 85985 w 175133"/>
                <a:gd name="connsiteY2" fmla="*/ 46318 h 212596"/>
                <a:gd name="connsiteX3" fmla="*/ 150983 w 175133"/>
                <a:gd name="connsiteY3" fmla="*/ -173 h 212596"/>
                <a:gd name="connsiteX4" fmla="*/ 174906 w 175133"/>
                <a:gd name="connsiteY4" fmla="*/ -173 h 212596"/>
                <a:gd name="connsiteX5" fmla="*/ 174906 w 175133"/>
                <a:gd name="connsiteY5" fmla="*/ 50832 h 212596"/>
                <a:gd name="connsiteX6" fmla="*/ 141053 w 175133"/>
                <a:gd name="connsiteY6" fmla="*/ 50832 h 212596"/>
                <a:gd name="connsiteX7" fmla="*/ 87791 w 175133"/>
                <a:gd name="connsiteY7" fmla="*/ 96421 h 212596"/>
                <a:gd name="connsiteX8" fmla="*/ 87791 w 175133"/>
                <a:gd name="connsiteY8" fmla="*/ 212424 h 212596"/>
                <a:gd name="connsiteX9" fmla="*/ 31369 w 175133"/>
                <a:gd name="connsiteY9" fmla="*/ 212424 h 212596"/>
                <a:gd name="connsiteX10" fmla="*/ 31369 w 175133"/>
                <a:gd name="connsiteY10" fmla="*/ 44061 h 212596"/>
                <a:gd name="connsiteX11" fmla="*/ -227 w 175133"/>
                <a:gd name="connsiteY11" fmla="*/ 44061 h 212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5133" h="212596">
                  <a:moveTo>
                    <a:pt x="-227" y="-173"/>
                  </a:moveTo>
                  <a:lnTo>
                    <a:pt x="85985" y="-173"/>
                  </a:lnTo>
                  <a:lnTo>
                    <a:pt x="85985" y="46318"/>
                  </a:lnTo>
                  <a:cubicBezTo>
                    <a:pt x="96818" y="17430"/>
                    <a:pt x="118936" y="-173"/>
                    <a:pt x="150983" y="-173"/>
                  </a:cubicBezTo>
                  <a:lnTo>
                    <a:pt x="174906" y="-173"/>
                  </a:lnTo>
                  <a:lnTo>
                    <a:pt x="174906" y="50832"/>
                  </a:lnTo>
                  <a:lnTo>
                    <a:pt x="141053" y="50832"/>
                  </a:lnTo>
                  <a:cubicBezTo>
                    <a:pt x="105846" y="50832"/>
                    <a:pt x="87791" y="65727"/>
                    <a:pt x="87791" y="96421"/>
                  </a:cubicBezTo>
                  <a:lnTo>
                    <a:pt x="87791" y="212424"/>
                  </a:lnTo>
                  <a:lnTo>
                    <a:pt x="31369" y="212424"/>
                  </a:lnTo>
                  <a:lnTo>
                    <a:pt x="31369" y="44061"/>
                  </a:lnTo>
                  <a:lnTo>
                    <a:pt x="-227" y="44061"/>
                  </a:lnTo>
                  <a:close/>
                </a:path>
              </a:pathLst>
            </a:custGeom>
            <a:grpFill/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B8475DA-C996-07F5-D8F6-CFF70D74C67D}"/>
                </a:ext>
              </a:extLst>
            </p:cNvPr>
            <p:cNvSpPr/>
            <p:nvPr/>
          </p:nvSpPr>
          <p:spPr>
            <a:xfrm>
              <a:off x="1337007" y="384326"/>
              <a:ext cx="219367" cy="222978"/>
            </a:xfrm>
            <a:custGeom>
              <a:avLst/>
              <a:gdLst>
                <a:gd name="connsiteX0" fmla="*/ -227 w 219367"/>
                <a:gd name="connsiteY0" fmla="*/ 111316 h 222978"/>
                <a:gd name="connsiteX1" fmla="*/ 109457 w 219367"/>
                <a:gd name="connsiteY1" fmla="*/ -173 h 222978"/>
                <a:gd name="connsiteX2" fmla="*/ 219141 w 219367"/>
                <a:gd name="connsiteY2" fmla="*/ 111316 h 222978"/>
                <a:gd name="connsiteX3" fmla="*/ 109457 w 219367"/>
                <a:gd name="connsiteY3" fmla="*/ 222805 h 222978"/>
                <a:gd name="connsiteX4" fmla="*/ -227 w 219367"/>
                <a:gd name="connsiteY4" fmla="*/ 111316 h 222978"/>
                <a:gd name="connsiteX5" fmla="*/ 161816 w 219367"/>
                <a:gd name="connsiteY5" fmla="*/ 111316 h 222978"/>
                <a:gd name="connsiteX6" fmla="*/ 109457 w 219367"/>
                <a:gd name="connsiteY6" fmla="*/ 45867 h 222978"/>
                <a:gd name="connsiteX7" fmla="*/ 57097 w 219367"/>
                <a:gd name="connsiteY7" fmla="*/ 111316 h 222978"/>
                <a:gd name="connsiteX8" fmla="*/ 109457 w 219367"/>
                <a:gd name="connsiteY8" fmla="*/ 176765 h 222978"/>
                <a:gd name="connsiteX9" fmla="*/ 161816 w 219367"/>
                <a:gd name="connsiteY9" fmla="*/ 111316 h 222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9367" h="222978">
                  <a:moveTo>
                    <a:pt x="-227" y="111316"/>
                  </a:moveTo>
                  <a:cubicBezTo>
                    <a:pt x="-227" y="44513"/>
                    <a:pt x="44007" y="-173"/>
                    <a:pt x="109457" y="-173"/>
                  </a:cubicBezTo>
                  <a:cubicBezTo>
                    <a:pt x="174906" y="-173"/>
                    <a:pt x="219141" y="44513"/>
                    <a:pt x="219141" y="111316"/>
                  </a:cubicBezTo>
                  <a:cubicBezTo>
                    <a:pt x="219141" y="178119"/>
                    <a:pt x="174906" y="222805"/>
                    <a:pt x="109457" y="222805"/>
                  </a:cubicBezTo>
                  <a:cubicBezTo>
                    <a:pt x="44007" y="222805"/>
                    <a:pt x="-227" y="178119"/>
                    <a:pt x="-227" y="111316"/>
                  </a:cubicBezTo>
                  <a:close/>
                  <a:moveTo>
                    <a:pt x="161816" y="111316"/>
                  </a:moveTo>
                  <a:cubicBezTo>
                    <a:pt x="161816" y="72047"/>
                    <a:pt x="140602" y="45867"/>
                    <a:pt x="109457" y="45867"/>
                  </a:cubicBezTo>
                  <a:cubicBezTo>
                    <a:pt x="78312" y="45867"/>
                    <a:pt x="57097" y="72498"/>
                    <a:pt x="57097" y="111316"/>
                  </a:cubicBezTo>
                  <a:cubicBezTo>
                    <a:pt x="57097" y="150134"/>
                    <a:pt x="78312" y="176765"/>
                    <a:pt x="109457" y="176765"/>
                  </a:cubicBezTo>
                  <a:cubicBezTo>
                    <a:pt x="140602" y="176765"/>
                    <a:pt x="161816" y="150586"/>
                    <a:pt x="161816" y="111316"/>
                  </a:cubicBezTo>
                  <a:close/>
                </a:path>
              </a:pathLst>
            </a:custGeom>
            <a:grpFill/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57D7AC4-6245-09BF-74A6-248E679F1D8E}"/>
                </a:ext>
              </a:extLst>
            </p:cNvPr>
            <p:cNvSpPr/>
            <p:nvPr/>
          </p:nvSpPr>
          <p:spPr>
            <a:xfrm>
              <a:off x="1584360" y="389743"/>
              <a:ext cx="227943" cy="216659"/>
            </a:xfrm>
            <a:custGeom>
              <a:avLst/>
              <a:gdLst>
                <a:gd name="connsiteX0" fmla="*/ 227265 w 227943"/>
                <a:gd name="connsiteY0" fmla="*/ 212424 h 216659"/>
                <a:gd name="connsiteX1" fmla="*/ 141053 w 227943"/>
                <a:gd name="connsiteY1" fmla="*/ 212424 h 216659"/>
                <a:gd name="connsiteX2" fmla="*/ 141053 w 227943"/>
                <a:gd name="connsiteY2" fmla="*/ 170446 h 216659"/>
                <a:gd name="connsiteX3" fmla="*/ 72444 w 227943"/>
                <a:gd name="connsiteY3" fmla="*/ 216486 h 216659"/>
                <a:gd name="connsiteX4" fmla="*/ -227 w 227943"/>
                <a:gd name="connsiteY4" fmla="*/ 133885 h 216659"/>
                <a:gd name="connsiteX5" fmla="*/ -227 w 227943"/>
                <a:gd name="connsiteY5" fmla="*/ -173 h 216659"/>
                <a:gd name="connsiteX6" fmla="*/ 56195 w 227943"/>
                <a:gd name="connsiteY6" fmla="*/ -173 h 216659"/>
                <a:gd name="connsiteX7" fmla="*/ 56195 w 227943"/>
                <a:gd name="connsiteY7" fmla="*/ 126211 h 216659"/>
                <a:gd name="connsiteX8" fmla="*/ 95013 w 227943"/>
                <a:gd name="connsiteY8" fmla="*/ 169995 h 216659"/>
                <a:gd name="connsiteX9" fmla="*/ 139699 w 227943"/>
                <a:gd name="connsiteY9" fmla="*/ 127114 h 216659"/>
                <a:gd name="connsiteX10" fmla="*/ 139699 w 227943"/>
                <a:gd name="connsiteY10" fmla="*/ -173 h 216659"/>
                <a:gd name="connsiteX11" fmla="*/ 196120 w 227943"/>
                <a:gd name="connsiteY11" fmla="*/ -173 h 216659"/>
                <a:gd name="connsiteX12" fmla="*/ 196120 w 227943"/>
                <a:gd name="connsiteY12" fmla="*/ 167738 h 216659"/>
                <a:gd name="connsiteX13" fmla="*/ 227717 w 227943"/>
                <a:gd name="connsiteY13" fmla="*/ 167738 h 216659"/>
                <a:gd name="connsiteX14" fmla="*/ 227717 w 227943"/>
                <a:gd name="connsiteY14" fmla="*/ 212424 h 216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943" h="216659">
                  <a:moveTo>
                    <a:pt x="227265" y="212424"/>
                  </a:moveTo>
                  <a:lnTo>
                    <a:pt x="141053" y="212424"/>
                  </a:lnTo>
                  <a:lnTo>
                    <a:pt x="141053" y="170446"/>
                  </a:lnTo>
                  <a:cubicBezTo>
                    <a:pt x="127963" y="198883"/>
                    <a:pt x="104040" y="216486"/>
                    <a:pt x="72444" y="216486"/>
                  </a:cubicBezTo>
                  <a:cubicBezTo>
                    <a:pt x="27307" y="216486"/>
                    <a:pt x="-227" y="182182"/>
                    <a:pt x="-227" y="133885"/>
                  </a:cubicBezTo>
                  <a:lnTo>
                    <a:pt x="-227" y="-173"/>
                  </a:lnTo>
                  <a:lnTo>
                    <a:pt x="56195" y="-173"/>
                  </a:lnTo>
                  <a:lnTo>
                    <a:pt x="56195" y="126211"/>
                  </a:lnTo>
                  <a:cubicBezTo>
                    <a:pt x="56195" y="156453"/>
                    <a:pt x="71993" y="169995"/>
                    <a:pt x="95013" y="169995"/>
                  </a:cubicBezTo>
                  <a:cubicBezTo>
                    <a:pt x="119053" y="170130"/>
                    <a:pt x="138846" y="151136"/>
                    <a:pt x="139699" y="127114"/>
                  </a:cubicBezTo>
                  <a:lnTo>
                    <a:pt x="139699" y="-173"/>
                  </a:lnTo>
                  <a:lnTo>
                    <a:pt x="196120" y="-173"/>
                  </a:lnTo>
                  <a:lnTo>
                    <a:pt x="196120" y="167738"/>
                  </a:lnTo>
                  <a:lnTo>
                    <a:pt x="227717" y="167738"/>
                  </a:lnTo>
                  <a:lnTo>
                    <a:pt x="227717" y="212424"/>
                  </a:lnTo>
                  <a:close/>
                </a:path>
              </a:pathLst>
            </a:custGeom>
            <a:grpFill/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30C5360-603D-28C7-F1C4-E06957F8EB43}"/>
                </a:ext>
              </a:extLst>
            </p:cNvPr>
            <p:cNvSpPr/>
            <p:nvPr/>
          </p:nvSpPr>
          <p:spPr>
            <a:xfrm>
              <a:off x="1814109" y="385229"/>
              <a:ext cx="241936" cy="297003"/>
            </a:xfrm>
            <a:custGeom>
              <a:avLst/>
              <a:gdLst>
                <a:gd name="connsiteX0" fmla="*/ -227 w 241936"/>
                <a:gd name="connsiteY0" fmla="*/ 4341 h 297003"/>
                <a:gd name="connsiteX1" fmla="*/ 85985 w 241936"/>
                <a:gd name="connsiteY1" fmla="*/ 4341 h 297003"/>
                <a:gd name="connsiteX2" fmla="*/ 85985 w 241936"/>
                <a:gd name="connsiteY2" fmla="*/ 44964 h 297003"/>
                <a:gd name="connsiteX3" fmla="*/ 153691 w 241936"/>
                <a:gd name="connsiteY3" fmla="*/ -173 h 297003"/>
                <a:gd name="connsiteX4" fmla="*/ 241709 w 241936"/>
                <a:gd name="connsiteY4" fmla="*/ 110413 h 297003"/>
                <a:gd name="connsiteX5" fmla="*/ 153691 w 241936"/>
                <a:gd name="connsiteY5" fmla="*/ 221000 h 297003"/>
                <a:gd name="connsiteX6" fmla="*/ 87791 w 241936"/>
                <a:gd name="connsiteY6" fmla="*/ 179473 h 297003"/>
                <a:gd name="connsiteX7" fmla="*/ 87791 w 241936"/>
                <a:gd name="connsiteY7" fmla="*/ 296831 h 297003"/>
                <a:gd name="connsiteX8" fmla="*/ 31369 w 241936"/>
                <a:gd name="connsiteY8" fmla="*/ 296831 h 297003"/>
                <a:gd name="connsiteX9" fmla="*/ 31369 w 241936"/>
                <a:gd name="connsiteY9" fmla="*/ 48575 h 297003"/>
                <a:gd name="connsiteX10" fmla="*/ -227 w 241936"/>
                <a:gd name="connsiteY10" fmla="*/ 48575 h 297003"/>
                <a:gd name="connsiteX11" fmla="*/ 184836 w 241936"/>
                <a:gd name="connsiteY11" fmla="*/ 110413 h 297003"/>
                <a:gd name="connsiteX12" fmla="*/ 133831 w 241936"/>
                <a:gd name="connsiteY12" fmla="*/ 45867 h 297003"/>
                <a:gd name="connsiteX13" fmla="*/ 85985 w 241936"/>
                <a:gd name="connsiteY13" fmla="*/ 94615 h 297003"/>
                <a:gd name="connsiteX14" fmla="*/ 85985 w 241936"/>
                <a:gd name="connsiteY14" fmla="*/ 126663 h 297003"/>
                <a:gd name="connsiteX15" fmla="*/ 133831 w 241936"/>
                <a:gd name="connsiteY15" fmla="*/ 175411 h 297003"/>
                <a:gd name="connsiteX16" fmla="*/ 184836 w 241936"/>
                <a:gd name="connsiteY16" fmla="*/ 110413 h 29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1936" h="297003">
                  <a:moveTo>
                    <a:pt x="-227" y="4341"/>
                  </a:moveTo>
                  <a:lnTo>
                    <a:pt x="85985" y="4341"/>
                  </a:lnTo>
                  <a:lnTo>
                    <a:pt x="85985" y="44964"/>
                  </a:lnTo>
                  <a:cubicBezTo>
                    <a:pt x="99075" y="16528"/>
                    <a:pt x="122998" y="-173"/>
                    <a:pt x="153691" y="-173"/>
                  </a:cubicBezTo>
                  <a:cubicBezTo>
                    <a:pt x="205148" y="-173"/>
                    <a:pt x="241709" y="45867"/>
                    <a:pt x="241709" y="110413"/>
                  </a:cubicBezTo>
                  <a:cubicBezTo>
                    <a:pt x="241709" y="174960"/>
                    <a:pt x="204696" y="221000"/>
                    <a:pt x="153691" y="221000"/>
                  </a:cubicBezTo>
                  <a:cubicBezTo>
                    <a:pt x="124352" y="221000"/>
                    <a:pt x="101332" y="206104"/>
                    <a:pt x="87791" y="179473"/>
                  </a:cubicBezTo>
                  <a:lnTo>
                    <a:pt x="87791" y="296831"/>
                  </a:lnTo>
                  <a:lnTo>
                    <a:pt x="31369" y="296831"/>
                  </a:lnTo>
                  <a:lnTo>
                    <a:pt x="31369" y="48575"/>
                  </a:lnTo>
                  <a:lnTo>
                    <a:pt x="-227" y="48575"/>
                  </a:lnTo>
                  <a:close/>
                  <a:moveTo>
                    <a:pt x="184836" y="110413"/>
                  </a:moveTo>
                  <a:cubicBezTo>
                    <a:pt x="184836" y="70241"/>
                    <a:pt x="165878" y="45867"/>
                    <a:pt x="133831" y="45867"/>
                  </a:cubicBezTo>
                  <a:cubicBezTo>
                    <a:pt x="105846" y="45867"/>
                    <a:pt x="85985" y="65727"/>
                    <a:pt x="85985" y="94615"/>
                  </a:cubicBezTo>
                  <a:lnTo>
                    <a:pt x="85985" y="126663"/>
                  </a:lnTo>
                  <a:cubicBezTo>
                    <a:pt x="85985" y="155551"/>
                    <a:pt x="105846" y="175411"/>
                    <a:pt x="133831" y="175411"/>
                  </a:cubicBezTo>
                  <a:cubicBezTo>
                    <a:pt x="165878" y="174960"/>
                    <a:pt x="184836" y="150586"/>
                    <a:pt x="184836" y="110413"/>
                  </a:cubicBezTo>
                  <a:close/>
                </a:path>
              </a:pathLst>
            </a:custGeom>
            <a:grpFill/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824E399-FCAA-E8D9-71BB-3356033A8751}"/>
                </a:ext>
              </a:extLst>
            </p:cNvPr>
            <p:cNvSpPr/>
            <p:nvPr/>
          </p:nvSpPr>
          <p:spPr>
            <a:xfrm>
              <a:off x="557033" y="780181"/>
              <a:ext cx="240130" cy="49199"/>
            </a:xfrm>
            <a:custGeom>
              <a:avLst/>
              <a:gdLst>
                <a:gd name="connsiteX0" fmla="*/ 0 w 240130"/>
                <a:gd name="connsiteY0" fmla="*/ 0 h 49199"/>
                <a:gd name="connsiteX1" fmla="*/ 240131 w 240130"/>
                <a:gd name="connsiteY1" fmla="*/ 0 h 49199"/>
                <a:gd name="connsiteX2" fmla="*/ 240131 w 240130"/>
                <a:gd name="connsiteY2" fmla="*/ 49200 h 49199"/>
                <a:gd name="connsiteX3" fmla="*/ 0 w 240130"/>
                <a:gd name="connsiteY3" fmla="*/ 49200 h 4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130" h="49199">
                  <a:moveTo>
                    <a:pt x="0" y="0"/>
                  </a:moveTo>
                  <a:lnTo>
                    <a:pt x="240131" y="0"/>
                  </a:lnTo>
                  <a:lnTo>
                    <a:pt x="240131" y="49200"/>
                  </a:lnTo>
                  <a:lnTo>
                    <a:pt x="0" y="49200"/>
                  </a:lnTo>
                  <a:close/>
                </a:path>
              </a:pathLst>
            </a:custGeom>
            <a:solidFill>
              <a:schemeClr val="accent5"/>
            </a:solidFill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8A01A64-7B7E-214E-6480-FE86E7901BE9}"/>
                </a:ext>
              </a:extLst>
            </p:cNvPr>
            <p:cNvSpPr/>
            <p:nvPr/>
          </p:nvSpPr>
          <p:spPr>
            <a:xfrm>
              <a:off x="306070" y="730981"/>
              <a:ext cx="250963" cy="49199"/>
            </a:xfrm>
            <a:custGeom>
              <a:avLst/>
              <a:gdLst>
                <a:gd name="connsiteX0" fmla="*/ 0 w 250963"/>
                <a:gd name="connsiteY0" fmla="*/ 0 h 49199"/>
                <a:gd name="connsiteX1" fmla="*/ 250964 w 250963"/>
                <a:gd name="connsiteY1" fmla="*/ 0 h 49199"/>
                <a:gd name="connsiteX2" fmla="*/ 250964 w 250963"/>
                <a:gd name="connsiteY2" fmla="*/ 49200 h 49199"/>
                <a:gd name="connsiteX3" fmla="*/ 0 w 250963"/>
                <a:gd name="connsiteY3" fmla="*/ 49200 h 4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963" h="49199">
                  <a:moveTo>
                    <a:pt x="0" y="0"/>
                  </a:moveTo>
                  <a:lnTo>
                    <a:pt x="250964" y="0"/>
                  </a:lnTo>
                  <a:lnTo>
                    <a:pt x="250964" y="49200"/>
                  </a:lnTo>
                  <a:lnTo>
                    <a:pt x="0" y="49200"/>
                  </a:lnTo>
                  <a:close/>
                </a:path>
              </a:pathLst>
            </a:custGeom>
            <a:solidFill>
              <a:schemeClr val="accent1"/>
            </a:solidFill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3B8A58A-F948-E48E-A35C-83DF637CAF4A}"/>
                </a:ext>
              </a:extLst>
            </p:cNvPr>
            <p:cNvSpPr/>
            <p:nvPr/>
          </p:nvSpPr>
          <p:spPr>
            <a:xfrm>
              <a:off x="1236351" y="730981"/>
              <a:ext cx="173778" cy="49199"/>
            </a:xfrm>
            <a:custGeom>
              <a:avLst/>
              <a:gdLst>
                <a:gd name="connsiteX0" fmla="*/ 0 w 173778"/>
                <a:gd name="connsiteY0" fmla="*/ 0 h 49199"/>
                <a:gd name="connsiteX1" fmla="*/ 173779 w 173778"/>
                <a:gd name="connsiteY1" fmla="*/ 0 h 49199"/>
                <a:gd name="connsiteX2" fmla="*/ 173779 w 173778"/>
                <a:gd name="connsiteY2" fmla="*/ 49200 h 49199"/>
                <a:gd name="connsiteX3" fmla="*/ 0 w 173778"/>
                <a:gd name="connsiteY3" fmla="*/ 49200 h 4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778" h="49199">
                  <a:moveTo>
                    <a:pt x="0" y="0"/>
                  </a:moveTo>
                  <a:lnTo>
                    <a:pt x="173779" y="0"/>
                  </a:lnTo>
                  <a:lnTo>
                    <a:pt x="173779" y="49200"/>
                  </a:lnTo>
                  <a:lnTo>
                    <a:pt x="0" y="49200"/>
                  </a:lnTo>
                  <a:close/>
                </a:path>
              </a:pathLst>
            </a:custGeom>
            <a:solidFill>
              <a:schemeClr val="tx2"/>
            </a:solidFill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10D8914-C035-8E7F-076D-769CE236A8EE}"/>
                </a:ext>
              </a:extLst>
            </p:cNvPr>
            <p:cNvSpPr/>
            <p:nvPr/>
          </p:nvSpPr>
          <p:spPr>
            <a:xfrm>
              <a:off x="1410581" y="780181"/>
              <a:ext cx="173778" cy="49199"/>
            </a:xfrm>
            <a:custGeom>
              <a:avLst/>
              <a:gdLst>
                <a:gd name="connsiteX0" fmla="*/ 0 w 173778"/>
                <a:gd name="connsiteY0" fmla="*/ 0 h 49199"/>
                <a:gd name="connsiteX1" fmla="*/ 173779 w 173778"/>
                <a:gd name="connsiteY1" fmla="*/ 0 h 49199"/>
                <a:gd name="connsiteX2" fmla="*/ 173779 w 173778"/>
                <a:gd name="connsiteY2" fmla="*/ 49200 h 49199"/>
                <a:gd name="connsiteX3" fmla="*/ 0 w 173778"/>
                <a:gd name="connsiteY3" fmla="*/ 49200 h 4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778" h="49199">
                  <a:moveTo>
                    <a:pt x="0" y="0"/>
                  </a:moveTo>
                  <a:lnTo>
                    <a:pt x="173779" y="0"/>
                  </a:lnTo>
                  <a:lnTo>
                    <a:pt x="173779" y="49200"/>
                  </a:lnTo>
                  <a:lnTo>
                    <a:pt x="0" y="49200"/>
                  </a:lnTo>
                  <a:close/>
                </a:path>
              </a:pathLst>
            </a:custGeom>
            <a:solidFill>
              <a:schemeClr val="accent3"/>
            </a:solidFill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642DD43-59F3-4D2C-FFB5-F1E7D3446DB9}"/>
                </a:ext>
              </a:extLst>
            </p:cNvPr>
            <p:cNvSpPr/>
            <p:nvPr/>
          </p:nvSpPr>
          <p:spPr>
            <a:xfrm>
              <a:off x="1584360" y="829380"/>
              <a:ext cx="227040" cy="49199"/>
            </a:xfrm>
            <a:custGeom>
              <a:avLst/>
              <a:gdLst>
                <a:gd name="connsiteX0" fmla="*/ 0 w 227040"/>
                <a:gd name="connsiteY0" fmla="*/ 0 h 49199"/>
                <a:gd name="connsiteX1" fmla="*/ 227041 w 227040"/>
                <a:gd name="connsiteY1" fmla="*/ 0 h 49199"/>
                <a:gd name="connsiteX2" fmla="*/ 227041 w 227040"/>
                <a:gd name="connsiteY2" fmla="*/ 49200 h 49199"/>
                <a:gd name="connsiteX3" fmla="*/ 0 w 227040"/>
                <a:gd name="connsiteY3" fmla="*/ 49200 h 4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040" h="49199">
                  <a:moveTo>
                    <a:pt x="0" y="0"/>
                  </a:moveTo>
                  <a:lnTo>
                    <a:pt x="227041" y="0"/>
                  </a:lnTo>
                  <a:lnTo>
                    <a:pt x="227041" y="49200"/>
                  </a:lnTo>
                  <a:lnTo>
                    <a:pt x="0" y="49200"/>
                  </a:lnTo>
                  <a:close/>
                </a:path>
              </a:pathLst>
            </a:custGeom>
            <a:solidFill>
              <a:schemeClr val="accent4"/>
            </a:solidFill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357F391-B2C4-06D8-D502-F6009C024208}"/>
                </a:ext>
              </a:extLst>
            </p:cNvPr>
            <p:cNvSpPr/>
            <p:nvPr/>
          </p:nvSpPr>
          <p:spPr>
            <a:xfrm>
              <a:off x="1811852" y="780181"/>
              <a:ext cx="235165" cy="49199"/>
            </a:xfrm>
            <a:custGeom>
              <a:avLst/>
              <a:gdLst>
                <a:gd name="connsiteX0" fmla="*/ 0 w 235165"/>
                <a:gd name="connsiteY0" fmla="*/ 0 h 49199"/>
                <a:gd name="connsiteX1" fmla="*/ 235166 w 235165"/>
                <a:gd name="connsiteY1" fmla="*/ 0 h 49199"/>
                <a:gd name="connsiteX2" fmla="*/ 235166 w 235165"/>
                <a:gd name="connsiteY2" fmla="*/ 49200 h 49199"/>
                <a:gd name="connsiteX3" fmla="*/ 0 w 235165"/>
                <a:gd name="connsiteY3" fmla="*/ 49200 h 4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165" h="49199">
                  <a:moveTo>
                    <a:pt x="0" y="0"/>
                  </a:moveTo>
                  <a:lnTo>
                    <a:pt x="235166" y="0"/>
                  </a:lnTo>
                  <a:lnTo>
                    <a:pt x="235166" y="49200"/>
                  </a:lnTo>
                  <a:lnTo>
                    <a:pt x="0" y="49200"/>
                  </a:lnTo>
                  <a:close/>
                </a:path>
              </a:pathLst>
            </a:custGeom>
            <a:solidFill>
              <a:schemeClr val="bg2"/>
            </a:solidFill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AB52759-9F7C-93A7-4AD6-08809F536DD7}"/>
                </a:ext>
              </a:extLst>
            </p:cNvPr>
            <p:cNvSpPr/>
            <p:nvPr/>
          </p:nvSpPr>
          <p:spPr>
            <a:xfrm>
              <a:off x="796713" y="730981"/>
              <a:ext cx="98399" cy="49199"/>
            </a:xfrm>
            <a:custGeom>
              <a:avLst/>
              <a:gdLst>
                <a:gd name="connsiteX0" fmla="*/ 0 w 98399"/>
                <a:gd name="connsiteY0" fmla="*/ 0 h 49199"/>
                <a:gd name="connsiteX1" fmla="*/ 98399 w 98399"/>
                <a:gd name="connsiteY1" fmla="*/ 0 h 49199"/>
                <a:gd name="connsiteX2" fmla="*/ 98399 w 98399"/>
                <a:gd name="connsiteY2" fmla="*/ 49200 h 49199"/>
                <a:gd name="connsiteX3" fmla="*/ 0 w 98399"/>
                <a:gd name="connsiteY3" fmla="*/ 49200 h 4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399" h="49199">
                  <a:moveTo>
                    <a:pt x="0" y="0"/>
                  </a:moveTo>
                  <a:lnTo>
                    <a:pt x="98399" y="0"/>
                  </a:lnTo>
                  <a:lnTo>
                    <a:pt x="98399" y="49200"/>
                  </a:lnTo>
                  <a:lnTo>
                    <a:pt x="0" y="49200"/>
                  </a:lnTo>
                  <a:close/>
                </a:path>
              </a:pathLst>
            </a:custGeom>
            <a:solidFill>
              <a:schemeClr val="accent2"/>
            </a:solidFill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5BF020C-A54C-FBBF-5465-48ADC9A44231}"/>
                </a:ext>
              </a:extLst>
            </p:cNvPr>
            <p:cNvSpPr/>
            <p:nvPr/>
          </p:nvSpPr>
          <p:spPr>
            <a:xfrm>
              <a:off x="895112" y="780181"/>
              <a:ext cx="341238" cy="49199"/>
            </a:xfrm>
            <a:custGeom>
              <a:avLst/>
              <a:gdLst>
                <a:gd name="connsiteX0" fmla="*/ 0 w 341238"/>
                <a:gd name="connsiteY0" fmla="*/ 0 h 49199"/>
                <a:gd name="connsiteX1" fmla="*/ 341239 w 341238"/>
                <a:gd name="connsiteY1" fmla="*/ 0 h 49199"/>
                <a:gd name="connsiteX2" fmla="*/ 341239 w 341238"/>
                <a:gd name="connsiteY2" fmla="*/ 49200 h 49199"/>
                <a:gd name="connsiteX3" fmla="*/ 0 w 341238"/>
                <a:gd name="connsiteY3" fmla="*/ 49200 h 4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1238" h="49199">
                  <a:moveTo>
                    <a:pt x="0" y="0"/>
                  </a:moveTo>
                  <a:lnTo>
                    <a:pt x="341239" y="0"/>
                  </a:lnTo>
                  <a:lnTo>
                    <a:pt x="341239" y="49200"/>
                  </a:lnTo>
                  <a:lnTo>
                    <a:pt x="0" y="49200"/>
                  </a:lnTo>
                  <a:close/>
                </a:path>
              </a:pathLst>
            </a:custGeom>
            <a:solidFill>
              <a:schemeClr val="accent6"/>
            </a:solidFill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1419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0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97C087-3B83-CFCA-6B96-895F08823331}"/>
              </a:ext>
            </a:extLst>
          </p:cNvPr>
          <p:cNvSpPr/>
          <p:nvPr userDrawn="1"/>
        </p:nvSpPr>
        <p:spPr>
          <a:xfrm>
            <a:off x="0" y="0"/>
            <a:ext cx="12191863" cy="6857999"/>
          </a:xfrm>
          <a:prstGeom prst="rect">
            <a:avLst/>
          </a:prstGeom>
          <a:solidFill>
            <a:srgbClr val="1D1D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5C2AFB-3AC1-C36B-B567-E2A1EEF92C6E}"/>
              </a:ext>
            </a:extLst>
          </p:cNvPr>
          <p:cNvSpPr/>
          <p:nvPr userDrawn="1"/>
        </p:nvSpPr>
        <p:spPr>
          <a:xfrm rot="16200000">
            <a:off x="11218219" y="5884355"/>
            <a:ext cx="1773933" cy="1733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C0C0C0"/>
              </a:highligh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D603E3-357A-6B26-8A2B-9AB3F0905B6C}"/>
              </a:ext>
            </a:extLst>
          </p:cNvPr>
          <p:cNvSpPr/>
          <p:nvPr userDrawn="1"/>
        </p:nvSpPr>
        <p:spPr>
          <a:xfrm>
            <a:off x="307975" y="0"/>
            <a:ext cx="900790" cy="17335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BD635F8-8208-468E-FCD3-9F5EF4E221F6}"/>
              </a:ext>
            </a:extLst>
          </p:cNvPr>
          <p:cNvGrpSpPr/>
          <p:nvPr userDrawn="1"/>
        </p:nvGrpSpPr>
        <p:grpSpPr>
          <a:xfrm>
            <a:off x="306070" y="5770190"/>
            <a:ext cx="1749975" cy="575048"/>
            <a:chOff x="306070" y="303531"/>
            <a:chExt cx="1749975" cy="575048"/>
          </a:xfrm>
          <a:solidFill>
            <a:schemeClr val="bg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66E26C1-6058-2CC6-01F0-16AFC01A60D4}"/>
                </a:ext>
              </a:extLst>
            </p:cNvPr>
            <p:cNvSpPr/>
            <p:nvPr/>
          </p:nvSpPr>
          <p:spPr>
            <a:xfrm>
              <a:off x="306070" y="308044"/>
              <a:ext cx="236068" cy="293843"/>
            </a:xfrm>
            <a:custGeom>
              <a:avLst/>
              <a:gdLst>
                <a:gd name="connsiteX0" fmla="*/ 132928 w 236068"/>
                <a:gd name="connsiteY0" fmla="*/ -173 h 293843"/>
                <a:gd name="connsiteX1" fmla="*/ 224557 w 236068"/>
                <a:gd name="connsiteY1" fmla="*/ 74303 h 293843"/>
                <a:gd name="connsiteX2" fmla="*/ 170844 w 236068"/>
                <a:gd name="connsiteY2" fmla="*/ 137947 h 293843"/>
                <a:gd name="connsiteX3" fmla="*/ 235841 w 236068"/>
                <a:gd name="connsiteY3" fmla="*/ 207459 h 293843"/>
                <a:gd name="connsiteX4" fmla="*/ 136539 w 236068"/>
                <a:gd name="connsiteY4" fmla="*/ 293671 h 293843"/>
                <a:gd name="connsiteX5" fmla="*/ -227 w 236068"/>
                <a:gd name="connsiteY5" fmla="*/ 293671 h 293843"/>
                <a:gd name="connsiteX6" fmla="*/ -227 w 236068"/>
                <a:gd name="connsiteY6" fmla="*/ -173 h 293843"/>
                <a:gd name="connsiteX7" fmla="*/ 125255 w 236068"/>
                <a:gd name="connsiteY7" fmla="*/ 119892 h 293843"/>
                <a:gd name="connsiteX8" fmla="*/ 166330 w 236068"/>
                <a:gd name="connsiteY8" fmla="*/ 82428 h 293843"/>
                <a:gd name="connsiteX9" fmla="*/ 125255 w 236068"/>
                <a:gd name="connsiteY9" fmla="*/ 46770 h 293843"/>
                <a:gd name="connsiteX10" fmla="*/ 56195 w 236068"/>
                <a:gd name="connsiteY10" fmla="*/ 46770 h 293843"/>
                <a:gd name="connsiteX11" fmla="*/ 56195 w 236068"/>
                <a:gd name="connsiteY11" fmla="*/ 119892 h 293843"/>
                <a:gd name="connsiteX12" fmla="*/ 130220 w 236068"/>
                <a:gd name="connsiteY12" fmla="*/ 246728 h 293843"/>
                <a:gd name="connsiteX13" fmla="*/ 177614 w 236068"/>
                <a:gd name="connsiteY13" fmla="*/ 206104 h 293843"/>
                <a:gd name="connsiteX14" fmla="*/ 130220 w 236068"/>
                <a:gd name="connsiteY14" fmla="*/ 166835 h 293843"/>
                <a:gd name="connsiteX15" fmla="*/ 56195 w 236068"/>
                <a:gd name="connsiteY15" fmla="*/ 166835 h 293843"/>
                <a:gd name="connsiteX16" fmla="*/ 56195 w 236068"/>
                <a:gd name="connsiteY16" fmla="*/ 247179 h 293843"/>
                <a:gd name="connsiteX17" fmla="*/ 130220 w 236068"/>
                <a:gd name="connsiteY17" fmla="*/ 247179 h 29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6068" h="293843">
                  <a:moveTo>
                    <a:pt x="132928" y="-173"/>
                  </a:moveTo>
                  <a:cubicBezTo>
                    <a:pt x="187544" y="-173"/>
                    <a:pt x="224557" y="30069"/>
                    <a:pt x="224557" y="74303"/>
                  </a:cubicBezTo>
                  <a:cubicBezTo>
                    <a:pt x="224557" y="103643"/>
                    <a:pt x="203794" y="127114"/>
                    <a:pt x="170844" y="137947"/>
                  </a:cubicBezTo>
                  <a:cubicBezTo>
                    <a:pt x="211016" y="146975"/>
                    <a:pt x="235841" y="172251"/>
                    <a:pt x="235841" y="207459"/>
                  </a:cubicBezTo>
                  <a:cubicBezTo>
                    <a:pt x="235841" y="258464"/>
                    <a:pt x="195669" y="293671"/>
                    <a:pt x="136539" y="293671"/>
                  </a:cubicBezTo>
                  <a:lnTo>
                    <a:pt x="-227" y="293671"/>
                  </a:lnTo>
                  <a:lnTo>
                    <a:pt x="-227" y="-173"/>
                  </a:lnTo>
                  <a:close/>
                  <a:moveTo>
                    <a:pt x="125255" y="119892"/>
                  </a:moveTo>
                  <a:cubicBezTo>
                    <a:pt x="153691" y="119892"/>
                    <a:pt x="166330" y="102740"/>
                    <a:pt x="166330" y="82428"/>
                  </a:cubicBezTo>
                  <a:cubicBezTo>
                    <a:pt x="166330" y="59859"/>
                    <a:pt x="150983" y="46770"/>
                    <a:pt x="125255" y="46770"/>
                  </a:cubicBezTo>
                  <a:lnTo>
                    <a:pt x="56195" y="46770"/>
                  </a:lnTo>
                  <a:lnTo>
                    <a:pt x="56195" y="119892"/>
                  </a:lnTo>
                  <a:close/>
                  <a:moveTo>
                    <a:pt x="130220" y="246728"/>
                  </a:moveTo>
                  <a:cubicBezTo>
                    <a:pt x="159559" y="246728"/>
                    <a:pt x="177614" y="231381"/>
                    <a:pt x="177614" y="206104"/>
                  </a:cubicBezTo>
                  <a:cubicBezTo>
                    <a:pt x="177614" y="182633"/>
                    <a:pt x="158656" y="166835"/>
                    <a:pt x="130220" y="166835"/>
                  </a:cubicBezTo>
                  <a:lnTo>
                    <a:pt x="56195" y="166835"/>
                  </a:lnTo>
                  <a:lnTo>
                    <a:pt x="56195" y="247179"/>
                  </a:lnTo>
                  <a:lnTo>
                    <a:pt x="130220" y="247179"/>
                  </a:lnTo>
                  <a:close/>
                </a:path>
              </a:pathLst>
            </a:custGeom>
            <a:grpFill/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B7D1C9A-DA17-22CA-519D-A8137999C266}"/>
                </a:ext>
              </a:extLst>
            </p:cNvPr>
            <p:cNvSpPr/>
            <p:nvPr/>
          </p:nvSpPr>
          <p:spPr>
            <a:xfrm>
              <a:off x="554325" y="308044"/>
              <a:ext cx="242839" cy="293843"/>
            </a:xfrm>
            <a:custGeom>
              <a:avLst/>
              <a:gdLst>
                <a:gd name="connsiteX0" fmla="*/ 150080 w 242839"/>
                <a:gd name="connsiteY0" fmla="*/ 49027 h 293843"/>
                <a:gd name="connsiteX1" fmla="*/ 150080 w 242839"/>
                <a:gd name="connsiteY1" fmla="*/ 293671 h 293843"/>
                <a:gd name="connsiteX2" fmla="*/ 92305 w 242839"/>
                <a:gd name="connsiteY2" fmla="*/ 293671 h 293843"/>
                <a:gd name="connsiteX3" fmla="*/ 92305 w 242839"/>
                <a:gd name="connsiteY3" fmla="*/ 49027 h 293843"/>
                <a:gd name="connsiteX4" fmla="*/ -227 w 242839"/>
                <a:gd name="connsiteY4" fmla="*/ 49027 h 293843"/>
                <a:gd name="connsiteX5" fmla="*/ -227 w 242839"/>
                <a:gd name="connsiteY5" fmla="*/ -173 h 293843"/>
                <a:gd name="connsiteX6" fmla="*/ 242612 w 242839"/>
                <a:gd name="connsiteY6" fmla="*/ -173 h 293843"/>
                <a:gd name="connsiteX7" fmla="*/ 242612 w 242839"/>
                <a:gd name="connsiteY7" fmla="*/ 49027 h 29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839" h="293843">
                  <a:moveTo>
                    <a:pt x="150080" y="49027"/>
                  </a:moveTo>
                  <a:lnTo>
                    <a:pt x="150080" y="293671"/>
                  </a:lnTo>
                  <a:lnTo>
                    <a:pt x="92305" y="293671"/>
                  </a:lnTo>
                  <a:lnTo>
                    <a:pt x="92305" y="49027"/>
                  </a:lnTo>
                  <a:lnTo>
                    <a:pt x="-227" y="49027"/>
                  </a:lnTo>
                  <a:lnTo>
                    <a:pt x="-227" y="-173"/>
                  </a:lnTo>
                  <a:lnTo>
                    <a:pt x="242612" y="-173"/>
                  </a:lnTo>
                  <a:lnTo>
                    <a:pt x="242612" y="49027"/>
                  </a:lnTo>
                  <a:close/>
                </a:path>
              </a:pathLst>
            </a:custGeom>
            <a:grpFill/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81B3D87-863B-C2FA-22C5-9C9414C1967B}"/>
                </a:ext>
              </a:extLst>
            </p:cNvPr>
            <p:cNvSpPr/>
            <p:nvPr/>
          </p:nvSpPr>
          <p:spPr>
            <a:xfrm>
              <a:off x="877057" y="303531"/>
              <a:ext cx="246901" cy="303774"/>
            </a:xfrm>
            <a:custGeom>
              <a:avLst/>
              <a:gdLst>
                <a:gd name="connsiteX0" fmla="*/ 246223 w 246901"/>
                <a:gd name="connsiteY0" fmla="*/ 298636 h 303774"/>
                <a:gd name="connsiteX1" fmla="*/ 191607 w 246901"/>
                <a:gd name="connsiteY1" fmla="*/ 298636 h 303774"/>
                <a:gd name="connsiteX2" fmla="*/ 191607 w 246901"/>
                <a:gd name="connsiteY2" fmla="*/ 248082 h 303774"/>
                <a:gd name="connsiteX3" fmla="*/ 112165 w 246901"/>
                <a:gd name="connsiteY3" fmla="*/ 303601 h 303774"/>
                <a:gd name="connsiteX4" fmla="*/ -227 w 246901"/>
                <a:gd name="connsiteY4" fmla="*/ 153745 h 303774"/>
                <a:gd name="connsiteX5" fmla="*/ 132477 w 246901"/>
                <a:gd name="connsiteY5" fmla="*/ -173 h 303774"/>
                <a:gd name="connsiteX6" fmla="*/ 239904 w 246901"/>
                <a:gd name="connsiteY6" fmla="*/ 60762 h 303774"/>
                <a:gd name="connsiteX7" fmla="*/ 194315 w 246901"/>
                <a:gd name="connsiteY7" fmla="*/ 89199 h 303774"/>
                <a:gd name="connsiteX8" fmla="*/ 133380 w 246901"/>
                <a:gd name="connsiteY8" fmla="*/ 49929 h 303774"/>
                <a:gd name="connsiteX9" fmla="*/ 59354 w 246901"/>
                <a:gd name="connsiteY9" fmla="*/ 154197 h 303774"/>
                <a:gd name="connsiteX10" fmla="*/ 125706 w 246901"/>
                <a:gd name="connsiteY10" fmla="*/ 253950 h 303774"/>
                <a:gd name="connsiteX11" fmla="*/ 188447 w 246901"/>
                <a:gd name="connsiteY11" fmla="*/ 192112 h 303774"/>
                <a:gd name="connsiteX12" fmla="*/ 147372 w 246901"/>
                <a:gd name="connsiteY12" fmla="*/ 192112 h 303774"/>
                <a:gd name="connsiteX13" fmla="*/ 147372 w 246901"/>
                <a:gd name="connsiteY13" fmla="*/ 143815 h 303774"/>
                <a:gd name="connsiteX14" fmla="*/ 246674 w 246901"/>
                <a:gd name="connsiteY14" fmla="*/ 143815 h 303774"/>
                <a:gd name="connsiteX15" fmla="*/ 246674 w 246901"/>
                <a:gd name="connsiteY15" fmla="*/ 298636 h 303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6901" h="303774">
                  <a:moveTo>
                    <a:pt x="246223" y="298636"/>
                  </a:moveTo>
                  <a:lnTo>
                    <a:pt x="191607" y="298636"/>
                  </a:lnTo>
                  <a:lnTo>
                    <a:pt x="191607" y="248082"/>
                  </a:lnTo>
                  <a:cubicBezTo>
                    <a:pt x="176711" y="285546"/>
                    <a:pt x="150532" y="303601"/>
                    <a:pt x="112165" y="303601"/>
                  </a:cubicBezTo>
                  <a:cubicBezTo>
                    <a:pt x="44910" y="303601"/>
                    <a:pt x="-227" y="243117"/>
                    <a:pt x="-227" y="153745"/>
                  </a:cubicBezTo>
                  <a:cubicBezTo>
                    <a:pt x="-227" y="59859"/>
                    <a:pt x="51229" y="-173"/>
                    <a:pt x="132477" y="-173"/>
                  </a:cubicBezTo>
                  <a:cubicBezTo>
                    <a:pt x="178066" y="-173"/>
                    <a:pt x="213273" y="19687"/>
                    <a:pt x="239904" y="60762"/>
                  </a:cubicBezTo>
                  <a:lnTo>
                    <a:pt x="194315" y="89199"/>
                  </a:lnTo>
                  <a:cubicBezTo>
                    <a:pt x="178066" y="62116"/>
                    <a:pt x="158656" y="49929"/>
                    <a:pt x="133380" y="49929"/>
                  </a:cubicBezTo>
                  <a:cubicBezTo>
                    <a:pt x="89596" y="49929"/>
                    <a:pt x="59354" y="92358"/>
                    <a:pt x="59354" y="154197"/>
                  </a:cubicBezTo>
                  <a:cubicBezTo>
                    <a:pt x="59354" y="213778"/>
                    <a:pt x="86437" y="253950"/>
                    <a:pt x="125706" y="253950"/>
                  </a:cubicBezTo>
                  <a:cubicBezTo>
                    <a:pt x="159108" y="253950"/>
                    <a:pt x="185739" y="227319"/>
                    <a:pt x="188447" y="192112"/>
                  </a:cubicBezTo>
                  <a:lnTo>
                    <a:pt x="147372" y="192112"/>
                  </a:lnTo>
                  <a:lnTo>
                    <a:pt x="147372" y="143815"/>
                  </a:lnTo>
                  <a:lnTo>
                    <a:pt x="246674" y="143815"/>
                  </a:lnTo>
                  <a:lnTo>
                    <a:pt x="246674" y="298636"/>
                  </a:lnTo>
                  <a:close/>
                </a:path>
              </a:pathLst>
            </a:custGeom>
            <a:grpFill/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64B851E-3FAD-B8A1-BEAC-D77117400D39}"/>
                </a:ext>
              </a:extLst>
            </p:cNvPr>
            <p:cNvSpPr/>
            <p:nvPr/>
          </p:nvSpPr>
          <p:spPr>
            <a:xfrm>
              <a:off x="1148784" y="389743"/>
              <a:ext cx="175133" cy="212596"/>
            </a:xfrm>
            <a:custGeom>
              <a:avLst/>
              <a:gdLst>
                <a:gd name="connsiteX0" fmla="*/ -227 w 175133"/>
                <a:gd name="connsiteY0" fmla="*/ -173 h 212596"/>
                <a:gd name="connsiteX1" fmla="*/ 85985 w 175133"/>
                <a:gd name="connsiteY1" fmla="*/ -173 h 212596"/>
                <a:gd name="connsiteX2" fmla="*/ 85985 w 175133"/>
                <a:gd name="connsiteY2" fmla="*/ 46318 h 212596"/>
                <a:gd name="connsiteX3" fmla="*/ 150983 w 175133"/>
                <a:gd name="connsiteY3" fmla="*/ -173 h 212596"/>
                <a:gd name="connsiteX4" fmla="*/ 174906 w 175133"/>
                <a:gd name="connsiteY4" fmla="*/ -173 h 212596"/>
                <a:gd name="connsiteX5" fmla="*/ 174906 w 175133"/>
                <a:gd name="connsiteY5" fmla="*/ 50832 h 212596"/>
                <a:gd name="connsiteX6" fmla="*/ 141053 w 175133"/>
                <a:gd name="connsiteY6" fmla="*/ 50832 h 212596"/>
                <a:gd name="connsiteX7" fmla="*/ 87791 w 175133"/>
                <a:gd name="connsiteY7" fmla="*/ 96421 h 212596"/>
                <a:gd name="connsiteX8" fmla="*/ 87791 w 175133"/>
                <a:gd name="connsiteY8" fmla="*/ 212424 h 212596"/>
                <a:gd name="connsiteX9" fmla="*/ 31369 w 175133"/>
                <a:gd name="connsiteY9" fmla="*/ 212424 h 212596"/>
                <a:gd name="connsiteX10" fmla="*/ 31369 w 175133"/>
                <a:gd name="connsiteY10" fmla="*/ 44061 h 212596"/>
                <a:gd name="connsiteX11" fmla="*/ -227 w 175133"/>
                <a:gd name="connsiteY11" fmla="*/ 44061 h 212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5133" h="212596">
                  <a:moveTo>
                    <a:pt x="-227" y="-173"/>
                  </a:moveTo>
                  <a:lnTo>
                    <a:pt x="85985" y="-173"/>
                  </a:lnTo>
                  <a:lnTo>
                    <a:pt x="85985" y="46318"/>
                  </a:lnTo>
                  <a:cubicBezTo>
                    <a:pt x="96818" y="17430"/>
                    <a:pt x="118936" y="-173"/>
                    <a:pt x="150983" y="-173"/>
                  </a:cubicBezTo>
                  <a:lnTo>
                    <a:pt x="174906" y="-173"/>
                  </a:lnTo>
                  <a:lnTo>
                    <a:pt x="174906" y="50832"/>
                  </a:lnTo>
                  <a:lnTo>
                    <a:pt x="141053" y="50832"/>
                  </a:lnTo>
                  <a:cubicBezTo>
                    <a:pt x="105846" y="50832"/>
                    <a:pt x="87791" y="65727"/>
                    <a:pt x="87791" y="96421"/>
                  </a:cubicBezTo>
                  <a:lnTo>
                    <a:pt x="87791" y="212424"/>
                  </a:lnTo>
                  <a:lnTo>
                    <a:pt x="31369" y="212424"/>
                  </a:lnTo>
                  <a:lnTo>
                    <a:pt x="31369" y="44061"/>
                  </a:lnTo>
                  <a:lnTo>
                    <a:pt x="-227" y="44061"/>
                  </a:lnTo>
                  <a:close/>
                </a:path>
              </a:pathLst>
            </a:custGeom>
            <a:grpFill/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6B98FDB-B6F3-0A36-9E30-47FBD85AAB83}"/>
                </a:ext>
              </a:extLst>
            </p:cNvPr>
            <p:cNvSpPr/>
            <p:nvPr/>
          </p:nvSpPr>
          <p:spPr>
            <a:xfrm>
              <a:off x="1337007" y="384326"/>
              <a:ext cx="219367" cy="222978"/>
            </a:xfrm>
            <a:custGeom>
              <a:avLst/>
              <a:gdLst>
                <a:gd name="connsiteX0" fmla="*/ -227 w 219367"/>
                <a:gd name="connsiteY0" fmla="*/ 111316 h 222978"/>
                <a:gd name="connsiteX1" fmla="*/ 109457 w 219367"/>
                <a:gd name="connsiteY1" fmla="*/ -173 h 222978"/>
                <a:gd name="connsiteX2" fmla="*/ 219141 w 219367"/>
                <a:gd name="connsiteY2" fmla="*/ 111316 h 222978"/>
                <a:gd name="connsiteX3" fmla="*/ 109457 w 219367"/>
                <a:gd name="connsiteY3" fmla="*/ 222805 h 222978"/>
                <a:gd name="connsiteX4" fmla="*/ -227 w 219367"/>
                <a:gd name="connsiteY4" fmla="*/ 111316 h 222978"/>
                <a:gd name="connsiteX5" fmla="*/ 161816 w 219367"/>
                <a:gd name="connsiteY5" fmla="*/ 111316 h 222978"/>
                <a:gd name="connsiteX6" fmla="*/ 109457 w 219367"/>
                <a:gd name="connsiteY6" fmla="*/ 45867 h 222978"/>
                <a:gd name="connsiteX7" fmla="*/ 57097 w 219367"/>
                <a:gd name="connsiteY7" fmla="*/ 111316 h 222978"/>
                <a:gd name="connsiteX8" fmla="*/ 109457 w 219367"/>
                <a:gd name="connsiteY8" fmla="*/ 176765 h 222978"/>
                <a:gd name="connsiteX9" fmla="*/ 161816 w 219367"/>
                <a:gd name="connsiteY9" fmla="*/ 111316 h 222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9367" h="222978">
                  <a:moveTo>
                    <a:pt x="-227" y="111316"/>
                  </a:moveTo>
                  <a:cubicBezTo>
                    <a:pt x="-227" y="44513"/>
                    <a:pt x="44007" y="-173"/>
                    <a:pt x="109457" y="-173"/>
                  </a:cubicBezTo>
                  <a:cubicBezTo>
                    <a:pt x="174906" y="-173"/>
                    <a:pt x="219141" y="44513"/>
                    <a:pt x="219141" y="111316"/>
                  </a:cubicBezTo>
                  <a:cubicBezTo>
                    <a:pt x="219141" y="178119"/>
                    <a:pt x="174906" y="222805"/>
                    <a:pt x="109457" y="222805"/>
                  </a:cubicBezTo>
                  <a:cubicBezTo>
                    <a:pt x="44007" y="222805"/>
                    <a:pt x="-227" y="178119"/>
                    <a:pt x="-227" y="111316"/>
                  </a:cubicBezTo>
                  <a:close/>
                  <a:moveTo>
                    <a:pt x="161816" y="111316"/>
                  </a:moveTo>
                  <a:cubicBezTo>
                    <a:pt x="161816" y="72047"/>
                    <a:pt x="140602" y="45867"/>
                    <a:pt x="109457" y="45867"/>
                  </a:cubicBezTo>
                  <a:cubicBezTo>
                    <a:pt x="78312" y="45867"/>
                    <a:pt x="57097" y="72498"/>
                    <a:pt x="57097" y="111316"/>
                  </a:cubicBezTo>
                  <a:cubicBezTo>
                    <a:pt x="57097" y="150134"/>
                    <a:pt x="78312" y="176765"/>
                    <a:pt x="109457" y="176765"/>
                  </a:cubicBezTo>
                  <a:cubicBezTo>
                    <a:pt x="140602" y="176765"/>
                    <a:pt x="161816" y="150586"/>
                    <a:pt x="161816" y="111316"/>
                  </a:cubicBezTo>
                  <a:close/>
                </a:path>
              </a:pathLst>
            </a:custGeom>
            <a:grpFill/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9B24A27-1923-01D9-8AE5-DD478E1BEC8F}"/>
                </a:ext>
              </a:extLst>
            </p:cNvPr>
            <p:cNvSpPr/>
            <p:nvPr/>
          </p:nvSpPr>
          <p:spPr>
            <a:xfrm>
              <a:off x="1584360" y="389743"/>
              <a:ext cx="227943" cy="216659"/>
            </a:xfrm>
            <a:custGeom>
              <a:avLst/>
              <a:gdLst>
                <a:gd name="connsiteX0" fmla="*/ 227265 w 227943"/>
                <a:gd name="connsiteY0" fmla="*/ 212424 h 216659"/>
                <a:gd name="connsiteX1" fmla="*/ 141053 w 227943"/>
                <a:gd name="connsiteY1" fmla="*/ 212424 h 216659"/>
                <a:gd name="connsiteX2" fmla="*/ 141053 w 227943"/>
                <a:gd name="connsiteY2" fmla="*/ 170446 h 216659"/>
                <a:gd name="connsiteX3" fmla="*/ 72444 w 227943"/>
                <a:gd name="connsiteY3" fmla="*/ 216486 h 216659"/>
                <a:gd name="connsiteX4" fmla="*/ -227 w 227943"/>
                <a:gd name="connsiteY4" fmla="*/ 133885 h 216659"/>
                <a:gd name="connsiteX5" fmla="*/ -227 w 227943"/>
                <a:gd name="connsiteY5" fmla="*/ -173 h 216659"/>
                <a:gd name="connsiteX6" fmla="*/ 56195 w 227943"/>
                <a:gd name="connsiteY6" fmla="*/ -173 h 216659"/>
                <a:gd name="connsiteX7" fmla="*/ 56195 w 227943"/>
                <a:gd name="connsiteY7" fmla="*/ 126211 h 216659"/>
                <a:gd name="connsiteX8" fmla="*/ 95013 w 227943"/>
                <a:gd name="connsiteY8" fmla="*/ 169995 h 216659"/>
                <a:gd name="connsiteX9" fmla="*/ 139699 w 227943"/>
                <a:gd name="connsiteY9" fmla="*/ 127114 h 216659"/>
                <a:gd name="connsiteX10" fmla="*/ 139699 w 227943"/>
                <a:gd name="connsiteY10" fmla="*/ -173 h 216659"/>
                <a:gd name="connsiteX11" fmla="*/ 196120 w 227943"/>
                <a:gd name="connsiteY11" fmla="*/ -173 h 216659"/>
                <a:gd name="connsiteX12" fmla="*/ 196120 w 227943"/>
                <a:gd name="connsiteY12" fmla="*/ 167738 h 216659"/>
                <a:gd name="connsiteX13" fmla="*/ 227717 w 227943"/>
                <a:gd name="connsiteY13" fmla="*/ 167738 h 216659"/>
                <a:gd name="connsiteX14" fmla="*/ 227717 w 227943"/>
                <a:gd name="connsiteY14" fmla="*/ 212424 h 216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943" h="216659">
                  <a:moveTo>
                    <a:pt x="227265" y="212424"/>
                  </a:moveTo>
                  <a:lnTo>
                    <a:pt x="141053" y="212424"/>
                  </a:lnTo>
                  <a:lnTo>
                    <a:pt x="141053" y="170446"/>
                  </a:lnTo>
                  <a:cubicBezTo>
                    <a:pt x="127963" y="198883"/>
                    <a:pt x="104040" y="216486"/>
                    <a:pt x="72444" y="216486"/>
                  </a:cubicBezTo>
                  <a:cubicBezTo>
                    <a:pt x="27307" y="216486"/>
                    <a:pt x="-227" y="182182"/>
                    <a:pt x="-227" y="133885"/>
                  </a:cubicBezTo>
                  <a:lnTo>
                    <a:pt x="-227" y="-173"/>
                  </a:lnTo>
                  <a:lnTo>
                    <a:pt x="56195" y="-173"/>
                  </a:lnTo>
                  <a:lnTo>
                    <a:pt x="56195" y="126211"/>
                  </a:lnTo>
                  <a:cubicBezTo>
                    <a:pt x="56195" y="156453"/>
                    <a:pt x="71993" y="169995"/>
                    <a:pt x="95013" y="169995"/>
                  </a:cubicBezTo>
                  <a:cubicBezTo>
                    <a:pt x="119053" y="170130"/>
                    <a:pt x="138846" y="151136"/>
                    <a:pt x="139699" y="127114"/>
                  </a:cubicBezTo>
                  <a:lnTo>
                    <a:pt x="139699" y="-173"/>
                  </a:lnTo>
                  <a:lnTo>
                    <a:pt x="196120" y="-173"/>
                  </a:lnTo>
                  <a:lnTo>
                    <a:pt x="196120" y="167738"/>
                  </a:lnTo>
                  <a:lnTo>
                    <a:pt x="227717" y="167738"/>
                  </a:lnTo>
                  <a:lnTo>
                    <a:pt x="227717" y="212424"/>
                  </a:lnTo>
                  <a:close/>
                </a:path>
              </a:pathLst>
            </a:custGeom>
            <a:grpFill/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07DDF8B-F451-16AE-BBF1-22D3E89253E0}"/>
                </a:ext>
              </a:extLst>
            </p:cNvPr>
            <p:cNvSpPr/>
            <p:nvPr/>
          </p:nvSpPr>
          <p:spPr>
            <a:xfrm>
              <a:off x="1814109" y="385229"/>
              <a:ext cx="241936" cy="297003"/>
            </a:xfrm>
            <a:custGeom>
              <a:avLst/>
              <a:gdLst>
                <a:gd name="connsiteX0" fmla="*/ -227 w 241936"/>
                <a:gd name="connsiteY0" fmla="*/ 4341 h 297003"/>
                <a:gd name="connsiteX1" fmla="*/ 85985 w 241936"/>
                <a:gd name="connsiteY1" fmla="*/ 4341 h 297003"/>
                <a:gd name="connsiteX2" fmla="*/ 85985 w 241936"/>
                <a:gd name="connsiteY2" fmla="*/ 44964 h 297003"/>
                <a:gd name="connsiteX3" fmla="*/ 153691 w 241936"/>
                <a:gd name="connsiteY3" fmla="*/ -173 h 297003"/>
                <a:gd name="connsiteX4" fmla="*/ 241709 w 241936"/>
                <a:gd name="connsiteY4" fmla="*/ 110413 h 297003"/>
                <a:gd name="connsiteX5" fmla="*/ 153691 w 241936"/>
                <a:gd name="connsiteY5" fmla="*/ 221000 h 297003"/>
                <a:gd name="connsiteX6" fmla="*/ 87791 w 241936"/>
                <a:gd name="connsiteY6" fmla="*/ 179473 h 297003"/>
                <a:gd name="connsiteX7" fmla="*/ 87791 w 241936"/>
                <a:gd name="connsiteY7" fmla="*/ 296831 h 297003"/>
                <a:gd name="connsiteX8" fmla="*/ 31369 w 241936"/>
                <a:gd name="connsiteY8" fmla="*/ 296831 h 297003"/>
                <a:gd name="connsiteX9" fmla="*/ 31369 w 241936"/>
                <a:gd name="connsiteY9" fmla="*/ 48575 h 297003"/>
                <a:gd name="connsiteX10" fmla="*/ -227 w 241936"/>
                <a:gd name="connsiteY10" fmla="*/ 48575 h 297003"/>
                <a:gd name="connsiteX11" fmla="*/ 184836 w 241936"/>
                <a:gd name="connsiteY11" fmla="*/ 110413 h 297003"/>
                <a:gd name="connsiteX12" fmla="*/ 133831 w 241936"/>
                <a:gd name="connsiteY12" fmla="*/ 45867 h 297003"/>
                <a:gd name="connsiteX13" fmla="*/ 85985 w 241936"/>
                <a:gd name="connsiteY13" fmla="*/ 94615 h 297003"/>
                <a:gd name="connsiteX14" fmla="*/ 85985 w 241936"/>
                <a:gd name="connsiteY14" fmla="*/ 126663 h 297003"/>
                <a:gd name="connsiteX15" fmla="*/ 133831 w 241936"/>
                <a:gd name="connsiteY15" fmla="*/ 175411 h 297003"/>
                <a:gd name="connsiteX16" fmla="*/ 184836 w 241936"/>
                <a:gd name="connsiteY16" fmla="*/ 110413 h 29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1936" h="297003">
                  <a:moveTo>
                    <a:pt x="-227" y="4341"/>
                  </a:moveTo>
                  <a:lnTo>
                    <a:pt x="85985" y="4341"/>
                  </a:lnTo>
                  <a:lnTo>
                    <a:pt x="85985" y="44964"/>
                  </a:lnTo>
                  <a:cubicBezTo>
                    <a:pt x="99075" y="16528"/>
                    <a:pt x="122998" y="-173"/>
                    <a:pt x="153691" y="-173"/>
                  </a:cubicBezTo>
                  <a:cubicBezTo>
                    <a:pt x="205148" y="-173"/>
                    <a:pt x="241709" y="45867"/>
                    <a:pt x="241709" y="110413"/>
                  </a:cubicBezTo>
                  <a:cubicBezTo>
                    <a:pt x="241709" y="174960"/>
                    <a:pt x="204696" y="221000"/>
                    <a:pt x="153691" y="221000"/>
                  </a:cubicBezTo>
                  <a:cubicBezTo>
                    <a:pt x="124352" y="221000"/>
                    <a:pt x="101332" y="206104"/>
                    <a:pt x="87791" y="179473"/>
                  </a:cubicBezTo>
                  <a:lnTo>
                    <a:pt x="87791" y="296831"/>
                  </a:lnTo>
                  <a:lnTo>
                    <a:pt x="31369" y="296831"/>
                  </a:lnTo>
                  <a:lnTo>
                    <a:pt x="31369" y="48575"/>
                  </a:lnTo>
                  <a:lnTo>
                    <a:pt x="-227" y="48575"/>
                  </a:lnTo>
                  <a:close/>
                  <a:moveTo>
                    <a:pt x="184836" y="110413"/>
                  </a:moveTo>
                  <a:cubicBezTo>
                    <a:pt x="184836" y="70241"/>
                    <a:pt x="165878" y="45867"/>
                    <a:pt x="133831" y="45867"/>
                  </a:cubicBezTo>
                  <a:cubicBezTo>
                    <a:pt x="105846" y="45867"/>
                    <a:pt x="85985" y="65727"/>
                    <a:pt x="85985" y="94615"/>
                  </a:cubicBezTo>
                  <a:lnTo>
                    <a:pt x="85985" y="126663"/>
                  </a:lnTo>
                  <a:cubicBezTo>
                    <a:pt x="85985" y="155551"/>
                    <a:pt x="105846" y="175411"/>
                    <a:pt x="133831" y="175411"/>
                  </a:cubicBezTo>
                  <a:cubicBezTo>
                    <a:pt x="165878" y="174960"/>
                    <a:pt x="184836" y="150586"/>
                    <a:pt x="184836" y="110413"/>
                  </a:cubicBezTo>
                  <a:close/>
                </a:path>
              </a:pathLst>
            </a:custGeom>
            <a:grpFill/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916F637-C492-992A-BB8A-0B36E458753B}"/>
                </a:ext>
              </a:extLst>
            </p:cNvPr>
            <p:cNvSpPr/>
            <p:nvPr/>
          </p:nvSpPr>
          <p:spPr>
            <a:xfrm>
              <a:off x="557033" y="780181"/>
              <a:ext cx="240130" cy="49199"/>
            </a:xfrm>
            <a:custGeom>
              <a:avLst/>
              <a:gdLst>
                <a:gd name="connsiteX0" fmla="*/ 0 w 240130"/>
                <a:gd name="connsiteY0" fmla="*/ 0 h 49199"/>
                <a:gd name="connsiteX1" fmla="*/ 240131 w 240130"/>
                <a:gd name="connsiteY1" fmla="*/ 0 h 49199"/>
                <a:gd name="connsiteX2" fmla="*/ 240131 w 240130"/>
                <a:gd name="connsiteY2" fmla="*/ 49200 h 49199"/>
                <a:gd name="connsiteX3" fmla="*/ 0 w 240130"/>
                <a:gd name="connsiteY3" fmla="*/ 49200 h 4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130" h="49199">
                  <a:moveTo>
                    <a:pt x="0" y="0"/>
                  </a:moveTo>
                  <a:lnTo>
                    <a:pt x="240131" y="0"/>
                  </a:lnTo>
                  <a:lnTo>
                    <a:pt x="240131" y="49200"/>
                  </a:lnTo>
                  <a:lnTo>
                    <a:pt x="0" y="49200"/>
                  </a:lnTo>
                  <a:close/>
                </a:path>
              </a:pathLst>
            </a:custGeom>
            <a:grpFill/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55C74A7-8535-C13F-F0BB-229BF3964294}"/>
                </a:ext>
              </a:extLst>
            </p:cNvPr>
            <p:cNvSpPr/>
            <p:nvPr/>
          </p:nvSpPr>
          <p:spPr>
            <a:xfrm>
              <a:off x="306070" y="730981"/>
              <a:ext cx="250963" cy="49199"/>
            </a:xfrm>
            <a:custGeom>
              <a:avLst/>
              <a:gdLst>
                <a:gd name="connsiteX0" fmla="*/ 0 w 250963"/>
                <a:gd name="connsiteY0" fmla="*/ 0 h 49199"/>
                <a:gd name="connsiteX1" fmla="*/ 250964 w 250963"/>
                <a:gd name="connsiteY1" fmla="*/ 0 h 49199"/>
                <a:gd name="connsiteX2" fmla="*/ 250964 w 250963"/>
                <a:gd name="connsiteY2" fmla="*/ 49200 h 49199"/>
                <a:gd name="connsiteX3" fmla="*/ 0 w 250963"/>
                <a:gd name="connsiteY3" fmla="*/ 49200 h 4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963" h="49199">
                  <a:moveTo>
                    <a:pt x="0" y="0"/>
                  </a:moveTo>
                  <a:lnTo>
                    <a:pt x="250964" y="0"/>
                  </a:lnTo>
                  <a:lnTo>
                    <a:pt x="250964" y="49200"/>
                  </a:lnTo>
                  <a:lnTo>
                    <a:pt x="0" y="49200"/>
                  </a:lnTo>
                  <a:close/>
                </a:path>
              </a:pathLst>
            </a:custGeom>
            <a:grpFill/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FE1EAC1-9E79-BCA4-9B5C-A597FC602484}"/>
                </a:ext>
              </a:extLst>
            </p:cNvPr>
            <p:cNvSpPr/>
            <p:nvPr/>
          </p:nvSpPr>
          <p:spPr>
            <a:xfrm>
              <a:off x="1236351" y="730981"/>
              <a:ext cx="173778" cy="49199"/>
            </a:xfrm>
            <a:custGeom>
              <a:avLst/>
              <a:gdLst>
                <a:gd name="connsiteX0" fmla="*/ 0 w 173778"/>
                <a:gd name="connsiteY0" fmla="*/ 0 h 49199"/>
                <a:gd name="connsiteX1" fmla="*/ 173779 w 173778"/>
                <a:gd name="connsiteY1" fmla="*/ 0 h 49199"/>
                <a:gd name="connsiteX2" fmla="*/ 173779 w 173778"/>
                <a:gd name="connsiteY2" fmla="*/ 49200 h 49199"/>
                <a:gd name="connsiteX3" fmla="*/ 0 w 173778"/>
                <a:gd name="connsiteY3" fmla="*/ 49200 h 4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778" h="49199">
                  <a:moveTo>
                    <a:pt x="0" y="0"/>
                  </a:moveTo>
                  <a:lnTo>
                    <a:pt x="173779" y="0"/>
                  </a:lnTo>
                  <a:lnTo>
                    <a:pt x="173779" y="49200"/>
                  </a:lnTo>
                  <a:lnTo>
                    <a:pt x="0" y="49200"/>
                  </a:lnTo>
                  <a:close/>
                </a:path>
              </a:pathLst>
            </a:custGeom>
            <a:grpFill/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106FD8F-AB8F-AEA3-E0D8-2A268171B7AA}"/>
                </a:ext>
              </a:extLst>
            </p:cNvPr>
            <p:cNvSpPr/>
            <p:nvPr/>
          </p:nvSpPr>
          <p:spPr>
            <a:xfrm>
              <a:off x="1410581" y="780181"/>
              <a:ext cx="173778" cy="49199"/>
            </a:xfrm>
            <a:custGeom>
              <a:avLst/>
              <a:gdLst>
                <a:gd name="connsiteX0" fmla="*/ 0 w 173778"/>
                <a:gd name="connsiteY0" fmla="*/ 0 h 49199"/>
                <a:gd name="connsiteX1" fmla="*/ 173779 w 173778"/>
                <a:gd name="connsiteY1" fmla="*/ 0 h 49199"/>
                <a:gd name="connsiteX2" fmla="*/ 173779 w 173778"/>
                <a:gd name="connsiteY2" fmla="*/ 49200 h 49199"/>
                <a:gd name="connsiteX3" fmla="*/ 0 w 173778"/>
                <a:gd name="connsiteY3" fmla="*/ 49200 h 4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778" h="49199">
                  <a:moveTo>
                    <a:pt x="0" y="0"/>
                  </a:moveTo>
                  <a:lnTo>
                    <a:pt x="173779" y="0"/>
                  </a:lnTo>
                  <a:lnTo>
                    <a:pt x="173779" y="49200"/>
                  </a:lnTo>
                  <a:lnTo>
                    <a:pt x="0" y="49200"/>
                  </a:lnTo>
                  <a:close/>
                </a:path>
              </a:pathLst>
            </a:custGeom>
            <a:grpFill/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BD4D640-B0CE-3439-8730-EEEC07A88E8E}"/>
                </a:ext>
              </a:extLst>
            </p:cNvPr>
            <p:cNvSpPr/>
            <p:nvPr/>
          </p:nvSpPr>
          <p:spPr>
            <a:xfrm>
              <a:off x="1584360" y="829380"/>
              <a:ext cx="227040" cy="49199"/>
            </a:xfrm>
            <a:custGeom>
              <a:avLst/>
              <a:gdLst>
                <a:gd name="connsiteX0" fmla="*/ 0 w 227040"/>
                <a:gd name="connsiteY0" fmla="*/ 0 h 49199"/>
                <a:gd name="connsiteX1" fmla="*/ 227041 w 227040"/>
                <a:gd name="connsiteY1" fmla="*/ 0 h 49199"/>
                <a:gd name="connsiteX2" fmla="*/ 227041 w 227040"/>
                <a:gd name="connsiteY2" fmla="*/ 49200 h 49199"/>
                <a:gd name="connsiteX3" fmla="*/ 0 w 227040"/>
                <a:gd name="connsiteY3" fmla="*/ 49200 h 4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040" h="49199">
                  <a:moveTo>
                    <a:pt x="0" y="0"/>
                  </a:moveTo>
                  <a:lnTo>
                    <a:pt x="227041" y="0"/>
                  </a:lnTo>
                  <a:lnTo>
                    <a:pt x="227041" y="49200"/>
                  </a:lnTo>
                  <a:lnTo>
                    <a:pt x="0" y="49200"/>
                  </a:lnTo>
                  <a:close/>
                </a:path>
              </a:pathLst>
            </a:custGeom>
            <a:grpFill/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48090A2-5CBC-A9D2-BB0D-3A0859A6EDAC}"/>
                </a:ext>
              </a:extLst>
            </p:cNvPr>
            <p:cNvSpPr/>
            <p:nvPr/>
          </p:nvSpPr>
          <p:spPr>
            <a:xfrm>
              <a:off x="1811852" y="780181"/>
              <a:ext cx="235165" cy="49199"/>
            </a:xfrm>
            <a:custGeom>
              <a:avLst/>
              <a:gdLst>
                <a:gd name="connsiteX0" fmla="*/ 0 w 235165"/>
                <a:gd name="connsiteY0" fmla="*/ 0 h 49199"/>
                <a:gd name="connsiteX1" fmla="*/ 235166 w 235165"/>
                <a:gd name="connsiteY1" fmla="*/ 0 h 49199"/>
                <a:gd name="connsiteX2" fmla="*/ 235166 w 235165"/>
                <a:gd name="connsiteY2" fmla="*/ 49200 h 49199"/>
                <a:gd name="connsiteX3" fmla="*/ 0 w 235165"/>
                <a:gd name="connsiteY3" fmla="*/ 49200 h 4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165" h="49199">
                  <a:moveTo>
                    <a:pt x="0" y="0"/>
                  </a:moveTo>
                  <a:lnTo>
                    <a:pt x="235166" y="0"/>
                  </a:lnTo>
                  <a:lnTo>
                    <a:pt x="235166" y="49200"/>
                  </a:lnTo>
                  <a:lnTo>
                    <a:pt x="0" y="49200"/>
                  </a:lnTo>
                  <a:close/>
                </a:path>
              </a:pathLst>
            </a:custGeom>
            <a:grpFill/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0378D13-8853-AE38-D097-825EFB47454A}"/>
                </a:ext>
              </a:extLst>
            </p:cNvPr>
            <p:cNvSpPr/>
            <p:nvPr/>
          </p:nvSpPr>
          <p:spPr>
            <a:xfrm>
              <a:off x="796713" y="730981"/>
              <a:ext cx="98399" cy="49199"/>
            </a:xfrm>
            <a:custGeom>
              <a:avLst/>
              <a:gdLst>
                <a:gd name="connsiteX0" fmla="*/ 0 w 98399"/>
                <a:gd name="connsiteY0" fmla="*/ 0 h 49199"/>
                <a:gd name="connsiteX1" fmla="*/ 98399 w 98399"/>
                <a:gd name="connsiteY1" fmla="*/ 0 h 49199"/>
                <a:gd name="connsiteX2" fmla="*/ 98399 w 98399"/>
                <a:gd name="connsiteY2" fmla="*/ 49200 h 49199"/>
                <a:gd name="connsiteX3" fmla="*/ 0 w 98399"/>
                <a:gd name="connsiteY3" fmla="*/ 49200 h 4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399" h="49199">
                  <a:moveTo>
                    <a:pt x="0" y="0"/>
                  </a:moveTo>
                  <a:lnTo>
                    <a:pt x="98399" y="0"/>
                  </a:lnTo>
                  <a:lnTo>
                    <a:pt x="98399" y="49200"/>
                  </a:lnTo>
                  <a:lnTo>
                    <a:pt x="0" y="49200"/>
                  </a:lnTo>
                  <a:close/>
                </a:path>
              </a:pathLst>
            </a:custGeom>
            <a:grpFill/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C04579F-8630-0DBD-7D86-A3FA99C425AF}"/>
                </a:ext>
              </a:extLst>
            </p:cNvPr>
            <p:cNvSpPr/>
            <p:nvPr/>
          </p:nvSpPr>
          <p:spPr>
            <a:xfrm>
              <a:off x="895112" y="780181"/>
              <a:ext cx="341238" cy="49199"/>
            </a:xfrm>
            <a:custGeom>
              <a:avLst/>
              <a:gdLst>
                <a:gd name="connsiteX0" fmla="*/ 0 w 341238"/>
                <a:gd name="connsiteY0" fmla="*/ 0 h 49199"/>
                <a:gd name="connsiteX1" fmla="*/ 341239 w 341238"/>
                <a:gd name="connsiteY1" fmla="*/ 0 h 49199"/>
                <a:gd name="connsiteX2" fmla="*/ 341239 w 341238"/>
                <a:gd name="connsiteY2" fmla="*/ 49200 h 49199"/>
                <a:gd name="connsiteX3" fmla="*/ 0 w 341238"/>
                <a:gd name="connsiteY3" fmla="*/ 49200 h 4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1238" h="49199">
                  <a:moveTo>
                    <a:pt x="0" y="0"/>
                  </a:moveTo>
                  <a:lnTo>
                    <a:pt x="341239" y="0"/>
                  </a:lnTo>
                  <a:lnTo>
                    <a:pt x="341239" y="49200"/>
                  </a:lnTo>
                  <a:lnTo>
                    <a:pt x="0" y="49200"/>
                  </a:lnTo>
                  <a:close/>
                </a:path>
              </a:pathLst>
            </a:custGeom>
            <a:grpFill/>
            <a:ln w="4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357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E79229F-E4F2-2C46-A797-0DA293D70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599" y="6334128"/>
            <a:ext cx="358599" cy="263471"/>
          </a:xfrm>
          <a:prstGeom prst="rect">
            <a:avLst/>
          </a:prstGeom>
        </p:spPr>
        <p:txBody>
          <a:bodyPr/>
          <a:lstStyle>
            <a:lvl1pPr algn="l">
              <a:defRPr b="1" i="0"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F1F03D-C4F0-AF4D-AFFF-609C4FF4D6D3}"/>
              </a:ext>
            </a:extLst>
          </p:cNvPr>
          <p:cNvSpPr txBox="1"/>
          <p:nvPr userDrawn="1"/>
        </p:nvSpPr>
        <p:spPr>
          <a:xfrm>
            <a:off x="11568633" y="650219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sz="1494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7D163-90BB-984D-8414-8F6CC367612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Security classification. Published version. Owner's name.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B1B4166-45F0-DA42-B193-E60E5144C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AF42AB2C-E8B8-4B42-AD9C-2D3F18E9744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066C9A-3A41-1B44-93FE-861B8A9F5FAF}" type="datetime8">
              <a:rPr lang="en-GB" smtClean="0"/>
              <a:t>08/12/2022 17:02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8925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379" y="2021146"/>
            <a:ext cx="4661790" cy="3609190"/>
          </a:xfrm>
        </p:spPr>
        <p:txBody>
          <a:bodyPr/>
          <a:lstStyle>
            <a:lvl1pPr>
              <a:defRPr sz="1494"/>
            </a:lvl1pPr>
            <a:lvl2pPr>
              <a:defRPr sz="1494"/>
            </a:lvl2pPr>
            <a:lvl3pPr>
              <a:defRPr sz="1494"/>
            </a:lvl3pPr>
            <a:lvl4pPr>
              <a:defRPr sz="1494"/>
            </a:lvl4pPr>
            <a:lvl5pPr>
              <a:defRPr sz="1494"/>
            </a:lvl5pPr>
            <a:lvl6pPr>
              <a:defRPr sz="1788"/>
            </a:lvl6pPr>
            <a:lvl7pPr>
              <a:defRPr sz="1788"/>
            </a:lvl7pPr>
            <a:lvl8pPr>
              <a:defRPr sz="1788"/>
            </a:lvl8pPr>
            <a:lvl9pPr>
              <a:defRPr sz="17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19ADD48-2F68-4A7D-B3D5-09506162F0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2021145"/>
            <a:ext cx="3048093" cy="209333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2FDE75D-1A2E-4FEF-A937-A4B0B83683A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44093" y="2021145"/>
            <a:ext cx="3048093" cy="209333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0165A44F-D4D9-4418-BCC7-5D6794ADD6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4114476"/>
            <a:ext cx="3048093" cy="209333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24E8C0B8-E7AD-48AC-9F2D-D3FAE258D42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44093" y="4114476"/>
            <a:ext cx="3048093" cy="209333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7911CBF6-61CF-AE45-9D1D-45F0D9051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599" y="6334128"/>
            <a:ext cx="358599" cy="263471"/>
          </a:xfrm>
          <a:prstGeom prst="rect">
            <a:avLst/>
          </a:prstGeom>
        </p:spPr>
        <p:txBody>
          <a:bodyPr/>
          <a:lstStyle>
            <a:lvl1pPr algn="l">
              <a:defRPr b="1" i="0"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A07934-685E-4245-B833-56D2567B8EF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Security classification. Published version. Owner's name.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69EA9E-370C-6F4C-B876-8FAF992E603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2708AC9B-99B8-9944-9B50-7FD1B236E8DA}" type="datetime8">
              <a:rPr lang="en-GB" smtClean="0"/>
              <a:t>08/12/2022 17:02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31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E79229F-E4F2-2C46-A797-0DA293D70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599" y="6334128"/>
            <a:ext cx="358599" cy="263471"/>
          </a:xfrm>
          <a:prstGeom prst="rect">
            <a:avLst/>
          </a:prstGeom>
        </p:spPr>
        <p:txBody>
          <a:bodyPr/>
          <a:lstStyle>
            <a:lvl1pPr algn="l">
              <a:defRPr b="1" i="0"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F1F03D-C4F0-AF4D-AFFF-609C4FF4D6D3}"/>
              </a:ext>
            </a:extLst>
          </p:cNvPr>
          <p:cNvSpPr txBox="1"/>
          <p:nvPr userDrawn="1"/>
        </p:nvSpPr>
        <p:spPr>
          <a:xfrm>
            <a:off x="11568633" y="650219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sz="1494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7D163-90BB-984D-8414-8F6CC367612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Security classification. Published version. Owner's name.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B1B4166-45F0-DA42-B193-E60E5144C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AF42AB2C-E8B8-4B42-AD9C-2D3F18E9744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066C9A-3A41-1B44-93FE-861B8A9F5FAF}" type="datetime8">
              <a:rPr lang="en-GB" smtClean="0"/>
              <a:t>08/12/2022 17:02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5077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599" y="2018088"/>
            <a:ext cx="5647938" cy="3609190"/>
          </a:xfrm>
        </p:spPr>
        <p:txBody>
          <a:bodyPr/>
          <a:lstStyle>
            <a:lvl1pPr>
              <a:defRPr sz="1494"/>
            </a:lvl1pPr>
            <a:lvl2pPr>
              <a:defRPr sz="1494"/>
            </a:lvl2pPr>
            <a:lvl3pPr>
              <a:defRPr sz="1494"/>
            </a:lvl3pPr>
            <a:lvl4pPr>
              <a:defRPr sz="1494"/>
            </a:lvl4pPr>
            <a:lvl5pPr>
              <a:defRPr sz="1494"/>
            </a:lvl5pPr>
            <a:lvl6pPr>
              <a:defRPr sz="1788"/>
            </a:lvl6pPr>
            <a:lvl7pPr>
              <a:defRPr sz="1788"/>
            </a:lvl7pPr>
            <a:lvl8pPr>
              <a:defRPr sz="1788"/>
            </a:lvl8pPr>
            <a:lvl9pPr>
              <a:defRPr sz="17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5836" y="2018088"/>
            <a:ext cx="5647938" cy="3609190"/>
          </a:xfrm>
        </p:spPr>
        <p:txBody>
          <a:bodyPr/>
          <a:lstStyle>
            <a:lvl1pPr>
              <a:defRPr sz="1494"/>
            </a:lvl1pPr>
            <a:lvl2pPr>
              <a:defRPr sz="1494"/>
            </a:lvl2pPr>
            <a:lvl3pPr>
              <a:defRPr sz="1494"/>
            </a:lvl3pPr>
            <a:lvl4pPr>
              <a:defRPr sz="1494"/>
            </a:lvl4pPr>
            <a:lvl5pPr>
              <a:defRPr sz="1494"/>
            </a:lvl5pPr>
            <a:lvl6pPr>
              <a:defRPr sz="1788"/>
            </a:lvl6pPr>
            <a:lvl7pPr>
              <a:defRPr sz="1788"/>
            </a:lvl7pPr>
            <a:lvl8pPr>
              <a:defRPr sz="1788"/>
            </a:lvl8pPr>
            <a:lvl9pPr>
              <a:defRPr sz="17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9B516AB9-F8AF-884B-97D5-839AB9A41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599" y="6334128"/>
            <a:ext cx="358599" cy="263471"/>
          </a:xfrm>
          <a:prstGeom prst="rect">
            <a:avLst/>
          </a:prstGeom>
        </p:spPr>
        <p:txBody>
          <a:bodyPr/>
          <a:lstStyle>
            <a:lvl1pPr algn="l">
              <a:defRPr b="1" i="0"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A3B8D-AD23-5342-9E5E-AFCB705A307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Security classification. Published version. Owner's name.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30F82C1-D339-8F45-AEBE-0364CBA5818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A79F45F-DB97-5D4D-B518-CF0144150AD9}" type="datetime8">
              <a:rPr lang="en-GB" smtClean="0"/>
              <a:t>09/12/2022 08:16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7779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purpl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5E4EA6B-1F4E-1748-9DFB-842B8DC29E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7" b="12444"/>
          <a:stretch/>
        </p:blipFill>
        <p:spPr>
          <a:xfrm>
            <a:off x="0" y="-1"/>
            <a:ext cx="12551504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8599" y="1943394"/>
            <a:ext cx="7100229" cy="1196840"/>
          </a:xfrm>
        </p:spPr>
        <p:txBody>
          <a:bodyPr/>
          <a:lstStyle>
            <a:lvl1pPr algn="l">
              <a:lnSpc>
                <a:spcPct val="85000"/>
              </a:lnSpc>
              <a:defRPr sz="4981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Title slide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FC4421-71DD-44B2-B3F2-5C65C035B4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75" y="467544"/>
            <a:ext cx="1003757" cy="99252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FFE57-5E03-4A9F-8E0E-56AEDAB9863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370343" y="6334128"/>
            <a:ext cx="7315839" cy="2634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Security classification. Published version. Owner's name.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D14EFC0A-929F-8B4C-A8D5-7D356DE9F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600" y="6334128"/>
            <a:ext cx="358599" cy="263471"/>
          </a:xfrm>
          <a:prstGeom prst="rect">
            <a:avLst/>
          </a:prstGeo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+mn-lt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DD46587-7E96-6E44-AA46-A9A4F42A98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8599" y="3358728"/>
            <a:ext cx="5593945" cy="7200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992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4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1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5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9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4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</a:t>
            </a:r>
            <a:endParaRPr lang="en-GB" dirty="0"/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B1627BA0-8196-CA4A-B50C-7CC5B7B01D3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505419" y="6334129"/>
            <a:ext cx="1861095" cy="2634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E618AD-EEE3-1B4E-801B-57908FEC0D19}" type="datetime8">
              <a:rPr lang="en-GB" smtClean="0"/>
              <a:t>08/12/2022 17:02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3345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9B7AA-3FFC-1E40-6494-3BDBC1EB6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CB091-F2D9-DDFC-44E5-F2D4B40D6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74F3D-8000-E1F7-6F5E-B18149C12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2083C-4A3E-5E9E-C5B2-D0CD0B56F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GB"/>
              <a:t>BT Group PowerPoint    |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9122F-F54E-6073-9BDA-16203A207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C5033AD-2A2E-4B40-820E-C0C238FC5E2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CEAD745B-84C2-48F6-7A89-6C1E567D86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7975" y="1274128"/>
            <a:ext cx="8667749" cy="8212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2000" dirty="0">
                <a:latin typeface="+mj-lt"/>
              </a:defRPr>
            </a:lvl1pPr>
          </a:lstStyle>
          <a:p>
            <a:pPr lvl="0"/>
            <a:r>
              <a:rPr lang="en-US"/>
              <a:t>Click to enter sub heading.</a:t>
            </a:r>
          </a:p>
        </p:txBody>
      </p:sp>
    </p:spTree>
    <p:extLst>
      <p:ext uri="{BB962C8B-B14F-4D97-AF65-F5344CB8AC3E}">
        <p14:creationId xmlns:p14="http://schemas.microsoft.com/office/powerpoint/2010/main" val="12395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with imag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599" y="2021147"/>
            <a:ext cx="5593945" cy="902297"/>
          </a:xfrm>
        </p:spPr>
        <p:txBody>
          <a:bodyPr/>
          <a:lstStyle>
            <a:lvl1pPr algn="l">
              <a:lnSpc>
                <a:spcPct val="85000"/>
              </a:lnSpc>
              <a:defRPr sz="3187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599" y="2995629"/>
            <a:ext cx="5593945" cy="7200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39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4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1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5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9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4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date style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FC4421-71DD-44B2-B3F2-5C65C035B4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37" y="346482"/>
            <a:ext cx="1003757" cy="99252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FFE57-5E03-4A9F-8E0E-56AEDAB9863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100189" y="6334128"/>
            <a:ext cx="3585993" cy="263471"/>
          </a:xfrm>
          <a:prstGeom prst="rect">
            <a:avLst/>
          </a:prstGeom>
        </p:spPr>
        <p:txBody>
          <a:bodyPr/>
          <a:lstStyle/>
          <a:p>
            <a:r>
              <a:rPr lang="en-GB"/>
              <a:t>SECURITY CLASSIFICATION. PUBLISHED VERSION. OWNER'S NAME.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DDEE7E-2489-464D-B7CA-5828573183EA}"/>
              </a:ext>
            </a:extLst>
          </p:cNvPr>
          <p:cNvSpPr/>
          <p:nvPr userDrawn="1"/>
        </p:nvSpPr>
        <p:spPr>
          <a:xfrm>
            <a:off x="11116576" y="6207807"/>
            <a:ext cx="860638" cy="6496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079" tIns="45540" rIns="91079" bIns="455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93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7BEA481-AFB0-401E-BA9B-EB82B4E16F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187" y="0"/>
            <a:ext cx="6096186" cy="6857461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8D5D96-F008-F346-901C-B48B035BAB7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E618AD-EEE3-1B4E-801B-57908FEC0D19}" type="datetime8">
              <a:rPr lang="en-GB" smtClean="0"/>
              <a:t>08/12/2022 17:02</a:t>
            </a:fld>
            <a:endParaRPr lang="en-GB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F029A75-5C13-1C42-8DFF-291E48E64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600" y="6334128"/>
            <a:ext cx="358599" cy="263471"/>
          </a:xfrm>
          <a:prstGeom prst="rect">
            <a:avLst/>
          </a:prstGeo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3465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large text) (pink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8F0A9E4-24A8-CB48-803B-25B8742B5C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FCE3314-74F0-4E41-80CD-73C5CBD2D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599" y="2021146"/>
            <a:ext cx="7530596" cy="1624135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187" b="1" i="0" cap="none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Divider title style</a:t>
            </a:r>
            <a:endParaRPr lang="en-GB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2CA1E11-109B-8F45-95CA-FE3349CBF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600" y="6334128"/>
            <a:ext cx="358599" cy="263471"/>
          </a:xfrm>
          <a:prstGeom prst="rect">
            <a:avLst/>
          </a:prstGeo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8A876C-4EA0-744A-BEC7-D21189BA57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090" y="6244481"/>
            <a:ext cx="475694" cy="47877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640CA-4122-CC4F-A99D-FEBBD625CE2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Security classification. Published version. Owner's name.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23656-5DAB-9244-9981-C489DD93EE7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DBC1BF-584D-FE4B-992F-538F89A071CE}" type="datetime8">
              <a:rPr lang="en-GB" smtClean="0"/>
              <a:t>08/12/2022 17:02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6966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large text) (purpl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8D3200-2479-0B46-840C-F1CF4DA777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599" y="2021146"/>
            <a:ext cx="7530596" cy="1624135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187" b="1" i="0" cap="none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Divider title style</a:t>
            </a:r>
            <a:endParaRPr lang="en-GB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CBC731C-682B-904E-A9DA-F41C34745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600" y="6334128"/>
            <a:ext cx="358599" cy="263471"/>
          </a:xfrm>
          <a:prstGeom prst="rect">
            <a:avLst/>
          </a:prstGeo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48D90A-7108-864A-B81A-ED7B0B9A7E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090" y="6244481"/>
            <a:ext cx="475694" cy="47877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766437-3B1E-D34E-87DA-7BD38BD601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Security classification. Published version. Owner's name.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A6355-229F-644E-8DF2-E9BF99A3203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546013-5885-5549-B3FC-7917D33D8A52}" type="datetime8">
              <a:rPr lang="en-GB" smtClean="0"/>
              <a:t>08/12/2022 17:02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9434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large text) (blue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94E845-0CA1-2443-A045-12080128E4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B9A7C5A-A4E5-084B-874F-1EBE27C1A2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599" y="2021146"/>
            <a:ext cx="7530596" cy="1624135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3187" b="1" i="0" cap="none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Divider title style</a:t>
            </a:r>
            <a:endParaRPr lang="en-GB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35AEA2BA-177C-E64B-9837-AABF6BC3D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600" y="6334128"/>
            <a:ext cx="358599" cy="263471"/>
          </a:xfrm>
          <a:prstGeom prst="rect">
            <a:avLst/>
          </a:prstGeo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9AB210-B4BE-3745-A764-C8A3F4B799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090" y="6244481"/>
            <a:ext cx="475694" cy="47877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D78FAEE-F4E9-0142-8675-03E847BB064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Security classification. Published version. Owner's name.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1C34E-E31F-A342-A8F8-B80FAE2399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549B9A-C2C2-5E44-B7A4-0454029ABE34}" type="datetime8">
              <a:rPr lang="en-GB" smtClean="0"/>
              <a:t>08/12/2022 17:02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4214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small text) (purpl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B44951-02CE-404B-AF0F-AF015BE216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7379" y="2021146"/>
            <a:ext cx="6454786" cy="32482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2390" b="1" cap="none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Divider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57379" y="2382065"/>
            <a:ext cx="6454786" cy="1624135"/>
          </a:xfrm>
        </p:spPr>
        <p:txBody>
          <a:bodyPr/>
          <a:lstStyle>
            <a:lvl1pPr>
              <a:lnSpc>
                <a:spcPct val="100000"/>
              </a:lnSpc>
              <a:defRPr sz="239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D8447239-4152-6A49-BAF1-40CFBC712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600" y="6334128"/>
            <a:ext cx="358599" cy="263471"/>
          </a:xfrm>
          <a:prstGeom prst="rect">
            <a:avLst/>
          </a:prstGeo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F3FB640-48C0-FC43-83C8-425617B372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090" y="6244481"/>
            <a:ext cx="475694" cy="47877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D50BBC-5E59-3442-9F27-0265C1780DE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Security classification. Published version. Owner's name.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DDA4A6-E8B3-2E4C-8A28-6591D11A82C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9B515E-C7B9-B649-80AD-C85073D465B7}" type="datetime8">
              <a:rPr lang="en-GB" smtClean="0"/>
              <a:t>08/12/2022 17:02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028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(purpl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908DFE-CFFC-0B49-81C8-88E92473B5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7379" y="2021146"/>
            <a:ext cx="11475175" cy="2706892"/>
          </a:xfrm>
        </p:spPr>
        <p:txBody>
          <a:bodyPr anchor="ctr" anchorCtr="0"/>
          <a:lstStyle>
            <a:lvl1pPr algn="ctr">
              <a:lnSpc>
                <a:spcPct val="90000"/>
              </a:lnSpc>
              <a:defRPr sz="3187" b="1" cap="none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Divider title style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DB4D85-0A02-8543-9160-78A1DEC9DB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090" y="6244481"/>
            <a:ext cx="475694" cy="478771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934659-489A-114F-A446-886EB5E3B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506F30-EEB5-3748-B36E-E63A94E9E8C8}" type="datetime8">
              <a:rPr lang="en-GB" smtClean="0"/>
              <a:t>08/12/2022 17:02</a:t>
            </a:fld>
            <a:endParaRPr lang="en-GB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561822B-4A7D-5843-9315-1B2402B04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600" y="6334128"/>
            <a:ext cx="358599" cy="263471"/>
          </a:xfrm>
          <a:prstGeom prst="rect">
            <a:avLst/>
          </a:prstGeo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5613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E79229F-E4F2-2C46-A797-0DA293D70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600" y="6334128"/>
            <a:ext cx="358599" cy="263471"/>
          </a:xfrm>
          <a:prstGeom prst="rect">
            <a:avLst/>
          </a:prstGeom>
        </p:spPr>
        <p:txBody>
          <a:bodyPr/>
          <a:lstStyle>
            <a:lvl1pPr algn="l">
              <a:defRPr b="1" i="0"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F1F03D-C4F0-AF4D-AFFF-609C4FF4D6D3}"/>
              </a:ext>
            </a:extLst>
          </p:cNvPr>
          <p:cNvSpPr txBox="1"/>
          <p:nvPr userDrawn="1"/>
        </p:nvSpPr>
        <p:spPr>
          <a:xfrm>
            <a:off x="11568633" y="650219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sz="1494" err="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7D163-90BB-984D-8414-8F6CC367612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Security classification. Published version. Owner's name.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B1B4166-45F0-DA42-B193-E60E5144C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AF42AB2C-E8B8-4B42-AD9C-2D3F18E9744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066C9A-3A41-1B44-93FE-861B8A9F5FAF}" type="datetime8">
              <a:rPr lang="en-GB" smtClean="0"/>
              <a:t>08/12/2022 17:02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6036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narrow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599" y="2018088"/>
            <a:ext cx="4661790" cy="3609190"/>
          </a:xfrm>
        </p:spPr>
        <p:txBody>
          <a:bodyPr/>
          <a:lstStyle>
            <a:lvl1pPr>
              <a:defRPr sz="1494"/>
            </a:lvl1pPr>
            <a:lvl2pPr>
              <a:defRPr sz="1494"/>
            </a:lvl2pPr>
            <a:lvl3pPr>
              <a:defRPr sz="1494"/>
            </a:lvl3pPr>
            <a:lvl4pPr>
              <a:defRPr sz="1494"/>
            </a:lvl4pPr>
            <a:lvl5pPr>
              <a:defRPr sz="1494"/>
            </a:lvl5pPr>
            <a:lvl6pPr>
              <a:defRPr sz="1788"/>
            </a:lvl6pPr>
            <a:lvl7pPr>
              <a:defRPr sz="1788"/>
            </a:lvl7pPr>
            <a:lvl8pPr>
              <a:defRPr sz="1788"/>
            </a:lvl8pPr>
            <a:lvl9pPr>
              <a:defRPr sz="17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9689" y="2018088"/>
            <a:ext cx="4661790" cy="3609190"/>
          </a:xfrm>
        </p:spPr>
        <p:txBody>
          <a:bodyPr/>
          <a:lstStyle>
            <a:lvl1pPr>
              <a:defRPr sz="1494"/>
            </a:lvl1pPr>
            <a:lvl2pPr>
              <a:defRPr sz="1494"/>
            </a:lvl2pPr>
            <a:lvl3pPr>
              <a:defRPr sz="1494"/>
            </a:lvl3pPr>
            <a:lvl4pPr>
              <a:defRPr sz="1494"/>
            </a:lvl4pPr>
            <a:lvl5pPr>
              <a:defRPr sz="1494"/>
            </a:lvl5pPr>
            <a:lvl6pPr>
              <a:defRPr sz="1788"/>
            </a:lvl6pPr>
            <a:lvl7pPr>
              <a:defRPr sz="1788"/>
            </a:lvl7pPr>
            <a:lvl8pPr>
              <a:defRPr sz="1788"/>
            </a:lvl8pPr>
            <a:lvl9pPr>
              <a:defRPr sz="17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E6BEA8B-4829-A743-B35D-07BAABCEB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600" y="6334128"/>
            <a:ext cx="358599" cy="263471"/>
          </a:xfrm>
          <a:prstGeom prst="rect">
            <a:avLst/>
          </a:prstGeom>
        </p:spPr>
        <p:txBody>
          <a:bodyPr/>
          <a:lstStyle>
            <a:lvl1pPr algn="l">
              <a:defRPr b="1" i="0"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15E6A-12FB-A34C-A8CB-3CFDAF3C1DB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Security classification. Published version. Owner's name.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CD79FD8-7803-2D4C-886D-C75EF739025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5C0C07E-04C7-C74A-88C5-EFB7A78F13F0}" type="datetime8">
              <a:rPr lang="en-GB" smtClean="0"/>
              <a:t>08/12/2022 17:02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8490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599" y="2018088"/>
            <a:ext cx="5647938" cy="3609190"/>
          </a:xfrm>
        </p:spPr>
        <p:txBody>
          <a:bodyPr/>
          <a:lstStyle>
            <a:lvl1pPr>
              <a:defRPr sz="1494"/>
            </a:lvl1pPr>
            <a:lvl2pPr>
              <a:defRPr sz="1494"/>
            </a:lvl2pPr>
            <a:lvl3pPr>
              <a:defRPr sz="1494"/>
            </a:lvl3pPr>
            <a:lvl4pPr>
              <a:defRPr sz="1494"/>
            </a:lvl4pPr>
            <a:lvl5pPr>
              <a:defRPr sz="1494"/>
            </a:lvl5pPr>
            <a:lvl6pPr>
              <a:defRPr sz="1788"/>
            </a:lvl6pPr>
            <a:lvl7pPr>
              <a:defRPr sz="1788"/>
            </a:lvl7pPr>
            <a:lvl8pPr>
              <a:defRPr sz="1788"/>
            </a:lvl8pPr>
            <a:lvl9pPr>
              <a:defRPr sz="17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5836" y="2018088"/>
            <a:ext cx="5647938" cy="3609190"/>
          </a:xfrm>
        </p:spPr>
        <p:txBody>
          <a:bodyPr/>
          <a:lstStyle>
            <a:lvl1pPr>
              <a:defRPr sz="1494"/>
            </a:lvl1pPr>
            <a:lvl2pPr>
              <a:defRPr sz="1494"/>
            </a:lvl2pPr>
            <a:lvl3pPr>
              <a:defRPr sz="1494"/>
            </a:lvl3pPr>
            <a:lvl4pPr>
              <a:defRPr sz="1494"/>
            </a:lvl4pPr>
            <a:lvl5pPr>
              <a:defRPr sz="1494"/>
            </a:lvl5pPr>
            <a:lvl6pPr>
              <a:defRPr sz="1788"/>
            </a:lvl6pPr>
            <a:lvl7pPr>
              <a:defRPr sz="1788"/>
            </a:lvl7pPr>
            <a:lvl8pPr>
              <a:defRPr sz="1788"/>
            </a:lvl8pPr>
            <a:lvl9pPr>
              <a:defRPr sz="17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9B516AB9-F8AF-884B-97D5-839AB9A41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600" y="6334128"/>
            <a:ext cx="358599" cy="263471"/>
          </a:xfrm>
          <a:prstGeom prst="rect">
            <a:avLst/>
          </a:prstGeom>
        </p:spPr>
        <p:txBody>
          <a:bodyPr/>
          <a:lstStyle>
            <a:lvl1pPr algn="l">
              <a:defRPr b="1" i="0"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A3B8D-AD23-5342-9E5E-AFCB705A307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Security classification. Published version. Owner's name.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30F82C1-D339-8F45-AEBE-0364CBA5818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A79F45F-DB97-5D4D-B518-CF0144150AD9}" type="datetime8">
              <a:rPr lang="en-GB" smtClean="0"/>
              <a:t>08/12/2022 17:02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00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599" y="830114"/>
            <a:ext cx="7589753" cy="7940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600" y="2018088"/>
            <a:ext cx="3704330" cy="3609190"/>
          </a:xfrm>
        </p:spPr>
        <p:txBody>
          <a:bodyPr/>
          <a:lstStyle>
            <a:lvl1pPr>
              <a:defRPr sz="1494"/>
            </a:lvl1pPr>
            <a:lvl2pPr>
              <a:defRPr sz="1494"/>
            </a:lvl2pPr>
            <a:lvl3pPr>
              <a:defRPr sz="1494"/>
            </a:lvl3pPr>
            <a:lvl4pPr>
              <a:defRPr sz="1494"/>
            </a:lvl4pPr>
            <a:lvl5pPr>
              <a:defRPr sz="1494"/>
            </a:lvl5pPr>
            <a:lvl6pPr>
              <a:defRPr sz="1788"/>
            </a:lvl6pPr>
            <a:lvl7pPr>
              <a:defRPr sz="1788"/>
            </a:lvl7pPr>
            <a:lvl8pPr>
              <a:defRPr sz="1788"/>
            </a:lvl8pPr>
            <a:lvl9pPr>
              <a:defRPr sz="17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4022" y="2018088"/>
            <a:ext cx="3704330" cy="3609190"/>
          </a:xfrm>
        </p:spPr>
        <p:txBody>
          <a:bodyPr/>
          <a:lstStyle>
            <a:lvl1pPr>
              <a:defRPr sz="1494"/>
            </a:lvl1pPr>
            <a:lvl2pPr>
              <a:defRPr sz="1494"/>
            </a:lvl2pPr>
            <a:lvl3pPr>
              <a:defRPr sz="1494"/>
            </a:lvl3pPr>
            <a:lvl4pPr>
              <a:defRPr sz="1494"/>
            </a:lvl4pPr>
            <a:lvl5pPr>
              <a:defRPr sz="1494"/>
            </a:lvl5pPr>
            <a:lvl6pPr>
              <a:defRPr sz="1788"/>
            </a:lvl6pPr>
            <a:lvl7pPr>
              <a:defRPr sz="1788"/>
            </a:lvl7pPr>
            <a:lvl8pPr>
              <a:defRPr sz="1788"/>
            </a:lvl8pPr>
            <a:lvl9pPr>
              <a:defRPr sz="17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129445" y="2018088"/>
            <a:ext cx="3704330" cy="36091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B47A9EFD-9046-B74C-8221-44A8B4B5D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600" y="6334128"/>
            <a:ext cx="358599" cy="263471"/>
          </a:xfrm>
          <a:prstGeom prst="rect">
            <a:avLst/>
          </a:prstGeom>
        </p:spPr>
        <p:txBody>
          <a:bodyPr/>
          <a:lstStyle>
            <a:lvl1pPr algn="l">
              <a:defRPr b="1" i="0"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C85C5-98C9-F340-AACC-99F93146B92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Security classification. Published version. Owner's name.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98972BA-FC02-3C40-942B-024089F90D7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8D417C0-B5BD-7241-BD9C-349CCE3676AE}" type="datetime8">
              <a:rPr lang="en-GB" smtClean="0"/>
              <a:t>08/12/2022 17:02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571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9B7AA-3FFC-1E40-6494-3BDBC1EB6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CB091-F2D9-DDFC-44E5-F2D4B40D6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099" y="2265363"/>
            <a:ext cx="5601805" cy="40798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2083C-4A3E-5E9E-C5B2-D0CD0B56F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BT Group PowerPoint    |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9122F-F54E-6073-9BDA-16203A207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33AD-2A2E-4B40-820E-C0C238FC5E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FA48EAA-1E7A-4D74-0726-E417D04E58F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2219" y="2265363"/>
            <a:ext cx="5601805" cy="40798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A416AA82-7D4B-24CA-F645-21131E4F40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7975" y="1274128"/>
            <a:ext cx="8667749" cy="8212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2000" dirty="0">
                <a:latin typeface="+mj-lt"/>
              </a:defRPr>
            </a:lvl1pPr>
          </a:lstStyle>
          <a:p>
            <a:pPr lvl="0"/>
            <a:r>
              <a:rPr lang="en-US"/>
              <a:t>Click to enter sub heading.</a:t>
            </a:r>
          </a:p>
        </p:txBody>
      </p:sp>
    </p:spTree>
    <p:extLst>
      <p:ext uri="{BB962C8B-B14F-4D97-AF65-F5344CB8AC3E}">
        <p14:creationId xmlns:p14="http://schemas.microsoft.com/office/powerpoint/2010/main" val="118535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9B354AE-7652-4BAF-B8D5-6606531144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187" y="2"/>
            <a:ext cx="6096186" cy="611815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16410C1F-718E-484A-AF17-8FAC48E81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600" y="6334128"/>
            <a:ext cx="358599" cy="263471"/>
          </a:xfrm>
          <a:prstGeom prst="rect">
            <a:avLst/>
          </a:prstGeom>
        </p:spPr>
        <p:txBody>
          <a:bodyPr/>
          <a:lstStyle>
            <a:lvl1pPr algn="l">
              <a:defRPr b="1" i="0"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78F1F1-78F4-414E-A13C-D2CDC2F4931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Security classification. Published version. Owner's name.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497399-4D34-F141-8F35-1BB5851D494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FA4342F-CAD5-9D45-ADBD-192DADC515DB}" type="datetime8">
              <a:rPr lang="en-GB" smtClean="0"/>
              <a:t>08/12/2022 17:02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2282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Landscap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599" y="2021146"/>
            <a:ext cx="4661790" cy="3609190"/>
          </a:xfrm>
        </p:spPr>
        <p:txBody>
          <a:bodyPr/>
          <a:lstStyle>
            <a:lvl1pPr>
              <a:defRPr sz="1494"/>
            </a:lvl1pPr>
            <a:lvl2pPr>
              <a:defRPr sz="1494"/>
            </a:lvl2pPr>
            <a:lvl3pPr>
              <a:defRPr sz="1494"/>
            </a:lvl3pPr>
            <a:lvl4pPr>
              <a:defRPr sz="1494"/>
            </a:lvl4pPr>
            <a:lvl5pPr>
              <a:defRPr sz="1494"/>
            </a:lvl5pPr>
            <a:lvl6pPr>
              <a:defRPr sz="1788"/>
            </a:lvl6pPr>
            <a:lvl7pPr>
              <a:defRPr sz="1788"/>
            </a:lvl7pPr>
            <a:lvl8pPr>
              <a:defRPr sz="1788"/>
            </a:lvl8pPr>
            <a:lvl9pPr>
              <a:defRPr sz="17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23F891C-6BAF-9541-941C-F1E20C3F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600" y="6334128"/>
            <a:ext cx="358599" cy="263471"/>
          </a:xfrm>
          <a:prstGeom prst="rect">
            <a:avLst/>
          </a:prstGeom>
        </p:spPr>
        <p:txBody>
          <a:bodyPr/>
          <a:lstStyle>
            <a:lvl1pPr algn="l">
              <a:defRPr b="1" i="0"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06DEFA-1BEF-6B46-A02F-39786BBDCDD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Security classification. Published version. Owner's name.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77F56FC-EBA8-344F-A922-4AA3E6B2B81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429A84A-6A61-8148-A97E-E0A771C9A1A3}" type="datetime8">
              <a:rPr lang="en-GB" smtClean="0"/>
              <a:t>08/12/2022 17:02</a:t>
            </a:fld>
            <a:endParaRPr lang="en-GB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07964F80-E2FC-6247-AF5F-317852CC82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999" y="2021145"/>
            <a:ext cx="3048094" cy="2057581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C205DF93-8587-5340-B9D7-7603C30D36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44093" y="2021145"/>
            <a:ext cx="3048094" cy="2057581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3091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Portrait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599" y="2021146"/>
            <a:ext cx="4661790" cy="3609190"/>
          </a:xfrm>
        </p:spPr>
        <p:txBody>
          <a:bodyPr/>
          <a:lstStyle>
            <a:lvl1pPr>
              <a:defRPr sz="1494"/>
            </a:lvl1pPr>
            <a:lvl2pPr>
              <a:defRPr sz="1494"/>
            </a:lvl2pPr>
            <a:lvl3pPr>
              <a:defRPr sz="1494"/>
            </a:lvl3pPr>
            <a:lvl4pPr>
              <a:defRPr sz="1494"/>
            </a:lvl4pPr>
            <a:lvl5pPr>
              <a:defRPr sz="1494"/>
            </a:lvl5pPr>
            <a:lvl6pPr>
              <a:defRPr sz="1788"/>
            </a:lvl6pPr>
            <a:lvl7pPr>
              <a:defRPr sz="1788"/>
            </a:lvl7pPr>
            <a:lvl8pPr>
              <a:defRPr sz="1788"/>
            </a:lvl8pPr>
            <a:lvl9pPr>
              <a:defRPr sz="17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035A9AE-09A5-490F-8FA9-56997A9CD8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186" y="2021145"/>
            <a:ext cx="3048094" cy="4097014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8756929E-2779-4685-B9F6-29B8DD163C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44280" y="2021145"/>
            <a:ext cx="3048094" cy="409701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FF3DD65-4A0B-D240-9541-3D7192386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600" y="6334128"/>
            <a:ext cx="358599" cy="263471"/>
          </a:xfrm>
          <a:prstGeom prst="rect">
            <a:avLst/>
          </a:prstGeom>
        </p:spPr>
        <p:txBody>
          <a:bodyPr/>
          <a:lstStyle>
            <a:lvl1pPr algn="l">
              <a:defRPr b="1" i="0"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C0F6CB-95C2-9242-9007-9A88BB8A93E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Security classification. Published version. Owner's name.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D1B82C9-5C57-034B-B299-9689009DC83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E75CCAC-19D0-3F48-87BC-1D380F474897}" type="datetime8">
              <a:rPr lang="en-GB" smtClean="0"/>
              <a:t>08/12/2022 17:02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186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599" y="2021146"/>
            <a:ext cx="4661790" cy="3609190"/>
          </a:xfrm>
        </p:spPr>
        <p:txBody>
          <a:bodyPr/>
          <a:lstStyle>
            <a:lvl1pPr>
              <a:defRPr sz="1494"/>
            </a:lvl1pPr>
            <a:lvl2pPr>
              <a:defRPr sz="1494"/>
            </a:lvl2pPr>
            <a:lvl3pPr>
              <a:defRPr sz="1494"/>
            </a:lvl3pPr>
            <a:lvl4pPr>
              <a:defRPr sz="1494"/>
            </a:lvl4pPr>
            <a:lvl5pPr>
              <a:defRPr sz="1494"/>
            </a:lvl5pPr>
            <a:lvl6pPr>
              <a:defRPr sz="1788"/>
            </a:lvl6pPr>
            <a:lvl7pPr>
              <a:defRPr sz="1788"/>
            </a:lvl7pPr>
            <a:lvl8pPr>
              <a:defRPr sz="1788"/>
            </a:lvl8pPr>
            <a:lvl9pPr>
              <a:defRPr sz="17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EF95CA88-6E93-41FD-95E1-3CBCD82500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186" y="2021145"/>
            <a:ext cx="3048094" cy="4096711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65383E4-9B0A-43BD-B164-89BFC7F626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44280" y="2021146"/>
            <a:ext cx="3048094" cy="2057581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04BD122D-3F9A-4C09-96ED-16A8A704A69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44280" y="4078727"/>
            <a:ext cx="3048094" cy="2039130"/>
          </a:xfr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7113D4FE-C9FD-D440-9DF5-E485B502D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600" y="6334128"/>
            <a:ext cx="358599" cy="263471"/>
          </a:xfrm>
          <a:prstGeom prst="rect">
            <a:avLst/>
          </a:prstGeom>
        </p:spPr>
        <p:txBody>
          <a:bodyPr/>
          <a:lstStyle>
            <a:lvl1pPr algn="l">
              <a:defRPr b="1" i="0"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375438-2D15-5247-8901-EF46DA883F8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Security classification. Published version. Owner's name.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5C635E-0635-9249-8016-5F5139D14B1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000980E-9E68-CC45-87B7-3ADE4ED86C1B}" type="datetime8">
              <a:rPr lang="en-GB" smtClean="0"/>
              <a:t>08/12/2022 17:02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3247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379" y="2021146"/>
            <a:ext cx="4661790" cy="3609190"/>
          </a:xfrm>
        </p:spPr>
        <p:txBody>
          <a:bodyPr/>
          <a:lstStyle>
            <a:lvl1pPr>
              <a:defRPr sz="1494"/>
            </a:lvl1pPr>
            <a:lvl2pPr>
              <a:defRPr sz="1494"/>
            </a:lvl2pPr>
            <a:lvl3pPr>
              <a:defRPr sz="1494"/>
            </a:lvl3pPr>
            <a:lvl4pPr>
              <a:defRPr sz="1494"/>
            </a:lvl4pPr>
            <a:lvl5pPr>
              <a:defRPr sz="1494"/>
            </a:lvl5pPr>
            <a:lvl6pPr>
              <a:defRPr sz="1788"/>
            </a:lvl6pPr>
            <a:lvl7pPr>
              <a:defRPr sz="1788"/>
            </a:lvl7pPr>
            <a:lvl8pPr>
              <a:defRPr sz="1788"/>
            </a:lvl8pPr>
            <a:lvl9pPr>
              <a:defRPr sz="17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19ADD48-2F68-4A7D-B3D5-09506162F0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999" y="2021145"/>
            <a:ext cx="3048094" cy="2057581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2FDE75D-1A2E-4FEF-A937-A4B0B83683A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44093" y="2021145"/>
            <a:ext cx="3048094" cy="2057581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0165A44F-D4D9-4418-BCC7-5D6794ADD6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5999" y="4078726"/>
            <a:ext cx="3048094" cy="203943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24E8C0B8-E7AD-48AC-9F2D-D3FAE258D42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44093" y="4078726"/>
            <a:ext cx="3048094" cy="2039433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7911CBF6-61CF-AE45-9D1D-45F0D9051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600" y="6334128"/>
            <a:ext cx="358599" cy="263471"/>
          </a:xfrm>
          <a:prstGeom prst="rect">
            <a:avLst/>
          </a:prstGeom>
        </p:spPr>
        <p:txBody>
          <a:bodyPr/>
          <a:lstStyle>
            <a:lvl1pPr algn="l">
              <a:defRPr b="1" i="0"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A07934-685E-4245-B833-56D2567B8EF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Security classification. Published version. Owner's name.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69EA9E-370C-6F4C-B876-8FAF992E603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2708AC9B-99B8-9944-9B50-7FD1B236E8DA}" type="datetime8">
              <a:rPr lang="en-GB" smtClean="0"/>
              <a:t>08/12/2022 17:02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7211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379" y="2021146"/>
            <a:ext cx="4661790" cy="3609190"/>
          </a:xfrm>
        </p:spPr>
        <p:txBody>
          <a:bodyPr/>
          <a:lstStyle>
            <a:lvl1pPr>
              <a:defRPr sz="1494"/>
            </a:lvl1pPr>
            <a:lvl2pPr>
              <a:defRPr sz="1494"/>
            </a:lvl2pPr>
            <a:lvl3pPr>
              <a:defRPr sz="1494"/>
            </a:lvl3pPr>
            <a:lvl4pPr>
              <a:defRPr sz="1494"/>
            </a:lvl4pPr>
            <a:lvl5pPr>
              <a:defRPr sz="1494"/>
            </a:lvl5pPr>
            <a:lvl6pPr>
              <a:defRPr sz="1788"/>
            </a:lvl6pPr>
            <a:lvl7pPr>
              <a:defRPr sz="1788"/>
            </a:lvl7pPr>
            <a:lvl8pPr>
              <a:defRPr sz="1788"/>
            </a:lvl8pPr>
            <a:lvl9pPr>
              <a:defRPr sz="17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46C904F7-0F2F-46DC-BA66-0D68CDFECEF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5813" y="0"/>
            <a:ext cx="3048094" cy="2021146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1CA9665E-123B-4D3C-9EDE-EB2A0CF3CDE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43906" y="0"/>
            <a:ext cx="3048094" cy="2021146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4BAC3B3D-2C97-984F-BD8D-5650480CA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600" y="6334128"/>
            <a:ext cx="358599" cy="263471"/>
          </a:xfrm>
          <a:prstGeom prst="rect">
            <a:avLst/>
          </a:prstGeom>
        </p:spPr>
        <p:txBody>
          <a:bodyPr/>
          <a:lstStyle>
            <a:lvl1pPr algn="l">
              <a:defRPr b="1" i="0"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3A536E-BB8E-494C-8E45-044DF9430B4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Security classification. Published version. Owner's name.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DFC9CA-EB31-3B4B-8FDB-D8DEBFF15ED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E9684784-F41D-5C47-AFBB-5C55C938AF8E}" type="datetime8">
              <a:rPr lang="en-GB" smtClean="0"/>
              <a:t>08/12/2022 17:02</a:t>
            </a:fld>
            <a:endParaRPr lang="en-GB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C379B7ED-0A6A-704C-931C-E88E0E2B8F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999" y="2021145"/>
            <a:ext cx="3048094" cy="2057581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7E87C964-DC43-8145-9F43-8D1173C021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44093" y="2021145"/>
            <a:ext cx="3048094" cy="2057581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2CEAE3CE-5EB5-4543-8D42-107CBAFDF2D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5999" y="4078726"/>
            <a:ext cx="3048094" cy="203943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4C5C70DC-7563-644F-B3B4-A67D7A5FDD9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44093" y="4078726"/>
            <a:ext cx="3048094" cy="2039433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2379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61A7C17-1FCA-458C-A9D5-EB02358F0E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-1"/>
            <a:ext cx="12192374" cy="6118160"/>
          </a:xfrm>
          <a:solidFill>
            <a:schemeClr val="bg1">
              <a:lumMod val="95000"/>
            </a:schemeClr>
          </a:solidFill>
        </p:spPr>
        <p:txBody>
          <a:bodyPr lIns="108000" tIns="108000"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91F8E359-4E11-0346-8EDA-B01AFB836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600" y="6334128"/>
            <a:ext cx="358599" cy="263471"/>
          </a:xfrm>
          <a:prstGeom prst="rect">
            <a:avLst/>
          </a:prstGeom>
        </p:spPr>
        <p:txBody>
          <a:bodyPr/>
          <a:lstStyle>
            <a:lvl1pPr algn="l">
              <a:defRPr b="1" i="0"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7E07E3-ACF6-2E47-A79A-89E873FFEEF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Security classification. Published version. Owner's name.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610F19-0BB1-D24F-BBBA-1FA75BE50EC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9F44B3C-8FDE-F741-A126-60192D727799}" type="datetime8">
              <a:rPr lang="en-GB" smtClean="0"/>
              <a:t>08/12/2022 17:02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1955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77C8F708-C845-439A-92CC-54BE775250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1479770"/>
            <a:ext cx="12192374" cy="4638391"/>
          </a:xfrm>
          <a:solidFill>
            <a:schemeClr val="bg1">
              <a:lumMod val="95000"/>
            </a:schemeClr>
          </a:solidFill>
        </p:spPr>
        <p:txBody>
          <a:bodyPr lIns="108000" tIns="108000"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756E21D-1E4B-3440-8373-00317E10A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600" y="6334128"/>
            <a:ext cx="358599" cy="263471"/>
          </a:xfrm>
          <a:prstGeom prst="rect">
            <a:avLst/>
          </a:prstGeom>
        </p:spPr>
        <p:txBody>
          <a:bodyPr/>
          <a:lstStyle>
            <a:lvl1pPr algn="l">
              <a:defRPr b="1" i="0"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1B1A90-3574-C34C-81A6-72A232878A5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Security classification. Published version. Owner's name.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3B244-CE3E-B64C-B070-DFAB2406950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1368B80-88E0-FE44-80E8-62C3E3F0613E}" type="datetime8">
              <a:rPr lang="en-GB" smtClean="0"/>
              <a:t>08/12/2022 17:02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3160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larg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77C8F708-C845-439A-92CC-54BE775250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479770"/>
            <a:ext cx="6096186" cy="4638391"/>
          </a:xfrm>
          <a:solidFill>
            <a:schemeClr val="bg1">
              <a:lumMod val="95000"/>
            </a:schemeClr>
          </a:solidFill>
        </p:spPr>
        <p:txBody>
          <a:bodyPr lIns="108000" tIns="108000"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A139E5E-A22B-4F21-B007-3DE51F64813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5814" y="1479770"/>
            <a:ext cx="6096186" cy="4638391"/>
          </a:xfrm>
          <a:solidFill>
            <a:schemeClr val="bg1">
              <a:lumMod val="85000"/>
            </a:schemeClr>
          </a:solidFill>
        </p:spPr>
        <p:txBody>
          <a:bodyPr lIns="108000" tIns="108000"/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289E0EB-215A-DA44-95C8-18D220080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600" y="6334128"/>
            <a:ext cx="358599" cy="263471"/>
          </a:xfrm>
          <a:prstGeom prst="rect">
            <a:avLst/>
          </a:prstGeom>
        </p:spPr>
        <p:txBody>
          <a:bodyPr/>
          <a:lstStyle>
            <a:lvl1pPr algn="l">
              <a:defRPr b="1" i="0"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94B8D3-8F91-2449-928A-5C78907E1DE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Security classification. Published version. Owner's name.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9E27D-8FAE-CE4D-B0B6-876DC20E0F4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43B58A0-310E-1D4F-AD6A-1133D1C8D70F}" type="datetime8">
              <a:rPr lang="en-GB" smtClean="0"/>
              <a:t>08/12/2022 17:02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693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45E0592-16A3-6C47-B3F4-79A4DADC8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600" y="6334128"/>
            <a:ext cx="358599" cy="263471"/>
          </a:xfrm>
          <a:prstGeom prst="rect">
            <a:avLst/>
          </a:prstGeom>
        </p:spPr>
        <p:txBody>
          <a:bodyPr/>
          <a:lstStyle>
            <a:lvl1pPr algn="l">
              <a:defRPr b="1" i="0"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9C3A19-1701-CB41-A94D-A971F4EFFEA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Security classification. Published version. Owner's name.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8CD5E-6DDE-F843-A2ED-735B3D5D1AD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624208-EA8E-EF41-B3CA-D8FA738CCB46}" type="datetime8">
              <a:rPr lang="en-GB" smtClean="0"/>
              <a:t>08/12/2022 17:02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403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9B7AA-3FFC-1E40-6494-3BDBC1EB6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2083C-4A3E-5E9E-C5B2-D0CD0B56F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BT Group PowerPoint    |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9122F-F54E-6073-9BDA-16203A207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33AD-2A2E-4B40-820E-C0C238FC5E2C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9667F846-39B1-DDF1-7705-93CD694F8E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7975" y="1274128"/>
            <a:ext cx="8667749" cy="8212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2000" dirty="0">
                <a:latin typeface="+mj-lt"/>
              </a:defRPr>
            </a:lvl1pPr>
          </a:lstStyle>
          <a:p>
            <a:pPr lvl="0"/>
            <a:r>
              <a:rPr lang="en-US"/>
              <a:t>Click to enter sub heading.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159FA8-9D8D-49EE-44DD-C14CA39BE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099" y="2265363"/>
            <a:ext cx="3664800" cy="40798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40978FF-33A8-B48C-0F07-DDBB16FE314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55661" y="2265363"/>
            <a:ext cx="3664800" cy="40798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4502416-9A86-BEA4-30DD-84F2815601A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19223" y="2265363"/>
            <a:ext cx="3664800" cy="40798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64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8600" y="6334128"/>
            <a:ext cx="358599" cy="263471"/>
          </a:xfrm>
          <a:prstGeom prst="rect">
            <a:avLst/>
          </a:prstGeom>
        </p:spPr>
        <p:txBody>
          <a:bodyPr/>
          <a:lstStyle>
            <a:lvl1pPr algn="l">
              <a:defRPr b="1" i="0">
                <a:latin typeface="Century Gothic" panose="020B050202020202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E396691-2E15-1441-A233-0E4AEF82218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Security classification. Published version. Owner's name.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5052D3-6940-674E-A3F5-3E2F0C7B046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E87A84-C8C3-3F48-984D-B26B0DA8E6AE}" type="datetime8">
              <a:rPr lang="en-GB" smtClean="0"/>
              <a:t>08/12/2022 17:02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1337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ECA2DA-C317-CB40-89FE-CBD5A23397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D2530A-56F5-44CF-9F8B-0651CCF6D0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234" y="2717720"/>
            <a:ext cx="1441761" cy="14256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1B30074-3AA9-914C-AD7C-4672820CE5E3}"/>
              </a:ext>
            </a:extLst>
          </p:cNvPr>
          <p:cNvSpPr txBox="1"/>
          <p:nvPr userDrawn="1"/>
        </p:nvSpPr>
        <p:spPr>
          <a:xfrm>
            <a:off x="9894536" y="6332816"/>
            <a:ext cx="2151595" cy="26248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97" b="1" i="0">
                <a:solidFill>
                  <a:schemeClr val="bg1"/>
                </a:solidFill>
                <a:latin typeface="Century Gothic" panose="020B0502020202020204" pitchFamily="34" charset="0"/>
              </a:rPr>
              <a:t>© British Telecommunications plc</a:t>
            </a:r>
          </a:p>
        </p:txBody>
      </p:sp>
    </p:spTree>
    <p:extLst>
      <p:ext uri="{BB962C8B-B14F-4D97-AF65-F5344CB8AC3E}">
        <p14:creationId xmlns:p14="http://schemas.microsoft.com/office/powerpoint/2010/main" val="9069231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9B7AA-3FFC-1E40-6494-3BDBC1EB6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CB091-F2D9-DDFC-44E5-F2D4B40D6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2265363"/>
            <a:ext cx="2672800" cy="40798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2083C-4A3E-5E9E-C5B2-D0CD0B56F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BT Group PowerPoint    |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9122F-F54E-6073-9BDA-16203A207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33AD-2A2E-4B40-820E-C0C238FC5E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FA48EAA-1E7A-4D74-0726-E417D04E58F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70433" y="2265363"/>
            <a:ext cx="2672800" cy="40798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BD5D7FB-B866-CD72-E505-569022365D3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48766" y="2265363"/>
            <a:ext cx="2672800" cy="40798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B1772AF-5F1B-BF20-4DC4-1A61A07EC6F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227100" y="2265363"/>
            <a:ext cx="2672800" cy="40798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9667F846-39B1-DDF1-7705-93CD694F8E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7975" y="1274128"/>
            <a:ext cx="8667749" cy="8212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2000" dirty="0">
                <a:latin typeface="+mj-lt"/>
              </a:defRPr>
            </a:lvl1pPr>
          </a:lstStyle>
          <a:p>
            <a:pPr lvl="0"/>
            <a:r>
              <a:rPr lang="en-US"/>
              <a:t>Click to enter sub heading.</a:t>
            </a:r>
          </a:p>
        </p:txBody>
      </p:sp>
    </p:spTree>
    <p:extLst>
      <p:ext uri="{BB962C8B-B14F-4D97-AF65-F5344CB8AC3E}">
        <p14:creationId xmlns:p14="http://schemas.microsoft.com/office/powerpoint/2010/main" val="205431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79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208AA4D5-C6C5-15A0-5119-7736F3349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099" y="311150"/>
            <a:ext cx="11591925" cy="96297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43B3D2-490E-4E42-EBB8-C672F29F1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2100" y="2265363"/>
            <a:ext cx="11591924" cy="40798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621AC-570D-7CD6-AFE9-FEB9A35ED2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75724" y="308925"/>
            <a:ext cx="2692399" cy="20383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BT Group PowerPoint    |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BBEC2-6595-EB8F-7304-D44D9B4C62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3529" y="308926"/>
            <a:ext cx="365126" cy="20383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F05727F-EB13-4C36-9A9C-A65743ED017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227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94" r:id="rId2"/>
    <p:sldLayoutId id="2147483733" r:id="rId3"/>
    <p:sldLayoutId id="2147483701" r:id="rId4"/>
    <p:sldLayoutId id="2147483731" r:id="rId5"/>
    <p:sldLayoutId id="2147483785" r:id="rId6"/>
    <p:sldLayoutId id="2147483789" r:id="rId7"/>
    <p:sldLayoutId id="2147483803" r:id="rId8"/>
    <p:sldLayoutId id="2147483790" r:id="rId9"/>
    <p:sldLayoutId id="2147483791" r:id="rId10"/>
    <p:sldLayoutId id="2147483800" r:id="rId11"/>
    <p:sldLayoutId id="2147483802" r:id="rId12"/>
    <p:sldLayoutId id="2147483787" r:id="rId13"/>
    <p:sldLayoutId id="2147483801" r:id="rId14"/>
    <p:sldLayoutId id="2147483804" r:id="rId15"/>
    <p:sldLayoutId id="2147483805" r:id="rId16"/>
    <p:sldLayoutId id="2147483793" r:id="rId17"/>
    <p:sldLayoutId id="2147483770" r:id="rId18"/>
    <p:sldLayoutId id="2147483716" r:id="rId19"/>
    <p:sldLayoutId id="2147483718" r:id="rId20"/>
    <p:sldLayoutId id="2147483719" r:id="rId21"/>
    <p:sldLayoutId id="2147483720" r:id="rId22"/>
    <p:sldLayoutId id="2147483726" r:id="rId23"/>
    <p:sldLayoutId id="2147483795" r:id="rId24"/>
    <p:sldLayoutId id="2147483796" r:id="rId25"/>
    <p:sldLayoutId id="2147483662" r:id="rId26"/>
    <p:sldLayoutId id="2147483695" r:id="rId27"/>
    <p:sldLayoutId id="2147483723" r:id="rId28"/>
    <p:sldLayoutId id="2147483751" r:id="rId29"/>
    <p:sldLayoutId id="2147483661" r:id="rId30"/>
    <p:sldLayoutId id="2147483797" r:id="rId31"/>
    <p:sldLayoutId id="2147483798" r:id="rId32"/>
    <p:sldLayoutId id="2147483694" r:id="rId33"/>
    <p:sldLayoutId id="2147483702" r:id="rId34"/>
    <p:sldLayoutId id="2147483721" r:id="rId35"/>
    <p:sldLayoutId id="2147483757" r:id="rId36"/>
    <p:sldLayoutId id="2147483722" r:id="rId37"/>
    <p:sldLayoutId id="2147483727" r:id="rId38"/>
    <p:sldLayoutId id="2147483736" r:id="rId39"/>
    <p:sldLayoutId id="2147483724" r:id="rId40"/>
    <p:sldLayoutId id="2147483725" r:id="rId41"/>
    <p:sldLayoutId id="2147483799" r:id="rId42"/>
    <p:sldLayoutId id="2147483806" r:id="rId43"/>
    <p:sldLayoutId id="2147483807" r:id="rId44"/>
    <p:sldLayoutId id="2147483728" r:id="rId45"/>
    <p:sldLayoutId id="2147483754" r:id="rId46"/>
    <p:sldLayoutId id="2147483729" r:id="rId47"/>
    <p:sldLayoutId id="2147483753" r:id="rId48"/>
    <p:sldLayoutId id="2147483730" r:id="rId49"/>
    <p:sldLayoutId id="2147483756" r:id="rId50"/>
    <p:sldLayoutId id="2147483749" r:id="rId51"/>
    <p:sldLayoutId id="2147483755" r:id="rId52"/>
    <p:sldLayoutId id="2147483771" r:id="rId53"/>
    <p:sldLayoutId id="2147483752" r:id="rId54"/>
    <p:sldLayoutId id="2147483824" r:id="rId55"/>
    <p:sldLayoutId id="2147483826" r:id="rId56"/>
    <p:sldLayoutId id="2147483828" r:id="rId57"/>
    <p:sldLayoutId id="2147483854" r:id="rId5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5545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545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5545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Wingdings" panose="05000000000000000000" pitchFamily="2" charset="2"/>
        <a:buChar char="§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2563" algn="l" defTabSz="5545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Tahoma" panose="020B0604030504040204" pitchFamily="34" charset="0"/>
        <a:buChar char="–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554500" rtl="0" eaLnBrk="1" latinLnBrk="0" hangingPunct="1">
        <a:lnSpc>
          <a:spcPct val="100000"/>
        </a:lnSpc>
        <a:spcBef>
          <a:spcPts val="600"/>
        </a:spcBef>
        <a:spcAft>
          <a:spcPts val="1800"/>
        </a:spcAft>
        <a:buFont typeface="Arial" panose="020B0604020202020204" pitchFamily="34" charset="0"/>
        <a:buNone/>
        <a:tabLst/>
        <a:defRPr sz="1800" b="0" kern="1200">
          <a:solidFill>
            <a:schemeClr val="tx1"/>
          </a:solidFill>
          <a:latin typeface="+mj-lt"/>
          <a:ea typeface="+mn-ea"/>
          <a:cs typeface="+mn-cs"/>
        </a:defRPr>
      </a:lvl4pPr>
      <a:lvl5pPr marL="625475" indent="-265113" algn="l" defTabSz="5545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Wingdings" panose="05000000000000000000" pitchFamily="2" charset="2"/>
        <a:buChar char="§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524875" indent="-138625" algn="l" defTabSz="554500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802126" indent="-138625" algn="l" defTabSz="554500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2079375" indent="-138625" algn="l" defTabSz="554500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356626" indent="-138625" algn="l" defTabSz="554500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4500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1pPr>
      <a:lvl2pPr marL="277250" algn="l" defTabSz="554500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2pPr>
      <a:lvl3pPr marL="554500" algn="l" defTabSz="554500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3pPr>
      <a:lvl4pPr marL="831750" algn="l" defTabSz="554500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4pPr>
      <a:lvl5pPr marL="1109000" algn="l" defTabSz="554500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250" algn="l" defTabSz="554500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663500" algn="l" defTabSz="554500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1940750" algn="l" defTabSz="554500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218001" algn="l" defTabSz="554500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026">
          <p15:clr>
            <a:srgbClr val="F26B43"/>
          </p15:clr>
        </p15:guide>
        <p15:guide id="3" orient="horz" pos="196">
          <p15:clr>
            <a:srgbClr val="F26B43"/>
          </p15:clr>
        </p15:guide>
        <p15:guide id="4" pos="194">
          <p15:clr>
            <a:srgbClr val="F26B43"/>
          </p15:clr>
        </p15:guide>
        <p15:guide id="5" orient="horz" pos="3997">
          <p15:clr>
            <a:srgbClr val="F26B43"/>
          </p15:clr>
        </p15:guide>
        <p15:guide id="6" pos="7486">
          <p15:clr>
            <a:srgbClr val="F26B43"/>
          </p15:clr>
        </p15:guide>
        <p15:guide id="7" orient="horz" pos="1427">
          <p15:clr>
            <a:srgbClr val="F26B43"/>
          </p15:clr>
        </p15:guide>
        <p15:guide id="8" pos="3840">
          <p15:clr>
            <a:srgbClr val="F26B43"/>
          </p15:clr>
        </p15:guide>
        <p15:guide id="9" pos="565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599" y="830114"/>
            <a:ext cx="4661790" cy="7940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599" y="2021146"/>
            <a:ext cx="4661790" cy="36091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255" y="6334128"/>
            <a:ext cx="7028927" cy="2634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97" b="1">
                <a:solidFill>
                  <a:schemeClr val="accent1"/>
                </a:solidFill>
              </a:defRPr>
            </a:lvl1pPr>
          </a:lstStyle>
          <a:p>
            <a:r>
              <a:rPr lang="en-GB"/>
              <a:t>Security classification. Published version. Owner's name.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8600" y="6334128"/>
            <a:ext cx="358599" cy="2634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997" b="0" i="0">
                <a:solidFill>
                  <a:schemeClr val="accent1"/>
                </a:solidFill>
                <a:latin typeface="+mn-lt"/>
              </a:defRPr>
            </a:lvl1pPr>
          </a:lstStyle>
          <a:p>
            <a:pPr algn="l"/>
            <a:fld id="{0B868178-02AE-42FC-958D-6B8F13B60175}" type="slidenum">
              <a:rPr lang="en-GB" smtClean="0"/>
              <a:pPr algn="l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E9E1D1-80B4-4737-A902-4D72D8F4317B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090" y="6244481"/>
            <a:ext cx="475694" cy="478771"/>
          </a:xfrm>
          <a:prstGeom prst="rect">
            <a:avLst/>
          </a:prstGeom>
        </p:spPr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39E60E8-B03D-CF46-B400-1768FAAA88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05419" y="6334129"/>
            <a:ext cx="1861095" cy="2634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lang="en-GB" sz="997" b="0" i="0" smtClean="0">
                <a:solidFill>
                  <a:schemeClr val="accent1"/>
                </a:solidFill>
                <a:latin typeface="+mn-lt"/>
              </a:defRPr>
            </a:lvl1pPr>
          </a:lstStyle>
          <a:p>
            <a:fld id="{90D222F1-69A6-5842-A2FE-BAB8412F77EB}" type="datetime8">
              <a:rPr lang="en-GB" smtClean="0"/>
              <a:pPr/>
              <a:t>08/12/2022 17:02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6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  <p:sldLayoutId id="2147483848" r:id="rId18"/>
    <p:sldLayoutId id="2147483849" r:id="rId19"/>
    <p:sldLayoutId id="2147483850" r:id="rId20"/>
    <p:sldLayoutId id="2147483851" r:id="rId21"/>
    <p:sldLayoutId id="2147483852" r:id="rId22"/>
    <p:sldLayoutId id="2147483853" r:id="rId23"/>
  </p:sldLayoutIdLst>
  <p:hf hdr="0"/>
  <p:txStyles>
    <p:titleStyle>
      <a:lvl1pPr algn="l" defTabSz="908541" rtl="0" eaLnBrk="1" latinLnBrk="0" hangingPunct="1">
        <a:spcBef>
          <a:spcPct val="0"/>
        </a:spcBef>
        <a:buNone/>
        <a:defRPr sz="2590" b="1" kern="1200">
          <a:solidFill>
            <a:schemeClr val="accent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08541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Tx/>
        <a:buNone/>
        <a:defRPr sz="1494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0" indent="0" algn="l" defTabSz="908541" rtl="0" eaLnBrk="1" latinLnBrk="0" hangingPunct="1">
        <a:lnSpc>
          <a:spcPct val="110000"/>
        </a:lnSpc>
        <a:spcBef>
          <a:spcPts val="0"/>
        </a:spcBef>
        <a:spcAft>
          <a:spcPts val="1942"/>
        </a:spcAft>
        <a:buFont typeface="Arial" panose="020B0604020202020204" pitchFamily="34" charset="0"/>
        <a:buNone/>
        <a:defRPr sz="1494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79295" indent="-179295" algn="l" defTabSz="908541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BT Font Light" panose="020B0403030204020203" pitchFamily="34" charset="0"/>
        <a:buChar char="–"/>
        <a:defRPr sz="1494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358590" indent="-179295" algn="l" defTabSz="908541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BT Font Light" panose="020B0403030204020203" pitchFamily="34" charset="0"/>
        <a:buChar char="&gt;"/>
        <a:defRPr sz="1494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537885" indent="-179295" algn="l" defTabSz="908541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BT Font Light" panose="020B0403030204020203" pitchFamily="34" charset="0"/>
        <a:buChar char="–"/>
        <a:defRPr sz="1494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498489" indent="-227136" algn="l" defTabSz="908541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7" kern="1200">
          <a:solidFill>
            <a:schemeClr val="tx1"/>
          </a:solidFill>
          <a:latin typeface="+mn-lt"/>
          <a:ea typeface="+mn-ea"/>
          <a:cs typeface="+mn-cs"/>
        </a:defRPr>
      </a:lvl6pPr>
      <a:lvl7pPr marL="2952760" indent="-227136" algn="l" defTabSz="908541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7" kern="1200">
          <a:solidFill>
            <a:schemeClr val="tx1"/>
          </a:solidFill>
          <a:latin typeface="+mn-lt"/>
          <a:ea typeface="+mn-ea"/>
          <a:cs typeface="+mn-cs"/>
        </a:defRPr>
      </a:lvl7pPr>
      <a:lvl8pPr marL="3407030" indent="-227136" algn="l" defTabSz="908541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7" kern="1200">
          <a:solidFill>
            <a:schemeClr val="tx1"/>
          </a:solidFill>
          <a:latin typeface="+mn-lt"/>
          <a:ea typeface="+mn-ea"/>
          <a:cs typeface="+mn-cs"/>
        </a:defRPr>
      </a:lvl8pPr>
      <a:lvl9pPr marL="3861301" indent="-227136" algn="l" defTabSz="908541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8541" rtl="0" eaLnBrk="1" latinLnBrk="0" hangingPunct="1">
        <a:defRPr sz="1788" kern="1200">
          <a:solidFill>
            <a:schemeClr val="tx1"/>
          </a:solidFill>
          <a:latin typeface="+mn-lt"/>
          <a:ea typeface="+mn-ea"/>
          <a:cs typeface="+mn-cs"/>
        </a:defRPr>
      </a:lvl1pPr>
      <a:lvl2pPr marL="454271" algn="l" defTabSz="908541" rtl="0" eaLnBrk="1" latinLnBrk="0" hangingPunct="1">
        <a:defRPr sz="1788" kern="1200">
          <a:solidFill>
            <a:schemeClr val="tx1"/>
          </a:solidFill>
          <a:latin typeface="+mn-lt"/>
          <a:ea typeface="+mn-ea"/>
          <a:cs typeface="+mn-cs"/>
        </a:defRPr>
      </a:lvl2pPr>
      <a:lvl3pPr marL="908541" algn="l" defTabSz="908541" rtl="0" eaLnBrk="1" latinLnBrk="0" hangingPunct="1">
        <a:defRPr sz="1788" kern="1200">
          <a:solidFill>
            <a:schemeClr val="tx1"/>
          </a:solidFill>
          <a:latin typeface="+mn-lt"/>
          <a:ea typeface="+mn-ea"/>
          <a:cs typeface="+mn-cs"/>
        </a:defRPr>
      </a:lvl3pPr>
      <a:lvl4pPr marL="1362812" algn="l" defTabSz="908541" rtl="0" eaLnBrk="1" latinLnBrk="0" hangingPunct="1">
        <a:defRPr sz="1788" kern="1200">
          <a:solidFill>
            <a:schemeClr val="tx1"/>
          </a:solidFill>
          <a:latin typeface="+mn-lt"/>
          <a:ea typeface="+mn-ea"/>
          <a:cs typeface="+mn-cs"/>
        </a:defRPr>
      </a:lvl4pPr>
      <a:lvl5pPr marL="1817083" algn="l" defTabSz="908541" rtl="0" eaLnBrk="1" latinLnBrk="0" hangingPunct="1">
        <a:defRPr sz="1788" kern="1200">
          <a:solidFill>
            <a:schemeClr val="tx1"/>
          </a:solidFill>
          <a:latin typeface="+mn-lt"/>
          <a:ea typeface="+mn-ea"/>
          <a:cs typeface="+mn-cs"/>
        </a:defRPr>
      </a:lvl5pPr>
      <a:lvl6pPr marL="2271353" algn="l" defTabSz="908541" rtl="0" eaLnBrk="1" latinLnBrk="0" hangingPunct="1">
        <a:defRPr sz="1788" kern="1200">
          <a:solidFill>
            <a:schemeClr val="tx1"/>
          </a:solidFill>
          <a:latin typeface="+mn-lt"/>
          <a:ea typeface="+mn-ea"/>
          <a:cs typeface="+mn-cs"/>
        </a:defRPr>
      </a:lvl6pPr>
      <a:lvl7pPr marL="2725624" algn="l" defTabSz="908541" rtl="0" eaLnBrk="1" latinLnBrk="0" hangingPunct="1">
        <a:defRPr sz="1788" kern="1200">
          <a:solidFill>
            <a:schemeClr val="tx1"/>
          </a:solidFill>
          <a:latin typeface="+mn-lt"/>
          <a:ea typeface="+mn-ea"/>
          <a:cs typeface="+mn-cs"/>
        </a:defRPr>
      </a:lvl7pPr>
      <a:lvl8pPr marL="3179894" algn="l" defTabSz="908541" rtl="0" eaLnBrk="1" latinLnBrk="0" hangingPunct="1">
        <a:defRPr sz="1788" kern="1200">
          <a:solidFill>
            <a:schemeClr val="tx1"/>
          </a:solidFill>
          <a:latin typeface="+mn-lt"/>
          <a:ea typeface="+mn-ea"/>
          <a:cs typeface="+mn-cs"/>
        </a:defRPr>
      </a:lvl8pPr>
      <a:lvl9pPr marL="3634165" algn="l" defTabSz="908541" rtl="0" eaLnBrk="1" latinLnBrk="0" hangingPunct="1">
        <a:defRPr sz="17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68">
          <p15:clr>
            <a:srgbClr val="F26B43"/>
          </p15:clr>
        </p15:guide>
        <p15:guide id="2" pos="225">
          <p15:clr>
            <a:srgbClr val="F26B43"/>
          </p15:clr>
        </p15:guide>
        <p15:guide id="3" pos="7435">
          <p15:clr>
            <a:srgbClr val="F26B43"/>
          </p15:clr>
        </p15:guide>
        <p15:guide id="4" orient="horz" pos="52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22.wm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g"/><Relationship Id="rId4" Type="http://schemas.openxmlformats.org/officeDocument/2006/relationships/image" Target="../media/image2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F4CDFCD-9059-4F58-BDBA-E2910866F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55170"/>
            <a:ext cx="12192000" cy="1347660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/>
              <a:t>Adaptive Media Streaming over IP Multicast (mABR): </a:t>
            </a:r>
            <a:br>
              <a:rPr lang="en-GB" sz="3600" b="1" dirty="0"/>
            </a:br>
            <a:r>
              <a:rPr lang="en-GB" sz="3600" b="1" dirty="0"/>
              <a:t>A Data Analytic Evaluation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A0C835-17E2-4B38-B2FE-C5E101209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7975" y="4875862"/>
            <a:ext cx="10910767" cy="1469376"/>
          </a:xfrm>
        </p:spPr>
        <p:txBody>
          <a:bodyPr/>
          <a:lstStyle/>
          <a:p>
            <a:pPr algn="ctr"/>
            <a:r>
              <a:rPr lang="en-GB" sz="2400" u="sng" dirty="0"/>
              <a:t>Arsham Farshad</a:t>
            </a:r>
            <a:r>
              <a:rPr lang="en-GB" sz="2400" dirty="0"/>
              <a:t>, Mike Nilsson, Steve Appleby</a:t>
            </a:r>
          </a:p>
          <a:p>
            <a:pPr algn="ctr"/>
            <a:r>
              <a:rPr lang="en-GB" dirty="0" err="1"/>
              <a:t>ViSNext</a:t>
            </a:r>
            <a:endParaRPr lang="en-GB" dirty="0"/>
          </a:p>
          <a:p>
            <a:pPr algn="ctr"/>
            <a:r>
              <a:rPr lang="en-GB" dirty="0"/>
              <a:t> Rome, Dec 2022</a:t>
            </a:r>
          </a:p>
        </p:txBody>
      </p:sp>
    </p:spTree>
    <p:extLst>
      <p:ext uri="{BB962C8B-B14F-4D97-AF65-F5344CB8AC3E}">
        <p14:creationId xmlns:p14="http://schemas.microsoft.com/office/powerpoint/2010/main" val="239883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D5494-D8A8-4D2F-8D2A-9F3BFAE29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mABR efficiency in the core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6943B8-744E-4D9B-9C3A-9E36D8C1D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BT Group PowerPoint    |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C2636D-3BE6-4F5D-AE34-1FAC88782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33AD-2A2E-4B40-820E-C0C238FC5E2C}" type="slidenum">
              <a:rPr lang="en-GB" smtClean="0"/>
              <a:t>10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9D7EF5B-655B-4634-BD0F-E33319FC6A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1145" y="5732362"/>
            <a:ext cx="11232384" cy="1125638"/>
          </a:xfrm>
        </p:spPr>
        <p:txBody>
          <a:bodyPr/>
          <a:lstStyle/>
          <a:p>
            <a:r>
              <a:rPr lang="en-GB" dirty="0"/>
              <a:t>UHD shows more dynamic behaviour</a:t>
            </a:r>
          </a:p>
          <a:p>
            <a:r>
              <a:rPr lang="en-GB" dirty="0"/>
              <a:t>Enabling mABR for the highest levels is beneficial for both HD and UHD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EC366B1-EAEC-4506-911F-BE09F22E88CB}"/>
              </a:ext>
            </a:extLst>
          </p:cNvPr>
          <p:cNvGrpSpPr/>
          <p:nvPr/>
        </p:nvGrpSpPr>
        <p:grpSpPr>
          <a:xfrm>
            <a:off x="1152583" y="1748490"/>
            <a:ext cx="9870956" cy="3666237"/>
            <a:chOff x="988689" y="2361675"/>
            <a:chExt cx="9870956" cy="366623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076FDFF-1BC2-4C8C-94DE-C77BC4F0E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8689" y="2856756"/>
              <a:ext cx="9870956" cy="268977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DEC5CA8-D4F9-4449-B5C8-88A68F4779D3}"/>
                </a:ext>
              </a:extLst>
            </p:cNvPr>
            <p:cNvSpPr txBox="1"/>
            <p:nvPr/>
          </p:nvSpPr>
          <p:spPr>
            <a:xfrm>
              <a:off x="1366221" y="5658580"/>
              <a:ext cx="949342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dirty="0"/>
                <a:t>Distribution of the playtime percentage for </a:t>
              </a:r>
              <a:r>
                <a:rPr lang="en-GB" sz="1800" dirty="0"/>
                <a:t>the most frequently requested </a:t>
              </a:r>
              <a:r>
                <a:rPr lang="en-GB" dirty="0"/>
                <a:t>ABR level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CFB29B2-76E6-4A44-9E5E-A50ADB1F627F}"/>
                </a:ext>
              </a:extLst>
            </p:cNvPr>
            <p:cNvSpPr txBox="1"/>
            <p:nvPr/>
          </p:nvSpPr>
          <p:spPr>
            <a:xfrm>
              <a:off x="3125473" y="2423230"/>
              <a:ext cx="6591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HD</a:t>
              </a:r>
              <a:endParaRPr lang="en-GB" sz="28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DCEDC99-11EE-40DE-AF30-21ADCBB43997}"/>
                </a:ext>
              </a:extLst>
            </p:cNvPr>
            <p:cNvSpPr txBox="1"/>
            <p:nvPr/>
          </p:nvSpPr>
          <p:spPr>
            <a:xfrm>
              <a:off x="8147615" y="2361675"/>
              <a:ext cx="8899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UHD</a:t>
              </a:r>
              <a:endParaRPr lang="en-GB" sz="32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025270B-8492-4616-B6EF-C001FEDCBAB0}"/>
              </a:ext>
            </a:extLst>
          </p:cNvPr>
          <p:cNvGrpSpPr/>
          <p:nvPr/>
        </p:nvGrpSpPr>
        <p:grpSpPr>
          <a:xfrm>
            <a:off x="1403425" y="1101090"/>
            <a:ext cx="9323956" cy="646331"/>
            <a:chOff x="1403425" y="1101090"/>
            <a:chExt cx="9323956" cy="64633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56F4756-7240-41FC-9A92-97DBC94C1E1B}"/>
                </a:ext>
              </a:extLst>
            </p:cNvPr>
            <p:cNvGrpSpPr/>
            <p:nvPr/>
          </p:nvGrpSpPr>
          <p:grpSpPr>
            <a:xfrm>
              <a:off x="1403425" y="1161926"/>
              <a:ext cx="6095902" cy="308246"/>
              <a:chOff x="1543275" y="6238604"/>
              <a:chExt cx="6095902" cy="30824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CB09888-5CD3-456C-B660-E74F03BC41BD}"/>
                  </a:ext>
                </a:extLst>
              </p:cNvPr>
              <p:cNvGrpSpPr/>
              <p:nvPr/>
            </p:nvGrpSpPr>
            <p:grpSpPr>
              <a:xfrm>
                <a:off x="1543275" y="6238604"/>
                <a:ext cx="4722831" cy="308246"/>
                <a:chOff x="7297585" y="5049390"/>
                <a:chExt cx="4722831" cy="308246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C61E86B1-0F62-4FDE-8EC4-80534F3C140E}"/>
                    </a:ext>
                  </a:extLst>
                </p:cNvPr>
                <p:cNvSpPr/>
                <p:nvPr/>
              </p:nvSpPr>
              <p:spPr>
                <a:xfrm>
                  <a:off x="7297585" y="5060285"/>
                  <a:ext cx="615351" cy="281796"/>
                </a:xfrm>
                <a:prstGeom prst="rect">
                  <a:avLst/>
                </a:prstGeom>
                <a:solidFill>
                  <a:srgbClr val="CC99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200" dirty="0"/>
                    <a:t>Seg 1</a:t>
                  </a: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77F5526D-B5C8-4591-8E95-D5E7C6988571}"/>
                    </a:ext>
                  </a:extLst>
                </p:cNvPr>
                <p:cNvSpPr/>
                <p:nvPr/>
              </p:nvSpPr>
              <p:spPr>
                <a:xfrm>
                  <a:off x="11405065" y="5064945"/>
                  <a:ext cx="615351" cy="281796"/>
                </a:xfrm>
                <a:prstGeom prst="rect">
                  <a:avLst/>
                </a:prstGeom>
                <a:solidFill>
                  <a:srgbClr val="CC99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200" dirty="0"/>
                    <a:t>Seg 7</a:t>
                  </a: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7690BE08-8C73-4AB8-A827-4760B1CDCE15}"/>
                    </a:ext>
                  </a:extLst>
                </p:cNvPr>
                <p:cNvSpPr/>
                <p:nvPr/>
              </p:nvSpPr>
              <p:spPr>
                <a:xfrm>
                  <a:off x="8004684" y="5067412"/>
                  <a:ext cx="615351" cy="281796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200" dirty="0"/>
                    <a:t>Seg 2</a:t>
                  </a: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A2F61B98-9F23-450C-882B-F798F0777AF8}"/>
                    </a:ext>
                  </a:extLst>
                </p:cNvPr>
                <p:cNvSpPr/>
                <p:nvPr/>
              </p:nvSpPr>
              <p:spPr>
                <a:xfrm>
                  <a:off x="8643588" y="5049390"/>
                  <a:ext cx="615351" cy="308241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200" dirty="0"/>
                    <a:t>Seg 3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080CF7C2-8CB1-451A-91C7-963CAB1B48C3}"/>
                    </a:ext>
                  </a:extLst>
                </p:cNvPr>
                <p:cNvSpPr/>
                <p:nvPr/>
              </p:nvSpPr>
              <p:spPr>
                <a:xfrm>
                  <a:off x="9306045" y="5064945"/>
                  <a:ext cx="615351" cy="28179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200" dirty="0"/>
                    <a:t>Seg 4</a:t>
                  </a: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AB6C069C-3435-4015-A9C0-2BBF8788BC85}"/>
                    </a:ext>
                  </a:extLst>
                </p:cNvPr>
                <p:cNvSpPr/>
                <p:nvPr/>
              </p:nvSpPr>
              <p:spPr>
                <a:xfrm>
                  <a:off x="10034984" y="5075840"/>
                  <a:ext cx="615351" cy="28179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200" dirty="0"/>
                    <a:t>Seg 5</a:t>
                  </a: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D60C0549-D91E-4E28-95AF-62FF7548DB26}"/>
                    </a:ext>
                  </a:extLst>
                </p:cNvPr>
                <p:cNvSpPr/>
                <p:nvPr/>
              </p:nvSpPr>
              <p:spPr>
                <a:xfrm>
                  <a:off x="10727166" y="5064945"/>
                  <a:ext cx="615351" cy="28179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200" dirty="0"/>
                    <a:t>Seg 6</a:t>
                  </a:r>
                </a:p>
              </p:txBody>
            </p:sp>
          </p:grp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DD4C0BF-B79D-43A6-88B4-91A579D18DBE}"/>
                  </a:ext>
                </a:extLst>
              </p:cNvPr>
              <p:cNvSpPr/>
              <p:nvPr/>
            </p:nvSpPr>
            <p:spPr>
              <a:xfrm>
                <a:off x="6331644" y="6249499"/>
                <a:ext cx="615351" cy="28179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Seg 8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205EB3B-11D0-4741-9D20-656158537108}"/>
                  </a:ext>
                </a:extLst>
              </p:cNvPr>
              <p:cNvSpPr/>
              <p:nvPr/>
            </p:nvSpPr>
            <p:spPr>
              <a:xfrm>
                <a:off x="7023826" y="6238604"/>
                <a:ext cx="615351" cy="28179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Seg 9</a:t>
                </a: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E2FA06B-6DB7-4D39-A4D4-9D8ECDFC935E}"/>
                </a:ext>
              </a:extLst>
            </p:cNvPr>
            <p:cNvSpPr txBox="1"/>
            <p:nvPr/>
          </p:nvSpPr>
          <p:spPr>
            <a:xfrm>
              <a:off x="7721984" y="1101090"/>
              <a:ext cx="30053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% Play Time for the most freq. segments= 55%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962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D5494-D8A8-4D2F-8D2A-9F3BFAE29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mABR efficiency in the core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6943B8-744E-4D9B-9C3A-9E36D8C1D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BT Group PowerPoint    |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C2636D-3BE6-4F5D-AE34-1FAC88782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33AD-2A2E-4B40-820E-C0C238FC5E2C}" type="slidenum">
              <a:rPr lang="en-GB" smtClean="0"/>
              <a:t>11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9D7EF5B-655B-4634-BD0F-E33319FC6A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3500" y="5491451"/>
            <a:ext cx="11232384" cy="821260"/>
          </a:xfrm>
        </p:spPr>
        <p:txBody>
          <a:bodyPr/>
          <a:lstStyle/>
          <a:p>
            <a:r>
              <a:rPr lang="en-GB" dirty="0"/>
              <a:t>There is a higher likelihood that UHD players switch to other bit rates</a:t>
            </a:r>
            <a:endParaRPr lang="en-GB" sz="2400" dirty="0"/>
          </a:p>
          <a:p>
            <a:r>
              <a:rPr lang="en-GB" dirty="0"/>
              <a:t>To make best use of the MC resources having a policy to dynamically switch between MC channels of different ABR levels is beneficial</a:t>
            </a:r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54A15CF-BA78-4B8C-92A0-5C1F6E80A677}"/>
              </a:ext>
            </a:extLst>
          </p:cNvPr>
          <p:cNvGrpSpPr/>
          <p:nvPr/>
        </p:nvGrpSpPr>
        <p:grpSpPr>
          <a:xfrm>
            <a:off x="144657" y="1913302"/>
            <a:ext cx="8650038" cy="3031396"/>
            <a:chOff x="116275" y="2512813"/>
            <a:chExt cx="11306835" cy="345017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AF1FCAA-1CEB-432A-8B0E-D5E08F08E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6275" y="2753022"/>
              <a:ext cx="11306835" cy="285480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C7A58A-8CA4-4413-85A8-0C8386C0750A}"/>
                </a:ext>
              </a:extLst>
            </p:cNvPr>
            <p:cNvSpPr txBox="1"/>
            <p:nvPr/>
          </p:nvSpPr>
          <p:spPr>
            <a:xfrm>
              <a:off x="698012" y="5542633"/>
              <a:ext cx="10516570" cy="4203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dirty="0"/>
                <a:t>Distribution of the longest period at the most often requested ABR level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20C54DF-0B0D-440D-80D8-167384BCCE1A}"/>
                </a:ext>
              </a:extLst>
            </p:cNvPr>
            <p:cNvSpPr txBox="1"/>
            <p:nvPr/>
          </p:nvSpPr>
          <p:spPr>
            <a:xfrm>
              <a:off x="3095868" y="2531782"/>
              <a:ext cx="6591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HD</a:t>
              </a:r>
              <a:endParaRPr lang="en-GB" sz="28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95EA151-D66E-429C-8029-B055F0055B8C}"/>
                </a:ext>
              </a:extLst>
            </p:cNvPr>
            <p:cNvSpPr txBox="1"/>
            <p:nvPr/>
          </p:nvSpPr>
          <p:spPr>
            <a:xfrm>
              <a:off x="8118010" y="2512813"/>
              <a:ext cx="8899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UHD</a:t>
              </a:r>
              <a:endParaRPr lang="en-GB" sz="32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9A80FFD-9480-4C2F-A780-5251CF1ACAB1}"/>
              </a:ext>
            </a:extLst>
          </p:cNvPr>
          <p:cNvGrpSpPr/>
          <p:nvPr/>
        </p:nvGrpSpPr>
        <p:grpSpPr>
          <a:xfrm>
            <a:off x="116276" y="1164542"/>
            <a:ext cx="7755516" cy="738664"/>
            <a:chOff x="1543275" y="6177768"/>
            <a:chExt cx="7755516" cy="73866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A28CC19-2073-4CC8-887D-8BA3DB9F86EB}"/>
                </a:ext>
              </a:extLst>
            </p:cNvPr>
            <p:cNvGrpSpPr/>
            <p:nvPr/>
          </p:nvGrpSpPr>
          <p:grpSpPr>
            <a:xfrm>
              <a:off x="1543275" y="6238604"/>
              <a:ext cx="6095902" cy="308246"/>
              <a:chOff x="1543275" y="6238604"/>
              <a:chExt cx="6095902" cy="308246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98788F85-E0D9-419B-AE09-B0642F0B8DCB}"/>
                  </a:ext>
                </a:extLst>
              </p:cNvPr>
              <p:cNvGrpSpPr/>
              <p:nvPr/>
            </p:nvGrpSpPr>
            <p:grpSpPr>
              <a:xfrm>
                <a:off x="1543275" y="6254158"/>
                <a:ext cx="4722831" cy="292692"/>
                <a:chOff x="7297585" y="5064944"/>
                <a:chExt cx="4722831" cy="292692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B5F44D06-F829-4D59-B530-B5B77F954E1E}"/>
                    </a:ext>
                  </a:extLst>
                </p:cNvPr>
                <p:cNvSpPr/>
                <p:nvPr/>
              </p:nvSpPr>
              <p:spPr>
                <a:xfrm>
                  <a:off x="7297585" y="5091395"/>
                  <a:ext cx="615351" cy="250686"/>
                </a:xfrm>
                <a:prstGeom prst="rect">
                  <a:avLst/>
                </a:prstGeom>
                <a:solidFill>
                  <a:srgbClr val="CC99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200" dirty="0"/>
                    <a:t>Seg 1</a:t>
                  </a: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766A3EF1-608B-4B2A-8B5D-4A13EC59993C}"/>
                    </a:ext>
                  </a:extLst>
                </p:cNvPr>
                <p:cNvSpPr/>
                <p:nvPr/>
              </p:nvSpPr>
              <p:spPr>
                <a:xfrm>
                  <a:off x="11405065" y="5064945"/>
                  <a:ext cx="615351" cy="281796"/>
                </a:xfrm>
                <a:prstGeom prst="rect">
                  <a:avLst/>
                </a:prstGeom>
                <a:solidFill>
                  <a:srgbClr val="CC99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200" dirty="0"/>
                    <a:t>Seg 7</a:t>
                  </a: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8CCCAE0B-2BA6-4B2B-89A1-DCFF37A32BF1}"/>
                    </a:ext>
                  </a:extLst>
                </p:cNvPr>
                <p:cNvSpPr/>
                <p:nvPr/>
              </p:nvSpPr>
              <p:spPr>
                <a:xfrm>
                  <a:off x="7951406" y="5064944"/>
                  <a:ext cx="615351" cy="292687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200" dirty="0"/>
                    <a:t>Seg 2</a:t>
                  </a: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07D789A-BC8F-44BB-82AB-7E4CB77C5CA9}"/>
                    </a:ext>
                  </a:extLst>
                </p:cNvPr>
                <p:cNvSpPr/>
                <p:nvPr/>
              </p:nvSpPr>
              <p:spPr>
                <a:xfrm>
                  <a:off x="8613863" y="5064945"/>
                  <a:ext cx="615351" cy="292686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200" dirty="0"/>
                    <a:t>Seg 3</a:t>
                  </a: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298ABD68-3963-4C21-8808-09ACDA762331}"/>
                    </a:ext>
                  </a:extLst>
                </p:cNvPr>
                <p:cNvSpPr/>
                <p:nvPr/>
              </p:nvSpPr>
              <p:spPr>
                <a:xfrm>
                  <a:off x="9306045" y="5064945"/>
                  <a:ext cx="615351" cy="28179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200" dirty="0"/>
                    <a:t>Seg 4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EC3F82B5-357A-4010-8681-850DE992DE3F}"/>
                    </a:ext>
                  </a:extLst>
                </p:cNvPr>
                <p:cNvSpPr/>
                <p:nvPr/>
              </p:nvSpPr>
              <p:spPr>
                <a:xfrm>
                  <a:off x="10034984" y="5075840"/>
                  <a:ext cx="615351" cy="28179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200" dirty="0"/>
                    <a:t>Seg 5</a:t>
                  </a: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FB317142-C1F4-4DBB-97CE-60CA59873D21}"/>
                    </a:ext>
                  </a:extLst>
                </p:cNvPr>
                <p:cNvSpPr/>
                <p:nvPr/>
              </p:nvSpPr>
              <p:spPr>
                <a:xfrm>
                  <a:off x="10727166" y="5064945"/>
                  <a:ext cx="615351" cy="28179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200" dirty="0"/>
                    <a:t>Seg 6</a:t>
                  </a:r>
                </a:p>
              </p:txBody>
            </p:sp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9DFEFB7-76A8-4482-8854-B44DCAD7E0BB}"/>
                  </a:ext>
                </a:extLst>
              </p:cNvPr>
              <p:cNvSpPr/>
              <p:nvPr/>
            </p:nvSpPr>
            <p:spPr>
              <a:xfrm>
                <a:off x="6331644" y="6249499"/>
                <a:ext cx="615351" cy="28179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Seg 8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144F91B-B1A2-4A94-9123-BD8B4B93A80C}"/>
                  </a:ext>
                </a:extLst>
              </p:cNvPr>
              <p:cNvSpPr/>
              <p:nvPr/>
            </p:nvSpPr>
            <p:spPr>
              <a:xfrm>
                <a:off x="7023826" y="6238604"/>
                <a:ext cx="615351" cy="28179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Seg 9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BB18AF4-DA50-45F3-B309-18B63190A890}"/>
                </a:ext>
              </a:extLst>
            </p:cNvPr>
            <p:cNvSpPr txBox="1"/>
            <p:nvPr/>
          </p:nvSpPr>
          <p:spPr>
            <a:xfrm>
              <a:off x="7716009" y="6177768"/>
              <a:ext cx="158278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% Play Time for the longest period = 33%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A7A7616-8306-4C20-A7DC-0BBFE80B7298}"/>
              </a:ext>
            </a:extLst>
          </p:cNvPr>
          <p:cNvGrpSpPr/>
          <p:nvPr/>
        </p:nvGrpSpPr>
        <p:grpSpPr>
          <a:xfrm>
            <a:off x="8243543" y="2159766"/>
            <a:ext cx="4013546" cy="2796378"/>
            <a:chOff x="8243543" y="2159766"/>
            <a:chExt cx="4013546" cy="2796378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E7D790B-B4C5-4D67-BD81-08B71D60CD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11300"/>
            <a:stretch/>
          </p:blipFill>
          <p:spPr>
            <a:xfrm>
              <a:off x="8243543" y="2159766"/>
              <a:ext cx="3948457" cy="219445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8C500D2-29C9-41C7-8C09-72884EA85E06}"/>
                </a:ext>
              </a:extLst>
            </p:cNvPr>
            <p:cNvSpPr txBox="1"/>
            <p:nvPr/>
          </p:nvSpPr>
          <p:spPr>
            <a:xfrm>
              <a:off x="8386757" y="4586812"/>
              <a:ext cx="387033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dirty="0"/>
                <a:t>No. of video bitrate switches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087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D5494-D8A8-4D2F-8D2A-9F3BFAE29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mABR deployment options in the core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6943B8-744E-4D9B-9C3A-9E36D8C1D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BT Group PowerPoint    |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C2636D-3BE6-4F5D-AE34-1FAC88782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33AD-2A2E-4B40-820E-C0C238FC5E2C}" type="slidenum">
              <a:rPr lang="en-GB" smtClean="0"/>
              <a:t>12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933F5D-EA74-4BCC-87B4-9E3859160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4485" y="1389453"/>
            <a:ext cx="7360458" cy="34947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60AE11-F644-4188-B174-7A8A87DF2FFC}"/>
              </a:ext>
            </a:extLst>
          </p:cNvPr>
          <p:cNvSpPr txBox="1"/>
          <p:nvPr/>
        </p:nvSpPr>
        <p:spPr>
          <a:xfrm>
            <a:off x="986458" y="5213578"/>
            <a:ext cx="90719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Only one active MC channel for streaming the most popular ABR level can reduce the core network traffic by more than 75% for both HD and UHD streams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41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C28E6B0-8462-46A2-B76E-C4F839D42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24" y="2978989"/>
            <a:ext cx="8075397" cy="2035546"/>
          </a:xfrm>
        </p:spPr>
        <p:txBody>
          <a:bodyPr/>
          <a:lstStyle/>
          <a:p>
            <a:r>
              <a:rPr lang="en-GB" dirty="0"/>
              <a:t>Synchronous Playing &amp; required cache at the edge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B48CAA-67E3-4989-82C4-6D8350AC0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33AD-2A2E-4B40-820E-C0C238FC5E2C}" type="slidenum">
              <a:rPr lang="en-GB" smtClean="0"/>
              <a:t>13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17190A-A013-4F9D-88CC-3FE9ADD40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BT Group PowerPoint    |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01B3A02F-74F0-46E9-AD05-DE90864E51E8}"/>
              </a:ext>
            </a:extLst>
          </p:cNvPr>
          <p:cNvGrpSpPr/>
          <p:nvPr/>
        </p:nvGrpSpPr>
        <p:grpSpPr>
          <a:xfrm>
            <a:off x="429680" y="4404206"/>
            <a:ext cx="9509449" cy="2329535"/>
            <a:chOff x="429680" y="4404206"/>
            <a:chExt cx="9509449" cy="2329535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AFFD0B43-17BF-4ACB-BFE5-3B22198F2A82}"/>
                </a:ext>
              </a:extLst>
            </p:cNvPr>
            <p:cNvGrpSpPr/>
            <p:nvPr/>
          </p:nvGrpSpPr>
          <p:grpSpPr>
            <a:xfrm>
              <a:off x="429680" y="4404206"/>
              <a:ext cx="8850142" cy="2135742"/>
              <a:chOff x="429680" y="4404206"/>
              <a:chExt cx="8850142" cy="2135742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D996261E-D080-499F-BD77-E5F70B1D4B0A}"/>
                  </a:ext>
                </a:extLst>
              </p:cNvPr>
              <p:cNvSpPr/>
              <p:nvPr/>
            </p:nvSpPr>
            <p:spPr>
              <a:xfrm>
                <a:off x="1691915" y="4455291"/>
                <a:ext cx="615351" cy="250686"/>
              </a:xfrm>
              <a:prstGeom prst="rect">
                <a:avLst/>
              </a:prstGeom>
              <a:solidFill>
                <a:srgbClr val="CC99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Seg 1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77CAEE3B-9666-4D4C-BBD5-12C143C1D8B7}"/>
                  </a:ext>
                </a:extLst>
              </p:cNvPr>
              <p:cNvSpPr/>
              <p:nvPr/>
            </p:nvSpPr>
            <p:spPr>
              <a:xfrm>
                <a:off x="5799395" y="4428841"/>
                <a:ext cx="615351" cy="281796"/>
              </a:xfrm>
              <a:prstGeom prst="rect">
                <a:avLst/>
              </a:prstGeom>
              <a:solidFill>
                <a:srgbClr val="CC99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Seg 7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5C1744E-D7CB-4C53-BD69-98DB4AE87413}"/>
                  </a:ext>
                </a:extLst>
              </p:cNvPr>
              <p:cNvSpPr/>
              <p:nvPr/>
            </p:nvSpPr>
            <p:spPr>
              <a:xfrm>
                <a:off x="2345736" y="4428840"/>
                <a:ext cx="615351" cy="29268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Seg 2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417DFE75-FB9A-4901-A4E4-A2CDDD60CDB3}"/>
                  </a:ext>
                </a:extLst>
              </p:cNvPr>
              <p:cNvSpPr/>
              <p:nvPr/>
            </p:nvSpPr>
            <p:spPr>
              <a:xfrm>
                <a:off x="3008193" y="4428841"/>
                <a:ext cx="615351" cy="292686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Seg 3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438C6724-2665-46CF-AB64-F4D78AAB28A4}"/>
                  </a:ext>
                </a:extLst>
              </p:cNvPr>
              <p:cNvSpPr/>
              <p:nvPr/>
            </p:nvSpPr>
            <p:spPr>
              <a:xfrm>
                <a:off x="3700375" y="4428841"/>
                <a:ext cx="615351" cy="28179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Seg 4</a:t>
                </a: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76FE43F-F7EA-4D73-8940-BB639DCB9A42}"/>
                  </a:ext>
                </a:extLst>
              </p:cNvPr>
              <p:cNvSpPr/>
              <p:nvPr/>
            </p:nvSpPr>
            <p:spPr>
              <a:xfrm>
                <a:off x="4429314" y="4439736"/>
                <a:ext cx="615351" cy="28179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Seg 5</a:t>
                </a: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5111431B-0010-41FE-9FC8-1603F5407485}"/>
                  </a:ext>
                </a:extLst>
              </p:cNvPr>
              <p:cNvSpPr/>
              <p:nvPr/>
            </p:nvSpPr>
            <p:spPr>
              <a:xfrm>
                <a:off x="5121496" y="4428841"/>
                <a:ext cx="615351" cy="28179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Seg 6</a:t>
                </a:r>
              </a:p>
            </p:txBody>
          </p:sp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DBFDA250-99FF-4D2A-A7DD-F275C613027B}"/>
                  </a:ext>
                </a:extLst>
              </p:cNvPr>
              <p:cNvSpPr/>
              <p:nvPr/>
            </p:nvSpPr>
            <p:spPr>
              <a:xfrm>
                <a:off x="429680" y="4404206"/>
                <a:ext cx="1110286" cy="292686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ts val="800"/>
                  </a:spcBef>
                  <a:spcAft>
                    <a:spcPts val="400"/>
                  </a:spcAft>
                </a:pPr>
                <a:r>
                  <a:rPr lang="en-GB" sz="16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</a:rPr>
                  <a:t>Player 1</a:t>
                </a: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AF308AB8-6C46-4C6C-8D5D-61D1D5CDC955}"/>
                  </a:ext>
                </a:extLst>
              </p:cNvPr>
              <p:cNvGrpSpPr/>
              <p:nvPr/>
            </p:nvGrpSpPr>
            <p:grpSpPr>
              <a:xfrm>
                <a:off x="2402139" y="4878044"/>
                <a:ext cx="4722831" cy="292692"/>
                <a:chOff x="1844315" y="4581240"/>
                <a:chExt cx="4722831" cy="292692"/>
              </a:xfrm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F577ED98-EDD3-47BA-9B6F-A84FE6788F43}"/>
                    </a:ext>
                  </a:extLst>
                </p:cNvPr>
                <p:cNvSpPr/>
                <p:nvPr/>
              </p:nvSpPr>
              <p:spPr>
                <a:xfrm>
                  <a:off x="1844315" y="4607691"/>
                  <a:ext cx="615351" cy="250686"/>
                </a:xfrm>
                <a:prstGeom prst="rect">
                  <a:avLst/>
                </a:prstGeom>
                <a:solidFill>
                  <a:srgbClr val="CC99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200" dirty="0"/>
                    <a:t>Seg 1</a:t>
                  </a:r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86A1C6CE-6CD3-4008-BDB9-5195F5594422}"/>
                    </a:ext>
                  </a:extLst>
                </p:cNvPr>
                <p:cNvSpPr/>
                <p:nvPr/>
              </p:nvSpPr>
              <p:spPr>
                <a:xfrm>
                  <a:off x="5951795" y="4581241"/>
                  <a:ext cx="615351" cy="281796"/>
                </a:xfrm>
                <a:prstGeom prst="rect">
                  <a:avLst/>
                </a:prstGeom>
                <a:solidFill>
                  <a:srgbClr val="CC99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200" dirty="0"/>
                    <a:t>Seg 7</a:t>
                  </a:r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F368EC06-ADFA-45F3-A550-12A3EB8488D8}"/>
                    </a:ext>
                  </a:extLst>
                </p:cNvPr>
                <p:cNvSpPr/>
                <p:nvPr/>
              </p:nvSpPr>
              <p:spPr>
                <a:xfrm>
                  <a:off x="2498136" y="4581240"/>
                  <a:ext cx="615351" cy="292687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200" dirty="0"/>
                    <a:t>Seg 2</a:t>
                  </a:r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EC8D03D7-66A7-4359-8C45-96849DEA9B2D}"/>
                    </a:ext>
                  </a:extLst>
                </p:cNvPr>
                <p:cNvSpPr/>
                <p:nvPr/>
              </p:nvSpPr>
              <p:spPr>
                <a:xfrm>
                  <a:off x="3160593" y="4581241"/>
                  <a:ext cx="615351" cy="292686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200" dirty="0"/>
                    <a:t>Seg 3</a:t>
                  </a:r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240001B4-49D2-458C-B431-E8D399F66CF0}"/>
                    </a:ext>
                  </a:extLst>
                </p:cNvPr>
                <p:cNvSpPr/>
                <p:nvPr/>
              </p:nvSpPr>
              <p:spPr>
                <a:xfrm>
                  <a:off x="3852775" y="4581241"/>
                  <a:ext cx="615351" cy="28179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200" dirty="0"/>
                    <a:t>Seg 4</a:t>
                  </a:r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1BE4565F-1D45-4C06-9DE5-87A55131310A}"/>
                    </a:ext>
                  </a:extLst>
                </p:cNvPr>
                <p:cNvSpPr/>
                <p:nvPr/>
              </p:nvSpPr>
              <p:spPr>
                <a:xfrm>
                  <a:off x="4581714" y="4592136"/>
                  <a:ext cx="615351" cy="28179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200" dirty="0"/>
                    <a:t>Seg 5</a:t>
                  </a:r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BDDDF054-FC2A-4431-B22A-084F316146E2}"/>
                    </a:ext>
                  </a:extLst>
                </p:cNvPr>
                <p:cNvSpPr/>
                <p:nvPr/>
              </p:nvSpPr>
              <p:spPr>
                <a:xfrm>
                  <a:off x="5273896" y="4581241"/>
                  <a:ext cx="615351" cy="28179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200" dirty="0"/>
                    <a:t>Seg 6</a:t>
                  </a:r>
                </a:p>
              </p:txBody>
            </p: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D9F3005F-9F73-4BCF-8D4A-EB02B7EAB9AE}"/>
                  </a:ext>
                </a:extLst>
              </p:cNvPr>
              <p:cNvGrpSpPr/>
              <p:nvPr/>
            </p:nvGrpSpPr>
            <p:grpSpPr>
              <a:xfrm>
                <a:off x="2503252" y="5358527"/>
                <a:ext cx="4722831" cy="292692"/>
                <a:chOff x="1844315" y="4581240"/>
                <a:chExt cx="4722831" cy="292692"/>
              </a:xfrm>
            </p:grpSpPr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C4FD0D22-77D8-4726-8332-40AADB110BFF}"/>
                    </a:ext>
                  </a:extLst>
                </p:cNvPr>
                <p:cNvSpPr/>
                <p:nvPr/>
              </p:nvSpPr>
              <p:spPr>
                <a:xfrm>
                  <a:off x="1844315" y="4607691"/>
                  <a:ext cx="615351" cy="250686"/>
                </a:xfrm>
                <a:prstGeom prst="rect">
                  <a:avLst/>
                </a:prstGeom>
                <a:solidFill>
                  <a:srgbClr val="CC99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200" dirty="0"/>
                    <a:t>Seg 1</a:t>
                  </a:r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B570C6D1-17B2-400E-90A0-06FC8910DC0A}"/>
                    </a:ext>
                  </a:extLst>
                </p:cNvPr>
                <p:cNvSpPr/>
                <p:nvPr/>
              </p:nvSpPr>
              <p:spPr>
                <a:xfrm>
                  <a:off x="5951795" y="4581241"/>
                  <a:ext cx="615351" cy="281796"/>
                </a:xfrm>
                <a:prstGeom prst="rect">
                  <a:avLst/>
                </a:prstGeom>
                <a:solidFill>
                  <a:srgbClr val="CC99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200" dirty="0"/>
                    <a:t>Seg 7</a:t>
                  </a:r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BEB858AC-B32F-4E77-B6D6-33AA2B54CD58}"/>
                    </a:ext>
                  </a:extLst>
                </p:cNvPr>
                <p:cNvSpPr/>
                <p:nvPr/>
              </p:nvSpPr>
              <p:spPr>
                <a:xfrm>
                  <a:off x="2498136" y="4581240"/>
                  <a:ext cx="615351" cy="292687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200" dirty="0"/>
                    <a:t>Seg 2</a:t>
                  </a:r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8BB103B8-1C1B-4442-8C41-E84645EB2C61}"/>
                    </a:ext>
                  </a:extLst>
                </p:cNvPr>
                <p:cNvSpPr/>
                <p:nvPr/>
              </p:nvSpPr>
              <p:spPr>
                <a:xfrm>
                  <a:off x="3160593" y="4581241"/>
                  <a:ext cx="615351" cy="292686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200" dirty="0"/>
                    <a:t>Seg 3</a:t>
                  </a:r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B68BE6A4-362B-4F8C-A91E-F17C80958D5D}"/>
                    </a:ext>
                  </a:extLst>
                </p:cNvPr>
                <p:cNvSpPr/>
                <p:nvPr/>
              </p:nvSpPr>
              <p:spPr>
                <a:xfrm>
                  <a:off x="3852775" y="4581241"/>
                  <a:ext cx="615351" cy="28179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200" dirty="0"/>
                    <a:t>Seg 4</a:t>
                  </a:r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6EA8C846-C459-4DBE-B4A9-F3485F1B4021}"/>
                    </a:ext>
                  </a:extLst>
                </p:cNvPr>
                <p:cNvSpPr/>
                <p:nvPr/>
              </p:nvSpPr>
              <p:spPr>
                <a:xfrm>
                  <a:off x="4581714" y="4592136"/>
                  <a:ext cx="615351" cy="28179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200" dirty="0"/>
                    <a:t>Seg 5</a:t>
                  </a:r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F6E4DBD8-311E-4512-929E-99C3E6C3098A}"/>
                    </a:ext>
                  </a:extLst>
                </p:cNvPr>
                <p:cNvSpPr/>
                <p:nvPr/>
              </p:nvSpPr>
              <p:spPr>
                <a:xfrm>
                  <a:off x="5273896" y="4581241"/>
                  <a:ext cx="615351" cy="28179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200" dirty="0"/>
                    <a:t>Seg 6</a:t>
                  </a:r>
                </a:p>
              </p:txBody>
            </p: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64BC66B7-5D67-4768-9219-1E506F6A66F2}"/>
                  </a:ext>
                </a:extLst>
              </p:cNvPr>
              <p:cNvGrpSpPr/>
              <p:nvPr/>
            </p:nvGrpSpPr>
            <p:grpSpPr>
              <a:xfrm>
                <a:off x="4556991" y="5974138"/>
                <a:ext cx="4722831" cy="292692"/>
                <a:chOff x="1844315" y="4581240"/>
                <a:chExt cx="4722831" cy="292692"/>
              </a:xfrm>
            </p:grpSpPr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A67EA291-F55F-4338-BED7-8177407A1D31}"/>
                    </a:ext>
                  </a:extLst>
                </p:cNvPr>
                <p:cNvSpPr/>
                <p:nvPr/>
              </p:nvSpPr>
              <p:spPr>
                <a:xfrm>
                  <a:off x="1844315" y="4607691"/>
                  <a:ext cx="615351" cy="250686"/>
                </a:xfrm>
                <a:prstGeom prst="rect">
                  <a:avLst/>
                </a:prstGeom>
                <a:solidFill>
                  <a:srgbClr val="CC99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200" dirty="0"/>
                    <a:t>Seg 1</a:t>
                  </a:r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A6223333-3828-486C-9912-955B1008983F}"/>
                    </a:ext>
                  </a:extLst>
                </p:cNvPr>
                <p:cNvSpPr/>
                <p:nvPr/>
              </p:nvSpPr>
              <p:spPr>
                <a:xfrm>
                  <a:off x="5951795" y="4581241"/>
                  <a:ext cx="615351" cy="281796"/>
                </a:xfrm>
                <a:prstGeom prst="rect">
                  <a:avLst/>
                </a:prstGeom>
                <a:solidFill>
                  <a:srgbClr val="CC99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200" dirty="0"/>
                    <a:t>Seg 7</a:t>
                  </a:r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F8759B43-3282-42FE-9AA8-498C6A72640D}"/>
                    </a:ext>
                  </a:extLst>
                </p:cNvPr>
                <p:cNvSpPr/>
                <p:nvPr/>
              </p:nvSpPr>
              <p:spPr>
                <a:xfrm>
                  <a:off x="2498136" y="4581240"/>
                  <a:ext cx="615351" cy="292687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200" dirty="0"/>
                    <a:t>Seg 2</a:t>
                  </a:r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44DC9020-37C4-4EEB-BF7F-9D4F1EC35932}"/>
                    </a:ext>
                  </a:extLst>
                </p:cNvPr>
                <p:cNvSpPr/>
                <p:nvPr/>
              </p:nvSpPr>
              <p:spPr>
                <a:xfrm>
                  <a:off x="3160593" y="4581241"/>
                  <a:ext cx="615351" cy="292686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200" dirty="0"/>
                    <a:t>Seg 3</a:t>
                  </a:r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008BE56B-6EA6-48B7-A0DA-9A83A9649241}"/>
                    </a:ext>
                  </a:extLst>
                </p:cNvPr>
                <p:cNvSpPr/>
                <p:nvPr/>
              </p:nvSpPr>
              <p:spPr>
                <a:xfrm>
                  <a:off x="3852775" y="4581241"/>
                  <a:ext cx="615351" cy="28179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200" dirty="0"/>
                    <a:t>Seg 4</a:t>
                  </a:r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AF99AB88-AC97-4DBC-9A7F-770196AA3F09}"/>
                    </a:ext>
                  </a:extLst>
                </p:cNvPr>
                <p:cNvSpPr/>
                <p:nvPr/>
              </p:nvSpPr>
              <p:spPr>
                <a:xfrm>
                  <a:off x="4581714" y="4592136"/>
                  <a:ext cx="615351" cy="28179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200" dirty="0"/>
                    <a:t>Seg 5</a:t>
                  </a:r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251A58F0-77AC-4BD1-B1FA-46B7B28E12E4}"/>
                    </a:ext>
                  </a:extLst>
                </p:cNvPr>
                <p:cNvSpPr/>
                <p:nvPr/>
              </p:nvSpPr>
              <p:spPr>
                <a:xfrm>
                  <a:off x="5273896" y="4581241"/>
                  <a:ext cx="615351" cy="28179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200" dirty="0"/>
                    <a:t>Seg 6</a:t>
                  </a:r>
                </a:p>
              </p:txBody>
            </p:sp>
          </p:grpSp>
          <p:sp>
            <p:nvSpPr>
              <p:cNvPr id="90" name="Rectangle: Rounded Corners 89">
                <a:extLst>
                  <a:ext uri="{FF2B5EF4-FFF2-40B4-BE49-F238E27FC236}">
                    <a16:creationId xmlns:a16="http://schemas.microsoft.com/office/drawing/2014/main" id="{8E375AE8-5CA4-4A55-AACD-770AC993B32D}"/>
                  </a:ext>
                </a:extLst>
              </p:cNvPr>
              <p:cNvSpPr/>
              <p:nvPr/>
            </p:nvSpPr>
            <p:spPr>
              <a:xfrm>
                <a:off x="451289" y="4852640"/>
                <a:ext cx="1110286" cy="292686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ts val="800"/>
                  </a:spcBef>
                  <a:spcAft>
                    <a:spcPts val="400"/>
                  </a:spcAft>
                </a:pPr>
                <a:r>
                  <a:rPr lang="en-GB" sz="16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</a:rPr>
                  <a:t>Player 2</a:t>
                </a:r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EEE81DDA-F7D6-4BB2-81E2-53855B9AA7ED}"/>
                  </a:ext>
                </a:extLst>
              </p:cNvPr>
              <p:cNvSpPr/>
              <p:nvPr/>
            </p:nvSpPr>
            <p:spPr>
              <a:xfrm>
                <a:off x="451289" y="5344100"/>
                <a:ext cx="1110286" cy="292686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ts val="800"/>
                  </a:spcBef>
                  <a:spcAft>
                    <a:spcPts val="400"/>
                  </a:spcAft>
                </a:pPr>
                <a:r>
                  <a:rPr lang="en-GB" sz="16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</a:rPr>
                  <a:t>Player 3</a:t>
                </a:r>
              </a:p>
            </p:txBody>
          </p: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1CD33E20-3E6D-4C8E-A925-AAF69CE880C9}"/>
                  </a:ext>
                </a:extLst>
              </p:cNvPr>
              <p:cNvSpPr/>
              <p:nvPr/>
            </p:nvSpPr>
            <p:spPr>
              <a:xfrm>
                <a:off x="451289" y="5895038"/>
                <a:ext cx="1110286" cy="292686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ts val="800"/>
                  </a:spcBef>
                  <a:spcAft>
                    <a:spcPts val="400"/>
                  </a:spcAft>
                </a:pPr>
                <a:r>
                  <a:rPr lang="en-GB" sz="16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</a:rPr>
                  <a:t>Player 4</a:t>
                </a:r>
              </a:p>
            </p:txBody>
          </p:sp>
          <p:cxnSp>
            <p:nvCxnSpPr>
              <p:cNvPr id="93" name="Straight Arrow Connector 92">
                <a:extLst>
                  <a:ext uri="{FF2B5EF4-FFF2-40B4-BE49-F238E27FC236}">
                    <a16:creationId xmlns:a16="http://schemas.microsoft.com/office/drawing/2014/main" id="{47101501-37FA-443A-BB29-2A853DCAF3DE}"/>
                  </a:ext>
                </a:extLst>
              </p:cNvPr>
              <p:cNvCxnSpPr/>
              <p:nvPr/>
            </p:nvCxnSpPr>
            <p:spPr>
              <a:xfrm>
                <a:off x="1691915" y="6539948"/>
                <a:ext cx="657744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624A2019-45A1-48C6-A43F-2BB253D79A72}"/>
                </a:ext>
              </a:extLst>
            </p:cNvPr>
            <p:cNvSpPr txBox="1"/>
            <p:nvPr/>
          </p:nvSpPr>
          <p:spPr>
            <a:xfrm>
              <a:off x="8377620" y="6364409"/>
              <a:ext cx="15615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Playing 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394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D5494-D8A8-4D2F-8D2A-9F3BFAE29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Caching At the Edge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6943B8-744E-4D9B-9C3A-9E36D8C1D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BT Group PowerPoint    |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C2636D-3BE6-4F5D-AE34-1FAC88782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33AD-2A2E-4B40-820E-C0C238FC5E2C}" type="slidenum">
              <a:rPr lang="en-GB" smtClean="0"/>
              <a:t>14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9D7EF5B-655B-4634-BD0F-E33319FC6A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5739" y="5175251"/>
            <a:ext cx="11232384" cy="1371599"/>
          </a:xfrm>
        </p:spPr>
        <p:txBody>
          <a:bodyPr/>
          <a:lstStyle/>
          <a:p>
            <a:r>
              <a:rPr lang="en-GB" dirty="0"/>
              <a:t>50% of the segments are requested in a 10s period and most of them have been requested by 60s. </a:t>
            </a:r>
          </a:p>
          <a:p>
            <a:r>
              <a:rPr lang="en-GB" dirty="0"/>
              <a:t>with a cache size of 60s a MC-GW could cache segments long enough to satisfy the majority of requests from clients.</a:t>
            </a:r>
            <a:endParaRPr lang="en-GB" sz="4400" b="1" dirty="0"/>
          </a:p>
        </p:txBody>
      </p:sp>
      <p:sp>
        <p:nvSpPr>
          <p:cNvPr id="3" name="Rectangle 39">
            <a:extLst>
              <a:ext uri="{FF2B5EF4-FFF2-40B4-BE49-F238E27FC236}">
                <a16:creationId xmlns:a16="http://schemas.microsoft.com/office/drawing/2014/main" id="{DEC93541-7D2B-464D-9835-F3543AA54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7614" y="325690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191421-12FC-4897-A447-0ED5817F0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556" y="1507311"/>
            <a:ext cx="8613058" cy="363260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9293C9E-0FB2-486D-8429-BAB1E612BD09}"/>
              </a:ext>
            </a:extLst>
          </p:cNvPr>
          <p:cNvSpPr/>
          <p:nvPr/>
        </p:nvSpPr>
        <p:spPr>
          <a:xfrm>
            <a:off x="2822713" y="3028308"/>
            <a:ext cx="516835" cy="13716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36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C28E6B0-8462-46A2-B76E-C4F839D42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24" y="2978989"/>
            <a:ext cx="8075397" cy="2035546"/>
          </a:xfrm>
        </p:spPr>
        <p:txBody>
          <a:bodyPr/>
          <a:lstStyle/>
          <a:p>
            <a:r>
              <a:rPr lang="en-GB" dirty="0"/>
              <a:t>mABR Efficiency at Access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B48CAA-67E3-4989-82C4-6D8350AC0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33AD-2A2E-4B40-820E-C0C238FC5E2C}" type="slidenum">
              <a:rPr lang="en-GB" smtClean="0"/>
              <a:t>15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17190A-A013-4F9D-88CC-3FE9ADD40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BT Group PowerPoint    |</a:t>
            </a:r>
          </a:p>
        </p:txBody>
      </p:sp>
    </p:spTree>
    <p:extLst>
      <p:ext uri="{BB962C8B-B14F-4D97-AF65-F5344CB8AC3E}">
        <p14:creationId xmlns:p14="http://schemas.microsoft.com/office/powerpoint/2010/main" val="336262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0834D-F24D-4125-AB14-B0775CA5D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mABR Efficiency at Access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11A66-6179-4249-8663-6609E3EBC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53" y="2606030"/>
            <a:ext cx="4831991" cy="4131368"/>
          </a:xfrm>
        </p:spPr>
        <p:txBody>
          <a:bodyPr/>
          <a:lstStyle/>
          <a:p>
            <a:r>
              <a:rPr lang="en-GB" sz="2000" dirty="0"/>
              <a:t>The home gateway will join the IP multicast network on demand by sending the join requests (e.g. IGMP join). </a:t>
            </a:r>
          </a:p>
          <a:p>
            <a:endParaRPr lang="en-GB" sz="2000" dirty="0"/>
          </a:p>
          <a:p>
            <a:r>
              <a:rPr lang="en-GB" sz="2000" dirty="0"/>
              <a:t>The joining and leaving the MC channels rules are defined by the policies.</a:t>
            </a:r>
          </a:p>
          <a:p>
            <a:endParaRPr lang="en-GB" sz="2000" dirty="0"/>
          </a:p>
          <a:p>
            <a:r>
              <a:rPr lang="en-GB" sz="2000" dirty="0"/>
              <a:t>Policies are modelled in R and their efficiency are compared using the UHD live data.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E1A4F9-EDA0-4820-B2E0-F49C08DAB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BT Group PowerPoint    |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0A8F1D-5CFF-406B-A76F-9DB45F32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33AD-2A2E-4B40-820E-C0C238FC5E2C}" type="slidenum">
              <a:rPr lang="en-GB" smtClean="0"/>
              <a:t>16</a:t>
            </a:fld>
            <a:endParaRPr lang="en-GB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AFD5AFAC-71EE-4F7E-BEAF-C102CB098153}"/>
              </a:ext>
            </a:extLst>
          </p:cNvPr>
          <p:cNvGrpSpPr/>
          <p:nvPr/>
        </p:nvGrpSpPr>
        <p:grpSpPr>
          <a:xfrm>
            <a:off x="5070015" y="2237106"/>
            <a:ext cx="6962632" cy="3311990"/>
            <a:chOff x="5056634" y="2237106"/>
            <a:chExt cx="6962632" cy="3311990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947E7A9E-4E55-4BAA-BA11-3EF34B7C3822}"/>
                </a:ext>
              </a:extLst>
            </p:cNvPr>
            <p:cNvSpPr/>
            <p:nvPr/>
          </p:nvSpPr>
          <p:spPr>
            <a:xfrm>
              <a:off x="11073431" y="2237106"/>
              <a:ext cx="945834" cy="2369724"/>
            </a:xfrm>
            <a:prstGeom prst="round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ts val="800"/>
                </a:spcBef>
                <a:spcAft>
                  <a:spcPts val="400"/>
                </a:spcAft>
              </a:pPr>
              <a:r>
                <a:rPr lang="en-US" sz="1600" dirty="0">
                  <a:solidFill>
                    <a:srgbClr val="000000"/>
                  </a:solidFill>
                  <a:effectLst/>
                  <a:ea typeface="SimSun" panose="02010600030101010101" pitchFamily="2" charset="-122"/>
                </a:rPr>
                <a:t>Media Player</a:t>
              </a:r>
              <a:endParaRPr lang="en-GB" sz="1600" dirty="0">
                <a:solidFill>
                  <a:srgbClr val="000000"/>
                </a:solidFill>
                <a:effectLst/>
                <a:ea typeface="SimSun" panose="02010600030101010101" pitchFamily="2" charset="-122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CF4DF636-763B-4FC1-A152-87E826E8E62C}"/>
                </a:ext>
              </a:extLst>
            </p:cNvPr>
            <p:cNvSpPr/>
            <p:nvPr/>
          </p:nvSpPr>
          <p:spPr>
            <a:xfrm>
              <a:off x="9866242" y="2646333"/>
              <a:ext cx="658154" cy="661247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ts val="800"/>
                </a:spcBef>
                <a:spcAft>
                  <a:spcPts val="40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ea typeface="SimSun" panose="02010600030101010101" pitchFamily="2" charset="-122"/>
                </a:rPr>
                <a:t>MC- GW</a:t>
              </a:r>
              <a:endParaRPr lang="en-GB" sz="1400" dirty="0">
                <a:solidFill>
                  <a:srgbClr val="000000"/>
                </a:solidFill>
                <a:effectLst/>
                <a:ea typeface="SimSun" panose="02010600030101010101" pitchFamily="2" charset="-122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6B66BFFF-E7E0-4D40-9DE7-73145A44E8C9}"/>
                </a:ext>
              </a:extLst>
            </p:cNvPr>
            <p:cNvSpPr/>
            <p:nvPr/>
          </p:nvSpPr>
          <p:spPr>
            <a:xfrm>
              <a:off x="6199770" y="2606030"/>
              <a:ext cx="631054" cy="704094"/>
            </a:xfrm>
            <a:prstGeom prst="round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ts val="800"/>
                </a:spcBef>
                <a:spcAft>
                  <a:spcPts val="40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ea typeface="SimSun" panose="02010600030101010101" pitchFamily="2" charset="-122"/>
                </a:rPr>
                <a:t>MC- </a:t>
              </a:r>
              <a:r>
                <a:rPr lang="en-US" sz="1400" dirty="0" err="1">
                  <a:solidFill>
                    <a:srgbClr val="000000"/>
                  </a:solidFill>
                  <a:effectLst/>
                  <a:ea typeface="SimSun" panose="02010600030101010101" pitchFamily="2" charset="-122"/>
                </a:rPr>
                <a:t>Srv</a:t>
              </a:r>
              <a:endParaRPr lang="en-GB" sz="1400" dirty="0">
                <a:solidFill>
                  <a:srgbClr val="000000"/>
                </a:solidFill>
                <a:effectLst/>
                <a:ea typeface="SimSun" panose="02010600030101010101" pitchFamily="2" charset="-122"/>
              </a:endParaRP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D481005C-54C7-4075-86E3-6182384FC48A}"/>
                </a:ext>
              </a:extLst>
            </p:cNvPr>
            <p:cNvSpPr/>
            <p:nvPr/>
          </p:nvSpPr>
          <p:spPr>
            <a:xfrm>
              <a:off x="5056634" y="2583570"/>
              <a:ext cx="727709" cy="746774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  <a:spcAft>
                  <a:spcPts val="400"/>
                </a:spcAft>
              </a:pPr>
              <a:r>
                <a:rPr lang="en-US" sz="1400" dirty="0">
                  <a:solidFill>
                    <a:srgbClr val="000000"/>
                  </a:solidFill>
                  <a:ea typeface="SimSun" panose="02010600030101010101" pitchFamily="2" charset="-122"/>
                </a:rPr>
                <a:t>CDN </a:t>
              </a:r>
            </a:p>
            <a:p>
              <a:pPr algn="ctr">
                <a:spcBef>
                  <a:spcPts val="800"/>
                </a:spcBef>
                <a:spcAft>
                  <a:spcPts val="40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ea typeface="SimSun" panose="02010600030101010101" pitchFamily="2" charset="-122"/>
                </a:rPr>
                <a:t>Node</a:t>
              </a:r>
              <a:endParaRPr lang="en-GB" sz="1400" dirty="0">
                <a:solidFill>
                  <a:srgbClr val="000000"/>
                </a:solidFill>
                <a:effectLst/>
                <a:ea typeface="SimSun" panose="02010600030101010101" pitchFamily="2" charset="-122"/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C033902-80B4-4C35-B3D1-1FAD88696C88}"/>
                </a:ext>
              </a:extLst>
            </p:cNvPr>
            <p:cNvCxnSpPr>
              <a:cxnSpLocks/>
              <a:endCxn id="54" idx="1"/>
            </p:cNvCxnSpPr>
            <p:nvPr/>
          </p:nvCxnSpPr>
          <p:spPr>
            <a:xfrm>
              <a:off x="6819435" y="2958077"/>
              <a:ext cx="1239206" cy="8931"/>
            </a:xfrm>
            <a:prstGeom prst="line">
              <a:avLst/>
            </a:prstGeom>
            <a:ln w="9525" cap="flat" cmpd="sng" algn="ctr">
              <a:solidFill>
                <a:srgbClr val="0825B8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27B271C-F2DF-4133-AAE5-69340C7C7CA1}"/>
                </a:ext>
              </a:extLst>
            </p:cNvPr>
            <p:cNvCxnSpPr>
              <a:cxnSpLocks/>
              <a:stCxn id="38" idx="3"/>
            </p:cNvCxnSpPr>
            <p:nvPr/>
          </p:nvCxnSpPr>
          <p:spPr>
            <a:xfrm>
              <a:off x="10524396" y="2976957"/>
              <a:ext cx="549035" cy="0"/>
            </a:xfrm>
            <a:prstGeom prst="line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5BD80AA-8356-40A4-9E68-3DB251D81535}"/>
                </a:ext>
              </a:extLst>
            </p:cNvPr>
            <p:cNvCxnSpPr>
              <a:cxnSpLocks/>
              <a:stCxn id="40" idx="3"/>
              <a:endCxn id="39" idx="1"/>
            </p:cNvCxnSpPr>
            <p:nvPr/>
          </p:nvCxnSpPr>
          <p:spPr>
            <a:xfrm>
              <a:off x="5784343" y="2956957"/>
              <a:ext cx="415427" cy="1120"/>
            </a:xfrm>
            <a:prstGeom prst="line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4" name="Text Box 219">
              <a:extLst>
                <a:ext uri="{FF2B5EF4-FFF2-40B4-BE49-F238E27FC236}">
                  <a16:creationId xmlns:a16="http://schemas.microsoft.com/office/drawing/2014/main" id="{0BD7748B-7AF8-45A0-955F-AAD6EE6852BE}"/>
                </a:ext>
              </a:extLst>
            </p:cNvPr>
            <p:cNvSpPr txBox="1"/>
            <p:nvPr/>
          </p:nvSpPr>
          <p:spPr>
            <a:xfrm>
              <a:off x="7676626" y="2664048"/>
              <a:ext cx="706498" cy="30043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ts val="800"/>
                </a:spcBef>
                <a:spcAft>
                  <a:spcPts val="400"/>
                </a:spcAft>
              </a:pPr>
              <a:r>
                <a:rPr lang="en-US" sz="1400" b="1" dirty="0">
                  <a:solidFill>
                    <a:schemeClr val="accent5"/>
                  </a:solidFill>
                  <a:effectLst/>
                  <a:ea typeface="SimSun" panose="02010600030101010101" pitchFamily="2" charset="-122"/>
                </a:rPr>
                <a:t>MC</a:t>
              </a:r>
              <a:endParaRPr lang="en-GB" sz="2400" b="1" dirty="0">
                <a:solidFill>
                  <a:schemeClr val="accent5"/>
                </a:solidFill>
                <a:effectLst/>
                <a:ea typeface="SimSun" panose="02010600030101010101" pitchFamily="2" charset="-122"/>
              </a:endParaRPr>
            </a:p>
          </p:txBody>
        </p:sp>
        <p:cxnSp>
          <p:nvCxnSpPr>
            <p:cNvPr id="45" name="Straight Connector 28">
              <a:extLst>
                <a:ext uri="{FF2B5EF4-FFF2-40B4-BE49-F238E27FC236}">
                  <a16:creationId xmlns:a16="http://schemas.microsoft.com/office/drawing/2014/main" id="{5FE8408D-2688-4B4D-9C1C-5ECFD23225C4}"/>
                </a:ext>
              </a:extLst>
            </p:cNvPr>
            <p:cNvCxnSpPr>
              <a:cxnSpLocks/>
              <a:stCxn id="40" idx="2"/>
            </p:cNvCxnSpPr>
            <p:nvPr/>
          </p:nvCxnSpPr>
          <p:spPr>
            <a:xfrm rot="16200000" flipH="1">
              <a:off x="7873575" y="877258"/>
              <a:ext cx="746773" cy="5652944"/>
            </a:xfrm>
            <a:prstGeom prst="bentConnector2">
              <a:avLst/>
            </a:prstGeom>
            <a:ln w="9525" cap="flat" cmpd="sng" algn="ctr">
              <a:solidFill>
                <a:schemeClr val="accent3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6" name="Text Box 219">
              <a:extLst>
                <a:ext uri="{FF2B5EF4-FFF2-40B4-BE49-F238E27FC236}">
                  <a16:creationId xmlns:a16="http://schemas.microsoft.com/office/drawing/2014/main" id="{A22A391A-0BE2-49C7-AFEB-28E71587EED9}"/>
                </a:ext>
              </a:extLst>
            </p:cNvPr>
            <p:cNvSpPr txBox="1"/>
            <p:nvPr/>
          </p:nvSpPr>
          <p:spPr>
            <a:xfrm>
              <a:off x="10643879" y="2741291"/>
              <a:ext cx="277406" cy="297023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ts val="800"/>
                </a:spcBef>
                <a:spcAft>
                  <a:spcPts val="400"/>
                </a:spcAft>
              </a:pPr>
              <a:r>
                <a:rPr lang="en-US" sz="1400" b="1" dirty="0">
                  <a:solidFill>
                    <a:srgbClr val="C00000"/>
                  </a:solidFill>
                  <a:effectLst/>
                  <a:ea typeface="SimSun" panose="02010600030101010101" pitchFamily="2" charset="-122"/>
                </a:rPr>
                <a:t>UC</a:t>
              </a:r>
              <a:endParaRPr lang="en-GB" sz="2400" b="1" dirty="0">
                <a:solidFill>
                  <a:srgbClr val="C00000"/>
                </a:solidFill>
                <a:effectLst/>
                <a:ea typeface="SimSun" panose="02010600030101010101" pitchFamily="2" charset="-122"/>
              </a:endParaRPr>
            </a:p>
          </p:txBody>
        </p:sp>
        <p:sp>
          <p:nvSpPr>
            <p:cNvPr id="47" name="Double Bracket 46">
              <a:extLst>
                <a:ext uri="{FF2B5EF4-FFF2-40B4-BE49-F238E27FC236}">
                  <a16:creationId xmlns:a16="http://schemas.microsoft.com/office/drawing/2014/main" id="{381DC00C-B562-4E88-B948-D04D92BF4E78}"/>
                </a:ext>
              </a:extLst>
            </p:cNvPr>
            <p:cNvSpPr/>
            <p:nvPr/>
          </p:nvSpPr>
          <p:spPr>
            <a:xfrm>
              <a:off x="5324299" y="5032307"/>
              <a:ext cx="2898784" cy="327138"/>
            </a:xfrm>
            <a:prstGeom prst="bracketPair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  <a:spcAft>
                  <a:spcPts val="400"/>
                </a:spcAft>
              </a:pPr>
              <a:r>
                <a:rPr lang="en-US" sz="1600" dirty="0">
                  <a:solidFill>
                    <a:srgbClr val="000000"/>
                  </a:solidFill>
                  <a:effectLst/>
                  <a:ea typeface="SimSun" panose="02010600030101010101" pitchFamily="2" charset="-122"/>
                </a:rPr>
                <a:t>Core Network</a:t>
              </a:r>
              <a:endParaRPr lang="en-GB" sz="1600" dirty="0">
                <a:solidFill>
                  <a:srgbClr val="000000"/>
                </a:solidFill>
                <a:effectLst/>
                <a:ea typeface="SimSun" panose="02010600030101010101" pitchFamily="2" charset="-122"/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5528A70-F458-40CC-B6C8-1812DB4DACB1}"/>
                </a:ext>
              </a:extLst>
            </p:cNvPr>
            <p:cNvGrpSpPr/>
            <p:nvPr/>
          </p:nvGrpSpPr>
          <p:grpSpPr>
            <a:xfrm>
              <a:off x="8251005" y="5023001"/>
              <a:ext cx="944715" cy="526095"/>
              <a:chOff x="1442116" y="2385423"/>
              <a:chExt cx="528393" cy="352311"/>
            </a:xfrm>
          </p:grpSpPr>
          <p:sp>
            <p:nvSpPr>
              <p:cNvPr id="52" name="Double Bracket 51">
                <a:extLst>
                  <a:ext uri="{FF2B5EF4-FFF2-40B4-BE49-F238E27FC236}">
                    <a16:creationId xmlns:a16="http://schemas.microsoft.com/office/drawing/2014/main" id="{DEDD619D-B479-4CEC-B52F-48009EB05906}"/>
                  </a:ext>
                </a:extLst>
              </p:cNvPr>
              <p:cNvSpPr/>
              <p:nvPr/>
            </p:nvSpPr>
            <p:spPr>
              <a:xfrm>
                <a:off x="1452921" y="2400500"/>
                <a:ext cx="506783" cy="219075"/>
              </a:xfrm>
              <a:prstGeom prst="bracketPair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ts val="800"/>
                  </a:spcBef>
                  <a:spcAft>
                    <a:spcPts val="400"/>
                  </a:spcAft>
                </a:pPr>
                <a:endParaRPr lang="en-GB" sz="9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53" name="Text Box 28">
                <a:extLst>
                  <a:ext uri="{FF2B5EF4-FFF2-40B4-BE49-F238E27FC236}">
                    <a16:creationId xmlns:a16="http://schemas.microsoft.com/office/drawing/2014/main" id="{295E0010-D41A-4BA3-8425-CE1E28E9EF2F}"/>
                  </a:ext>
                </a:extLst>
              </p:cNvPr>
              <p:cNvSpPr txBox="1"/>
              <p:nvPr/>
            </p:nvSpPr>
            <p:spPr>
              <a:xfrm>
                <a:off x="1442116" y="2385423"/>
                <a:ext cx="528393" cy="352311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800"/>
                  </a:spcBef>
                  <a:spcAft>
                    <a:spcPts val="40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</a:rPr>
                  <a:t>Edge </a:t>
                </a:r>
                <a:endParaRPr lang="en-GB" sz="1600" dirty="0">
                  <a:solidFill>
                    <a:srgbClr val="000000"/>
                  </a:solidFill>
                  <a:effectLst/>
                  <a:ea typeface="SimSun" panose="02010600030101010101" pitchFamily="2" charset="-122"/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B480F7F6-A390-4B49-AB2A-1D147A706A41}"/>
                </a:ext>
              </a:extLst>
            </p:cNvPr>
            <p:cNvGrpSpPr/>
            <p:nvPr/>
          </p:nvGrpSpPr>
          <p:grpSpPr>
            <a:xfrm>
              <a:off x="9286721" y="5053759"/>
              <a:ext cx="2732545" cy="319075"/>
              <a:chOff x="1928142" y="2405818"/>
              <a:chExt cx="1581669" cy="213675"/>
            </a:xfrm>
          </p:grpSpPr>
          <p:sp>
            <p:nvSpPr>
              <p:cNvPr id="50" name="Double Bracket 49">
                <a:extLst>
                  <a:ext uri="{FF2B5EF4-FFF2-40B4-BE49-F238E27FC236}">
                    <a16:creationId xmlns:a16="http://schemas.microsoft.com/office/drawing/2014/main" id="{EEB30364-FA05-4516-99E1-ED1AFCA46494}"/>
                  </a:ext>
                </a:extLst>
              </p:cNvPr>
              <p:cNvSpPr/>
              <p:nvPr/>
            </p:nvSpPr>
            <p:spPr>
              <a:xfrm>
                <a:off x="1928142" y="2407394"/>
                <a:ext cx="1581669" cy="212099"/>
              </a:xfrm>
              <a:prstGeom prst="bracketPair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ts val="800"/>
                  </a:spcBef>
                  <a:spcAft>
                    <a:spcPts val="400"/>
                  </a:spcAft>
                </a:pPr>
                <a:endParaRPr lang="en-GB" sz="9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51" name="Text Box 28">
                <a:extLst>
                  <a:ext uri="{FF2B5EF4-FFF2-40B4-BE49-F238E27FC236}">
                    <a16:creationId xmlns:a16="http://schemas.microsoft.com/office/drawing/2014/main" id="{AE5544C8-A3E1-478E-ADC7-B2D072CD78C4}"/>
                  </a:ext>
                </a:extLst>
              </p:cNvPr>
              <p:cNvSpPr txBox="1"/>
              <p:nvPr/>
            </p:nvSpPr>
            <p:spPr>
              <a:xfrm>
                <a:off x="2124135" y="2405818"/>
                <a:ext cx="1174679" cy="21209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800"/>
                  </a:spcBef>
                  <a:spcAft>
                    <a:spcPts val="40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</a:rPr>
                  <a:t>Access Net.</a:t>
                </a:r>
                <a:endParaRPr lang="en-GB" sz="1600" dirty="0">
                  <a:solidFill>
                    <a:srgbClr val="000000"/>
                  </a:solidFill>
                  <a:effectLst/>
                  <a:ea typeface="SimSun" panose="02010600030101010101" pitchFamily="2" charset="-122"/>
                </a:endParaRPr>
              </a:p>
            </p:txBody>
          </p:sp>
        </p:grpSp>
      </p:grpSp>
      <p:sp>
        <p:nvSpPr>
          <p:cNvPr id="11" name="Text Box 219">
            <a:extLst>
              <a:ext uri="{FF2B5EF4-FFF2-40B4-BE49-F238E27FC236}">
                <a16:creationId xmlns:a16="http://schemas.microsoft.com/office/drawing/2014/main" id="{371622B0-CCC2-464B-A153-190D30D71307}"/>
              </a:ext>
            </a:extLst>
          </p:cNvPr>
          <p:cNvSpPr txBox="1"/>
          <p:nvPr/>
        </p:nvSpPr>
        <p:spPr>
          <a:xfrm>
            <a:off x="5904088" y="2737422"/>
            <a:ext cx="370026" cy="21973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800"/>
              </a:spcBef>
              <a:spcAft>
                <a:spcPts val="400"/>
              </a:spcAft>
            </a:pPr>
            <a:r>
              <a:rPr lang="en-US" sz="1400" b="1" dirty="0">
                <a:solidFill>
                  <a:srgbClr val="C00000"/>
                </a:solidFill>
                <a:effectLst/>
                <a:ea typeface="SimSun" panose="02010600030101010101" pitchFamily="2" charset="-122"/>
              </a:rPr>
              <a:t>UC</a:t>
            </a:r>
            <a:endParaRPr lang="en-GB" sz="2400" b="1" dirty="0">
              <a:solidFill>
                <a:srgbClr val="C00000"/>
              </a:solidFill>
              <a:effectLst/>
              <a:ea typeface="SimSun" panose="02010600030101010101" pitchFamily="2" charset="-122"/>
            </a:endParaRPr>
          </a:p>
        </p:txBody>
      </p:sp>
      <p:sp>
        <p:nvSpPr>
          <p:cNvPr id="12" name="Text Box 219">
            <a:extLst>
              <a:ext uri="{FF2B5EF4-FFF2-40B4-BE49-F238E27FC236}">
                <a16:creationId xmlns:a16="http://schemas.microsoft.com/office/drawing/2014/main" id="{DF4533D1-6B9B-4DC4-9560-157794883B10}"/>
              </a:ext>
            </a:extLst>
          </p:cNvPr>
          <p:cNvSpPr txBox="1"/>
          <p:nvPr/>
        </p:nvSpPr>
        <p:spPr>
          <a:xfrm>
            <a:off x="10482482" y="4526187"/>
            <a:ext cx="308536" cy="29774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800"/>
              </a:spcBef>
              <a:spcAft>
                <a:spcPts val="400"/>
              </a:spcAft>
            </a:pPr>
            <a:r>
              <a:rPr lang="en-US" sz="1400" b="1" dirty="0">
                <a:solidFill>
                  <a:srgbClr val="C00000"/>
                </a:solidFill>
                <a:effectLst/>
                <a:ea typeface="SimSun" panose="02010600030101010101" pitchFamily="2" charset="-122"/>
              </a:rPr>
              <a:t>UC</a:t>
            </a:r>
            <a:endParaRPr lang="en-GB" sz="2400" b="1" dirty="0">
              <a:solidFill>
                <a:srgbClr val="C00000"/>
              </a:solidFill>
              <a:effectLst/>
              <a:ea typeface="SimSun" panose="02010600030101010101" pitchFamily="2" charset="-122"/>
            </a:endParaRPr>
          </a:p>
        </p:txBody>
      </p:sp>
      <p:cxnSp>
        <p:nvCxnSpPr>
          <p:cNvPr id="16" name="Straight Connector 78">
            <a:extLst>
              <a:ext uri="{FF2B5EF4-FFF2-40B4-BE49-F238E27FC236}">
                <a16:creationId xmlns:a16="http://schemas.microsoft.com/office/drawing/2014/main" id="{3DD32278-2FBE-43E2-AE75-44099B119440}"/>
              </a:ext>
            </a:extLst>
          </p:cNvPr>
          <p:cNvCxnSpPr>
            <a:cxnSpLocks/>
            <a:stCxn id="40" idx="2"/>
            <a:endCxn id="38" idx="2"/>
          </p:cNvCxnSpPr>
          <p:nvPr/>
        </p:nvCxnSpPr>
        <p:spPr>
          <a:xfrm rot="5400000" flipH="1" flipV="1">
            <a:off x="7809903" y="931547"/>
            <a:ext cx="22764" cy="4774830"/>
          </a:xfrm>
          <a:prstGeom prst="bentConnector3">
            <a:avLst>
              <a:gd name="adj1" fmla="val -2151893"/>
            </a:avLst>
          </a:prstGeom>
          <a:ln w="9525" cap="flat" cmpd="sng" algn="ctr">
            <a:solidFill>
              <a:schemeClr val="accent3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9AAC49C3-5E44-4B42-B8FC-3D9583890374}"/>
              </a:ext>
            </a:extLst>
          </p:cNvPr>
          <p:cNvSpPr/>
          <p:nvPr/>
        </p:nvSpPr>
        <p:spPr>
          <a:xfrm>
            <a:off x="8058641" y="2636384"/>
            <a:ext cx="706498" cy="6612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800"/>
              </a:spcBef>
              <a:spcAft>
                <a:spcPts val="40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BNG</a:t>
            </a:r>
            <a:endParaRPr lang="en-GB" sz="1600" dirty="0">
              <a:solidFill>
                <a:srgbClr val="000000"/>
              </a:solidFill>
              <a:effectLst/>
              <a:ea typeface="SimSun" panose="02010600030101010101" pitchFamily="2" charset="-122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BD047DA-3A5B-4C23-A81C-908896F80F23}"/>
              </a:ext>
            </a:extLst>
          </p:cNvPr>
          <p:cNvGrpSpPr/>
          <p:nvPr/>
        </p:nvGrpSpPr>
        <p:grpSpPr>
          <a:xfrm>
            <a:off x="6832816" y="3017101"/>
            <a:ext cx="1175160" cy="285026"/>
            <a:chOff x="6907771" y="3103552"/>
            <a:chExt cx="1175160" cy="28502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D81B42B-C9F7-4D66-BE7F-6BB3DAC12A01}"/>
                </a:ext>
              </a:extLst>
            </p:cNvPr>
            <p:cNvGrpSpPr/>
            <p:nvPr/>
          </p:nvGrpSpPr>
          <p:grpSpPr>
            <a:xfrm>
              <a:off x="6907771" y="3103552"/>
              <a:ext cx="1175160" cy="69597"/>
              <a:chOff x="2547670" y="2702847"/>
              <a:chExt cx="4314840" cy="299145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CFBB961-2FEA-4664-BEDA-7A43A1A2EE13}"/>
                  </a:ext>
                </a:extLst>
              </p:cNvPr>
              <p:cNvSpPr/>
              <p:nvPr/>
            </p:nvSpPr>
            <p:spPr>
              <a:xfrm>
                <a:off x="2547670" y="2702847"/>
                <a:ext cx="553104" cy="29914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B3113E0-AE28-4158-B401-21DB32C66981}"/>
                  </a:ext>
                </a:extLst>
              </p:cNvPr>
              <p:cNvSpPr/>
              <p:nvPr/>
            </p:nvSpPr>
            <p:spPr>
              <a:xfrm>
                <a:off x="3280913" y="2715858"/>
                <a:ext cx="615351" cy="28179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57111FF-1019-4D28-ADF7-4D8176C8AE48}"/>
                  </a:ext>
                </a:extLst>
              </p:cNvPr>
              <p:cNvSpPr/>
              <p:nvPr/>
            </p:nvSpPr>
            <p:spPr>
              <a:xfrm>
                <a:off x="4023018" y="2715858"/>
                <a:ext cx="615351" cy="28179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675FD83-D6E5-473F-ACE1-B31FDEC13C51}"/>
                  </a:ext>
                </a:extLst>
              </p:cNvPr>
              <p:cNvSpPr/>
              <p:nvPr/>
            </p:nvSpPr>
            <p:spPr>
              <a:xfrm>
                <a:off x="4765123" y="2716413"/>
                <a:ext cx="615351" cy="28179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87D0E4A3-E126-4CA9-9923-9565070B6E7A}"/>
                  </a:ext>
                </a:extLst>
              </p:cNvPr>
              <p:cNvSpPr/>
              <p:nvPr/>
            </p:nvSpPr>
            <p:spPr>
              <a:xfrm>
                <a:off x="5498368" y="2716413"/>
                <a:ext cx="615351" cy="28179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dirty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B7BD40B-9E0F-4B94-AC5D-20325E29B89F}"/>
                  </a:ext>
                </a:extLst>
              </p:cNvPr>
              <p:cNvSpPr/>
              <p:nvPr/>
            </p:nvSpPr>
            <p:spPr>
              <a:xfrm>
                <a:off x="6247159" y="2715858"/>
                <a:ext cx="615351" cy="28179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948A1CE-C219-41CD-B8FD-C371DC1919F4}"/>
                </a:ext>
              </a:extLst>
            </p:cNvPr>
            <p:cNvGrpSpPr/>
            <p:nvPr/>
          </p:nvGrpSpPr>
          <p:grpSpPr>
            <a:xfrm flipV="1">
              <a:off x="6917714" y="3209682"/>
              <a:ext cx="1165217" cy="70667"/>
              <a:chOff x="2547668" y="2715858"/>
              <a:chExt cx="4314842" cy="286134"/>
            </a:xfrm>
            <a:solidFill>
              <a:srgbClr val="CC9900"/>
            </a:solidFill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9C13ACF-D320-4731-BB00-9E127DC95FC9}"/>
                  </a:ext>
                </a:extLst>
              </p:cNvPr>
              <p:cNvSpPr/>
              <p:nvPr/>
            </p:nvSpPr>
            <p:spPr>
              <a:xfrm>
                <a:off x="2547668" y="2720196"/>
                <a:ext cx="615351" cy="28179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dirty="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BEDF044-A6A7-446B-84C9-27ABC2019AA6}"/>
                  </a:ext>
                </a:extLst>
              </p:cNvPr>
              <p:cNvSpPr/>
              <p:nvPr/>
            </p:nvSpPr>
            <p:spPr>
              <a:xfrm>
                <a:off x="3280913" y="2715858"/>
                <a:ext cx="615351" cy="28179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dirty="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0C25805-5A5F-4BCB-9BF2-1E6ABBBA2B18}"/>
                  </a:ext>
                </a:extLst>
              </p:cNvPr>
              <p:cNvSpPr/>
              <p:nvPr/>
            </p:nvSpPr>
            <p:spPr>
              <a:xfrm>
                <a:off x="4023018" y="2715858"/>
                <a:ext cx="615351" cy="28179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dirty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EA1C9EF-4CAC-4021-A261-7B88B48A0E9D}"/>
                  </a:ext>
                </a:extLst>
              </p:cNvPr>
              <p:cNvSpPr/>
              <p:nvPr/>
            </p:nvSpPr>
            <p:spPr>
              <a:xfrm>
                <a:off x="4765123" y="2716413"/>
                <a:ext cx="615351" cy="28179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dirty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E0EE28C-4334-40BF-9060-2BE295CF98E8}"/>
                  </a:ext>
                </a:extLst>
              </p:cNvPr>
              <p:cNvSpPr/>
              <p:nvPr/>
            </p:nvSpPr>
            <p:spPr>
              <a:xfrm>
                <a:off x="5498368" y="2716413"/>
                <a:ext cx="615351" cy="28179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dirty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DC0DE7A-21B9-43B1-BB04-9200BC3750F3}"/>
                  </a:ext>
                </a:extLst>
              </p:cNvPr>
              <p:cNvSpPr/>
              <p:nvPr/>
            </p:nvSpPr>
            <p:spPr>
              <a:xfrm>
                <a:off x="6247159" y="2715863"/>
                <a:ext cx="615351" cy="28179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dirty="0"/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D9606E0E-CB81-4A4E-BA64-94E9EAE0C4DB}"/>
                </a:ext>
              </a:extLst>
            </p:cNvPr>
            <p:cNvGrpSpPr/>
            <p:nvPr/>
          </p:nvGrpSpPr>
          <p:grpSpPr>
            <a:xfrm flipV="1">
              <a:off x="6917714" y="3317911"/>
              <a:ext cx="1165217" cy="70667"/>
              <a:chOff x="2547668" y="2715858"/>
              <a:chExt cx="4314842" cy="286134"/>
            </a:xfrm>
            <a:solidFill>
              <a:srgbClr val="CC9900"/>
            </a:solidFill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C6BC01FA-3E51-462A-B18E-C595EA003BE2}"/>
                  </a:ext>
                </a:extLst>
              </p:cNvPr>
              <p:cNvSpPr/>
              <p:nvPr/>
            </p:nvSpPr>
            <p:spPr>
              <a:xfrm>
                <a:off x="2547668" y="2720196"/>
                <a:ext cx="615351" cy="281796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dirty="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3969F5B-3715-4D45-9416-A4B43DEF9545}"/>
                  </a:ext>
                </a:extLst>
              </p:cNvPr>
              <p:cNvSpPr/>
              <p:nvPr/>
            </p:nvSpPr>
            <p:spPr>
              <a:xfrm>
                <a:off x="3280913" y="2715858"/>
                <a:ext cx="615351" cy="281796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226DB2DA-F12D-48F7-94F5-D0E71B8A008C}"/>
                  </a:ext>
                </a:extLst>
              </p:cNvPr>
              <p:cNvSpPr/>
              <p:nvPr/>
            </p:nvSpPr>
            <p:spPr>
              <a:xfrm>
                <a:off x="4023018" y="2715858"/>
                <a:ext cx="615351" cy="281796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dirty="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F20998B8-450C-4ED4-A131-B396C61B1162}"/>
                  </a:ext>
                </a:extLst>
              </p:cNvPr>
              <p:cNvSpPr/>
              <p:nvPr/>
            </p:nvSpPr>
            <p:spPr>
              <a:xfrm>
                <a:off x="4765123" y="2716413"/>
                <a:ext cx="615351" cy="281796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3680F625-810D-4D63-AA67-57B0D3B4B623}"/>
                  </a:ext>
                </a:extLst>
              </p:cNvPr>
              <p:cNvSpPr/>
              <p:nvPr/>
            </p:nvSpPr>
            <p:spPr>
              <a:xfrm>
                <a:off x="5498368" y="2716413"/>
                <a:ext cx="615351" cy="281796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B157ABC5-713B-4061-9B03-F4BC2FA68132}"/>
                  </a:ext>
                </a:extLst>
              </p:cNvPr>
              <p:cNvSpPr/>
              <p:nvPr/>
            </p:nvSpPr>
            <p:spPr>
              <a:xfrm>
                <a:off x="6247159" y="2715863"/>
                <a:ext cx="615351" cy="281796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dirty="0"/>
              </a:p>
            </p:txBody>
          </p:sp>
        </p:grp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714C0630-4DEE-48B6-8DA9-400F34DD720C}"/>
              </a:ext>
            </a:extLst>
          </p:cNvPr>
          <p:cNvGrpSpPr/>
          <p:nvPr/>
        </p:nvGrpSpPr>
        <p:grpSpPr>
          <a:xfrm>
            <a:off x="8765139" y="3022768"/>
            <a:ext cx="1110463" cy="62921"/>
            <a:chOff x="2547670" y="2702847"/>
            <a:chExt cx="4314840" cy="299145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B6A4B2CD-3915-43D4-A365-BBAD6A290251}"/>
                </a:ext>
              </a:extLst>
            </p:cNvPr>
            <p:cNvSpPr/>
            <p:nvPr/>
          </p:nvSpPr>
          <p:spPr>
            <a:xfrm>
              <a:off x="2547670" y="2702847"/>
              <a:ext cx="553104" cy="2991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E0E5A123-F2CF-4ECB-AE84-5DACFEBF1C72}"/>
                </a:ext>
              </a:extLst>
            </p:cNvPr>
            <p:cNvSpPr/>
            <p:nvPr/>
          </p:nvSpPr>
          <p:spPr>
            <a:xfrm>
              <a:off x="3280913" y="2715858"/>
              <a:ext cx="615351" cy="2817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BABA23BD-F745-46F0-918D-CD9A942A97DD}"/>
                </a:ext>
              </a:extLst>
            </p:cNvPr>
            <p:cNvSpPr/>
            <p:nvPr/>
          </p:nvSpPr>
          <p:spPr>
            <a:xfrm>
              <a:off x="4023018" y="2715858"/>
              <a:ext cx="615351" cy="2817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ED504FBB-364D-4FE8-84DF-6AF6CA2A0D61}"/>
                </a:ext>
              </a:extLst>
            </p:cNvPr>
            <p:cNvSpPr/>
            <p:nvPr/>
          </p:nvSpPr>
          <p:spPr>
            <a:xfrm>
              <a:off x="4765123" y="2716413"/>
              <a:ext cx="615351" cy="2817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23A585D8-D2CA-4568-ACEE-8F9AA2ACDE1C}"/>
                </a:ext>
              </a:extLst>
            </p:cNvPr>
            <p:cNvSpPr/>
            <p:nvPr/>
          </p:nvSpPr>
          <p:spPr>
            <a:xfrm>
              <a:off x="5498368" y="2716413"/>
              <a:ext cx="615351" cy="2817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C6E3A97F-66D9-4836-A6D3-D193F7F20F59}"/>
                </a:ext>
              </a:extLst>
            </p:cNvPr>
            <p:cNvSpPr/>
            <p:nvPr/>
          </p:nvSpPr>
          <p:spPr>
            <a:xfrm>
              <a:off x="6247159" y="2715858"/>
              <a:ext cx="615351" cy="2817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</p:grpSp>
      <p:sp>
        <p:nvSpPr>
          <p:cNvPr id="154" name="Text Box 219">
            <a:extLst>
              <a:ext uri="{FF2B5EF4-FFF2-40B4-BE49-F238E27FC236}">
                <a16:creationId xmlns:a16="http://schemas.microsoft.com/office/drawing/2014/main" id="{6B78941B-DB05-4CFD-A54B-04EA942EDBA4}"/>
              </a:ext>
            </a:extLst>
          </p:cNvPr>
          <p:cNvSpPr txBox="1"/>
          <p:nvPr/>
        </p:nvSpPr>
        <p:spPr>
          <a:xfrm>
            <a:off x="9375239" y="2723182"/>
            <a:ext cx="304682" cy="20216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800"/>
              </a:spcBef>
              <a:spcAft>
                <a:spcPts val="400"/>
              </a:spcAft>
            </a:pPr>
            <a:r>
              <a:rPr lang="en-US" sz="1400" b="1" dirty="0">
                <a:solidFill>
                  <a:schemeClr val="accent5"/>
                </a:solidFill>
                <a:effectLst/>
                <a:ea typeface="SimSun" panose="02010600030101010101" pitchFamily="2" charset="-122"/>
              </a:rPr>
              <a:t>MC</a:t>
            </a:r>
            <a:endParaRPr lang="en-GB" sz="2400" b="1" dirty="0">
              <a:solidFill>
                <a:schemeClr val="accent5"/>
              </a:solidFill>
              <a:effectLst/>
              <a:ea typeface="SimSun" panose="02010600030101010101" pitchFamily="2" charset="-122"/>
            </a:endParaRPr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908862B5-F0B4-45CA-8064-EC03E7EAC500}"/>
              </a:ext>
            </a:extLst>
          </p:cNvPr>
          <p:cNvCxnSpPr>
            <a:cxnSpLocks/>
            <a:stCxn id="54" idx="3"/>
            <a:endCxn id="38" idx="1"/>
          </p:cNvCxnSpPr>
          <p:nvPr/>
        </p:nvCxnSpPr>
        <p:spPr>
          <a:xfrm>
            <a:off x="8765139" y="2967008"/>
            <a:ext cx="1114484" cy="9949"/>
          </a:xfrm>
          <a:prstGeom prst="line">
            <a:avLst/>
          </a:prstGeom>
          <a:ln w="9525" cap="flat" cmpd="sng" algn="ctr">
            <a:solidFill>
              <a:srgbClr val="0825B8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7" name="Rectangle 166">
            <a:extLst>
              <a:ext uri="{FF2B5EF4-FFF2-40B4-BE49-F238E27FC236}">
                <a16:creationId xmlns:a16="http://schemas.microsoft.com/office/drawing/2014/main" id="{5856429D-6C54-4EB3-9A9B-94AD3CD3BD08}"/>
              </a:ext>
            </a:extLst>
          </p:cNvPr>
          <p:cNvSpPr/>
          <p:nvPr/>
        </p:nvSpPr>
        <p:spPr>
          <a:xfrm flipV="1">
            <a:off x="9293113" y="3685099"/>
            <a:ext cx="166175" cy="6959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69E79512-063C-45A3-962D-74F54551EE7D}"/>
              </a:ext>
            </a:extLst>
          </p:cNvPr>
          <p:cNvSpPr/>
          <p:nvPr/>
        </p:nvSpPr>
        <p:spPr>
          <a:xfrm flipV="1">
            <a:off x="9495323" y="3685235"/>
            <a:ext cx="166175" cy="6959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44425919-ABB3-42EC-AFF8-D02B58EFCB8A}"/>
              </a:ext>
            </a:extLst>
          </p:cNvPr>
          <p:cNvSpPr txBox="1"/>
          <p:nvPr/>
        </p:nvSpPr>
        <p:spPr>
          <a:xfrm>
            <a:off x="5451720" y="6359256"/>
            <a:ext cx="1189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Player Requests</a:t>
            </a:r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75DD25CF-E298-407F-8E57-23960F9FFB74}"/>
              </a:ext>
            </a:extLst>
          </p:cNvPr>
          <p:cNvGrpSpPr/>
          <p:nvPr/>
        </p:nvGrpSpPr>
        <p:grpSpPr>
          <a:xfrm>
            <a:off x="6239084" y="6290650"/>
            <a:ext cx="5015465" cy="286134"/>
            <a:chOff x="2547668" y="2715858"/>
            <a:chExt cx="5015465" cy="286134"/>
          </a:xfrm>
          <a:solidFill>
            <a:srgbClr val="CC9900"/>
          </a:solidFill>
        </p:grpSpPr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69C5C1CE-5702-41F2-92F3-F348401B57C5}"/>
                </a:ext>
              </a:extLst>
            </p:cNvPr>
            <p:cNvSpPr/>
            <p:nvPr/>
          </p:nvSpPr>
          <p:spPr>
            <a:xfrm>
              <a:off x="2547668" y="2720196"/>
              <a:ext cx="615351" cy="28179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Seg 1</a:t>
              </a: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8A25978D-EFFE-436A-BCDF-458A4D342CE9}"/>
                </a:ext>
              </a:extLst>
            </p:cNvPr>
            <p:cNvSpPr/>
            <p:nvPr/>
          </p:nvSpPr>
          <p:spPr>
            <a:xfrm>
              <a:off x="6947782" y="2715858"/>
              <a:ext cx="615351" cy="28179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Seg 7</a:t>
              </a:r>
            </a:p>
          </p:txBody>
        </p:sp>
      </p:grpSp>
      <p:sp>
        <p:nvSpPr>
          <p:cNvPr id="189" name="Rectangle 188">
            <a:extLst>
              <a:ext uri="{FF2B5EF4-FFF2-40B4-BE49-F238E27FC236}">
                <a16:creationId xmlns:a16="http://schemas.microsoft.com/office/drawing/2014/main" id="{B75838B3-E1DB-4FFD-95BD-36C1C767B189}"/>
              </a:ext>
            </a:extLst>
          </p:cNvPr>
          <p:cNvSpPr/>
          <p:nvPr/>
        </p:nvSpPr>
        <p:spPr>
          <a:xfrm>
            <a:off x="6987875" y="6290650"/>
            <a:ext cx="615351" cy="2817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Seg 2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24E3B615-2F9D-465B-9340-0D3005D26622}"/>
              </a:ext>
            </a:extLst>
          </p:cNvPr>
          <p:cNvSpPr/>
          <p:nvPr/>
        </p:nvSpPr>
        <p:spPr>
          <a:xfrm>
            <a:off x="7725631" y="6290650"/>
            <a:ext cx="615351" cy="2817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Seg 3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976DEF1B-87C2-4638-AF9F-DD0ECA6C9A32}"/>
              </a:ext>
            </a:extLst>
          </p:cNvPr>
          <p:cNvSpPr/>
          <p:nvPr/>
        </p:nvSpPr>
        <p:spPr>
          <a:xfrm>
            <a:off x="8450087" y="6290650"/>
            <a:ext cx="615351" cy="281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Seg 4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A9F16EF2-0DF6-4FF4-AE0E-17D9C9828420}"/>
              </a:ext>
            </a:extLst>
          </p:cNvPr>
          <p:cNvSpPr/>
          <p:nvPr/>
        </p:nvSpPr>
        <p:spPr>
          <a:xfrm>
            <a:off x="9189784" y="6301545"/>
            <a:ext cx="615351" cy="281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Seg 5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8C1E0AFE-C8C2-4C2A-AA4C-9A3A3175F996}"/>
              </a:ext>
            </a:extLst>
          </p:cNvPr>
          <p:cNvSpPr/>
          <p:nvPr/>
        </p:nvSpPr>
        <p:spPr>
          <a:xfrm>
            <a:off x="9914240" y="6290650"/>
            <a:ext cx="615351" cy="281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Seg 6</a:t>
            </a:r>
          </a:p>
        </p:txBody>
      </p: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7A9951D4-DDA4-46C0-A7BA-6C246E4294EF}"/>
              </a:ext>
            </a:extLst>
          </p:cNvPr>
          <p:cNvCxnSpPr/>
          <p:nvPr/>
        </p:nvCxnSpPr>
        <p:spPr>
          <a:xfrm>
            <a:off x="6274114" y="6760162"/>
            <a:ext cx="5103635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8" name="TextBox 197">
            <a:extLst>
              <a:ext uri="{FF2B5EF4-FFF2-40B4-BE49-F238E27FC236}">
                <a16:creationId xmlns:a16="http://schemas.microsoft.com/office/drawing/2014/main" id="{56B5B846-12BE-4432-B63B-9DEE6D1AA788}"/>
              </a:ext>
            </a:extLst>
          </p:cNvPr>
          <p:cNvSpPr txBox="1"/>
          <p:nvPr/>
        </p:nvSpPr>
        <p:spPr>
          <a:xfrm>
            <a:off x="11376566" y="6561742"/>
            <a:ext cx="849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time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50EC46A1-E25F-4280-9A6C-9636343BFD3A}"/>
              </a:ext>
            </a:extLst>
          </p:cNvPr>
          <p:cNvSpPr/>
          <p:nvPr/>
        </p:nvSpPr>
        <p:spPr>
          <a:xfrm flipV="1">
            <a:off x="9043839" y="3681105"/>
            <a:ext cx="166175" cy="69596"/>
          </a:xfrm>
          <a:prstGeom prst="rect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04226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EC38-0213-4535-80A2-2CD168581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Joining and Leaving Policies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F9D93D-70CB-4FAD-A351-A9B1988E9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BT Group PowerPoint    |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3BD468-90B8-4181-9405-DF3E14471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33AD-2A2E-4B40-820E-C0C238FC5E2C}" type="slidenum">
              <a:rPr lang="en-GB" smtClean="0"/>
              <a:t>17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9E09D77-71C1-43FE-9FB7-E42F0B41B6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761"/>
          <a:stretch/>
        </p:blipFill>
        <p:spPr>
          <a:xfrm>
            <a:off x="2186468" y="1406837"/>
            <a:ext cx="7803186" cy="537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2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0834D-F24D-4125-AB14-B0775CA5D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mABR Efficiency at Access Network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E1A4F9-EDA0-4820-B2E0-F49C08DAB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BT Group PowerPoint    |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0A8F1D-5CFF-406B-A76F-9DB45F32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33AD-2A2E-4B40-820E-C0C238FC5E2C}" type="slidenum">
              <a:rPr lang="en-GB" smtClean="0"/>
              <a:t>18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E9C578-E21B-48C9-8283-B55F12CFCE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7975" y="1274128"/>
            <a:ext cx="9738923" cy="821260"/>
          </a:xfrm>
        </p:spPr>
        <p:txBody>
          <a:bodyPr/>
          <a:lstStyle/>
          <a:p>
            <a:r>
              <a:rPr lang="en-GB" dirty="0"/>
              <a:t>If all ABR levels are available to the edge of the network more adaptive policies similar to Policy 2 or Policy 4 are more bandwidth efficient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219499F-DB3D-47B1-AD51-12E4D9787C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9252" y="2179099"/>
            <a:ext cx="5745213" cy="4079875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828857-141E-48ED-9F83-C6D27B7D97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5618" y="2211494"/>
            <a:ext cx="5704813" cy="39985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50872AA-46DA-428A-BDBB-735424D4FA28}"/>
              </a:ext>
            </a:extLst>
          </p:cNvPr>
          <p:cNvSpPr txBox="1"/>
          <p:nvPr/>
        </p:nvSpPr>
        <p:spPr>
          <a:xfrm>
            <a:off x="580845" y="6326116"/>
            <a:ext cx="113031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The most efficient policy is the one with the smaller wasted MC values and the smaller UC used values</a:t>
            </a:r>
          </a:p>
        </p:txBody>
      </p:sp>
    </p:spTree>
    <p:extLst>
      <p:ext uri="{BB962C8B-B14F-4D97-AF65-F5344CB8AC3E}">
        <p14:creationId xmlns:p14="http://schemas.microsoft.com/office/powerpoint/2010/main" val="10742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B704900-738B-4C77-B103-B8591104A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810" y="2754702"/>
            <a:ext cx="11934190" cy="2137338"/>
          </a:xfrm>
        </p:spPr>
        <p:txBody>
          <a:bodyPr/>
          <a:lstStyle/>
          <a:p>
            <a:pPr algn="ctr"/>
            <a:r>
              <a:rPr lang="en-GB" dirty="0"/>
              <a:t>Thank You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0AD848-DA7A-4AC5-B262-4196ACA8A03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26875" y="309563"/>
            <a:ext cx="365125" cy="203200"/>
          </a:xfrm>
        </p:spPr>
        <p:txBody>
          <a:bodyPr/>
          <a:lstStyle/>
          <a:p>
            <a:fld id="{BC5033AD-2A2E-4B40-820E-C0C238FC5E2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32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D987A5-AB74-46F3-B7FD-7F17DA995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278" y="37903"/>
            <a:ext cx="7139610" cy="67821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36C4C9-6254-4F73-8B8D-2EB16C207C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0722" y="37903"/>
            <a:ext cx="5506280" cy="309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5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wimming, sitting, oven&#10;&#10;Description automatically generated">
            <a:extLst>
              <a:ext uri="{FF2B5EF4-FFF2-40B4-BE49-F238E27FC236}">
                <a16:creationId xmlns:a16="http://schemas.microsoft.com/office/drawing/2014/main" id="{CB49E09D-CEFB-4A24-9BB9-C6DA479A48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022" y="3898814"/>
            <a:ext cx="3180433" cy="1788993"/>
          </a:xfrm>
          <a:prstGeom prst="rect">
            <a:avLst/>
          </a:prstGeom>
        </p:spPr>
      </p:pic>
      <p:pic>
        <p:nvPicPr>
          <p:cNvPr id="4" name="Picture 3" descr="A group of people sitting around a living room&#10;&#10;Description automatically generated">
            <a:extLst>
              <a:ext uri="{FF2B5EF4-FFF2-40B4-BE49-F238E27FC236}">
                <a16:creationId xmlns:a16="http://schemas.microsoft.com/office/drawing/2014/main" id="{DAFA1D74-E55E-41F1-B70E-13098A5A01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7023" y="2051729"/>
            <a:ext cx="3180432" cy="17889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611" y="313796"/>
            <a:ext cx="11181441" cy="788918"/>
          </a:xfrm>
        </p:spPr>
        <p:txBody>
          <a:bodyPr/>
          <a:lstStyle/>
          <a:p>
            <a:r>
              <a:rPr lang="en-GB" dirty="0"/>
              <a:t>TV, Content &amp; Communications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709908D-2624-4C2D-AA8D-B2FEFC9FEBCC}"/>
              </a:ext>
            </a:extLst>
          </p:cNvPr>
          <p:cNvGrpSpPr/>
          <p:nvPr/>
        </p:nvGrpSpPr>
        <p:grpSpPr>
          <a:xfrm>
            <a:off x="572958" y="1437593"/>
            <a:ext cx="4021507" cy="2271269"/>
            <a:chOff x="1367284" y="1332037"/>
            <a:chExt cx="2952328" cy="1728280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BD48F94-F3D3-4F5B-9AE2-B4FA94E36B77}"/>
                </a:ext>
              </a:extLst>
            </p:cNvPr>
            <p:cNvSpPr/>
            <p:nvPr/>
          </p:nvSpPr>
          <p:spPr>
            <a:xfrm>
              <a:off x="1367284" y="1332037"/>
              <a:ext cx="2952328" cy="172828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3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E78368A-3DDD-4124-AF4B-554BD4B06D01}"/>
                </a:ext>
              </a:extLst>
            </p:cNvPr>
            <p:cNvSpPr txBox="1"/>
            <p:nvPr/>
          </p:nvSpPr>
          <p:spPr>
            <a:xfrm>
              <a:off x="1367284" y="1332037"/>
              <a:ext cx="2952328" cy="288032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395" b="1" dirty="0">
                  <a:solidFill>
                    <a:schemeClr val="bg1"/>
                  </a:solidFill>
                </a:rPr>
                <a:t>Video Networking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CFB4C15-317B-4630-8B3D-378C07242BCC}"/>
                </a:ext>
              </a:extLst>
            </p:cNvPr>
            <p:cNvSpPr txBox="1"/>
            <p:nvPr/>
          </p:nvSpPr>
          <p:spPr>
            <a:xfrm>
              <a:off x="1375060" y="1620070"/>
              <a:ext cx="2931863" cy="912726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0" tIns="0" rIns="0" bIns="0" rtlCol="0" anchor="t" anchorCtr="0">
              <a:noAutofit/>
            </a:bodyPr>
            <a:lstStyle/>
            <a:p>
              <a:r>
                <a:rPr lang="en-GB" sz="1096" dirty="0"/>
                <a:t>How should we architect the future converged network to support video &amp; media services, to minimise infrastructure costs and deliver best </a:t>
              </a:r>
              <a:r>
                <a:rPr lang="en-GB" sz="1096" dirty="0" err="1"/>
                <a:t>QoE</a:t>
              </a:r>
              <a:r>
                <a:rPr lang="en-GB" sz="1096" dirty="0"/>
                <a:t>, supporting a transition of DTT to all-IP delivery. </a:t>
              </a:r>
            </a:p>
            <a:p>
              <a:r>
                <a:rPr lang="en-GB" sz="1096" dirty="0"/>
                <a:t>What are the future video streaming and encoding formats which will enable efficient content delivery and enable new forms of immersive content. 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98F44E6-FA05-431F-B309-2246F149E3AA}"/>
                </a:ext>
              </a:extLst>
            </p:cNvPr>
            <p:cNvSpPr txBox="1"/>
            <p:nvPr/>
          </p:nvSpPr>
          <p:spPr>
            <a:xfrm>
              <a:off x="1469113" y="2636528"/>
              <a:ext cx="2850498" cy="420393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marL="181851" indent="-181851">
                <a:buFont typeface="Arial" panose="020B0604020202020204" pitchFamily="34" charset="0"/>
                <a:buChar char="•"/>
              </a:pPr>
              <a:r>
                <a:rPr lang="en-GB" sz="1096" dirty="0">
                  <a:solidFill>
                    <a:schemeClr val="bg1"/>
                  </a:solidFill>
                </a:rPr>
                <a:t>Converged Media Delivery</a:t>
              </a:r>
            </a:p>
            <a:p>
              <a:pPr marL="181851" indent="-181851">
                <a:buFont typeface="Arial" panose="020B0604020202020204" pitchFamily="34" charset="0"/>
                <a:buChar char="•"/>
              </a:pPr>
              <a:r>
                <a:rPr lang="en-GB" sz="1096" dirty="0">
                  <a:solidFill>
                    <a:schemeClr val="bg1"/>
                  </a:solidFill>
                </a:rPr>
                <a:t>Future video formats</a:t>
              </a:r>
            </a:p>
            <a:p>
              <a:endParaRPr lang="en-GB" sz="1096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C2961FA-2057-4B68-BD24-C0629B548BF0}"/>
              </a:ext>
            </a:extLst>
          </p:cNvPr>
          <p:cNvGrpSpPr/>
          <p:nvPr/>
        </p:nvGrpSpPr>
        <p:grpSpPr>
          <a:xfrm>
            <a:off x="7458828" y="1433131"/>
            <a:ext cx="4021507" cy="2271269"/>
            <a:chOff x="1367284" y="1332037"/>
            <a:chExt cx="2952328" cy="1728280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D18AEEE-4871-4C6F-8882-ED86C98B0F25}"/>
                </a:ext>
              </a:extLst>
            </p:cNvPr>
            <p:cNvSpPr/>
            <p:nvPr/>
          </p:nvSpPr>
          <p:spPr>
            <a:xfrm>
              <a:off x="1367284" y="1332037"/>
              <a:ext cx="2952328" cy="172828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3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4E390D5-F2E1-40B0-9F23-2417A5551709}"/>
                </a:ext>
              </a:extLst>
            </p:cNvPr>
            <p:cNvSpPr txBox="1"/>
            <p:nvPr/>
          </p:nvSpPr>
          <p:spPr>
            <a:xfrm>
              <a:off x="1367284" y="1332037"/>
              <a:ext cx="2952328" cy="288032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395" b="1" dirty="0">
                  <a:solidFill>
                    <a:schemeClr val="bg1"/>
                  </a:solidFill>
                </a:rPr>
                <a:t>Immersive &amp; Interactive Applications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0AE87E2-E39C-4A2E-BA0E-F98C07AFD4C0}"/>
                </a:ext>
              </a:extLst>
            </p:cNvPr>
            <p:cNvSpPr txBox="1"/>
            <p:nvPr/>
          </p:nvSpPr>
          <p:spPr>
            <a:xfrm>
              <a:off x="1375060" y="1620070"/>
              <a:ext cx="2940506" cy="912726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0" tIns="0" rIns="0" bIns="0" rtlCol="0" anchor="t" anchorCtr="0">
              <a:noAutofit/>
            </a:bodyPr>
            <a:lstStyle/>
            <a:p>
              <a:r>
                <a:rPr lang="en-GB" sz="1096" dirty="0"/>
                <a:t>How do we differentiate content applications delivered over BT’s converged network, with best quality &amp; interactivity to deliver an immersive experience.</a:t>
              </a:r>
            </a:p>
            <a:p>
              <a:r>
                <a:rPr lang="en-GB" sz="1096" dirty="0"/>
                <a:t>What are the new media rich, immersive and interactive applications which can leverage high bandwidth, low latency networks and what are the value-added network capabilities to underpin new application experiences. </a:t>
              </a:r>
            </a:p>
            <a:p>
              <a:r>
                <a:rPr lang="en-GB" sz="1096" dirty="0"/>
                <a:t> 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51A6200-E953-43D8-8876-F2B0B5451095}"/>
                </a:ext>
              </a:extLst>
            </p:cNvPr>
            <p:cNvSpPr txBox="1"/>
            <p:nvPr/>
          </p:nvSpPr>
          <p:spPr>
            <a:xfrm>
              <a:off x="1472600" y="2595548"/>
              <a:ext cx="2847012" cy="420393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marL="181851" indent="-181851">
                <a:buFont typeface="Arial" panose="020B0604020202020204" pitchFamily="34" charset="0"/>
                <a:buChar char="•"/>
              </a:pPr>
              <a:r>
                <a:rPr lang="en-GB" sz="1096" dirty="0">
                  <a:solidFill>
                    <a:schemeClr val="bg1"/>
                  </a:solidFill>
                </a:rPr>
                <a:t>Object based Broadcasting</a:t>
              </a:r>
            </a:p>
            <a:p>
              <a:pPr marL="181851" indent="-181851">
                <a:buFont typeface="Arial" panose="020B0604020202020204" pitchFamily="34" charset="0"/>
                <a:buChar char="•"/>
              </a:pPr>
              <a:r>
                <a:rPr lang="en-GB" sz="1096" dirty="0">
                  <a:solidFill>
                    <a:schemeClr val="bg1"/>
                  </a:solidFill>
                </a:rPr>
                <a:t>Immersive Media</a:t>
              </a:r>
            </a:p>
            <a:p>
              <a:pPr marL="181851" indent="-181851">
                <a:buFont typeface="Arial" panose="020B0604020202020204" pitchFamily="34" charset="0"/>
                <a:buChar char="•"/>
              </a:pPr>
              <a:r>
                <a:rPr lang="en-GB" sz="1096" dirty="0">
                  <a:solidFill>
                    <a:schemeClr val="bg1"/>
                  </a:solidFill>
                </a:rPr>
                <a:t>Multi-modal Service Experiences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C29E3D2-7CA5-40E6-8FBB-DDF8B0DC841A}"/>
              </a:ext>
            </a:extLst>
          </p:cNvPr>
          <p:cNvGrpSpPr/>
          <p:nvPr/>
        </p:nvGrpSpPr>
        <p:grpSpPr>
          <a:xfrm>
            <a:off x="566611" y="4031849"/>
            <a:ext cx="4021507" cy="2271269"/>
            <a:chOff x="1367284" y="1332037"/>
            <a:chExt cx="2952328" cy="1728280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ED0EA91-DE54-4B9C-80B3-DBAD8F2761AB}"/>
                </a:ext>
              </a:extLst>
            </p:cNvPr>
            <p:cNvSpPr/>
            <p:nvPr/>
          </p:nvSpPr>
          <p:spPr>
            <a:xfrm>
              <a:off x="1367284" y="1332037"/>
              <a:ext cx="2952328" cy="172828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3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2A8CA7A-19DD-4714-AEF8-43AD9E0D8D83}"/>
                </a:ext>
              </a:extLst>
            </p:cNvPr>
            <p:cNvSpPr txBox="1"/>
            <p:nvPr/>
          </p:nvSpPr>
          <p:spPr>
            <a:xfrm>
              <a:off x="1367284" y="1332037"/>
              <a:ext cx="2952328" cy="288032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395" b="1" dirty="0">
                  <a:solidFill>
                    <a:schemeClr val="bg1"/>
                  </a:solidFill>
                </a:rPr>
                <a:t>Converged Audio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BF8E108-F42E-4D3C-8B0F-D03F6F69E7C5}"/>
                </a:ext>
              </a:extLst>
            </p:cNvPr>
            <p:cNvSpPr txBox="1"/>
            <p:nvPr/>
          </p:nvSpPr>
          <p:spPr>
            <a:xfrm>
              <a:off x="1371944" y="1620070"/>
              <a:ext cx="2939639" cy="912726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0" tIns="0" rIns="0" bIns="0" rtlCol="0" anchor="t" anchorCtr="0">
              <a:noAutofit/>
            </a:bodyPr>
            <a:lstStyle/>
            <a:p>
              <a:r>
                <a:rPr lang="en-GB" sz="1096" dirty="0"/>
                <a:t>How do we deliver the best quality, high-fidelity voice and converged multimedia communications.</a:t>
              </a:r>
            </a:p>
            <a:p>
              <a:r>
                <a:rPr lang="en-GB" sz="1096" dirty="0"/>
                <a:t>How can we improve voice service diagnostics, enhance voice quality and integrate new codec technologies to deliver best audio quality and reliable converged communications.</a:t>
              </a:r>
            </a:p>
            <a:p>
              <a:endParaRPr lang="en-GB" sz="1096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E305875-DF7F-42D1-978E-9D2A6F19184F}"/>
                </a:ext>
              </a:extLst>
            </p:cNvPr>
            <p:cNvSpPr txBox="1"/>
            <p:nvPr/>
          </p:nvSpPr>
          <p:spPr>
            <a:xfrm>
              <a:off x="1473773" y="2636528"/>
              <a:ext cx="2845839" cy="420393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marL="181851" indent="-181851">
                <a:buFont typeface="Arial" panose="020B0604020202020204" pitchFamily="34" charset="0"/>
                <a:buChar char="•"/>
              </a:pPr>
              <a:r>
                <a:rPr lang="en-GB" sz="1096" dirty="0">
                  <a:solidFill>
                    <a:schemeClr val="bg1"/>
                  </a:solidFill>
                </a:rPr>
                <a:t>Voice </a:t>
              </a:r>
              <a:r>
                <a:rPr lang="en-GB" sz="1096" dirty="0" err="1">
                  <a:solidFill>
                    <a:schemeClr val="bg1"/>
                  </a:solidFill>
                </a:rPr>
                <a:t>QoE</a:t>
              </a:r>
              <a:endParaRPr lang="en-GB" sz="1096" dirty="0">
                <a:solidFill>
                  <a:schemeClr val="bg1"/>
                </a:solidFill>
              </a:endParaRPr>
            </a:p>
            <a:p>
              <a:pPr marL="181851" indent="-181851">
                <a:buFont typeface="Arial" panose="020B0604020202020204" pitchFamily="34" charset="0"/>
                <a:buChar char="•"/>
              </a:pPr>
              <a:r>
                <a:rPr lang="en-GB" sz="1096" dirty="0">
                  <a:solidFill>
                    <a:schemeClr val="bg1"/>
                  </a:solidFill>
                </a:rPr>
                <a:t>Pervasive Audio</a:t>
              </a:r>
            </a:p>
            <a:p>
              <a:endParaRPr lang="en-GB" sz="1096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2074157-205D-4C52-B540-89A743CF694A}"/>
              </a:ext>
            </a:extLst>
          </p:cNvPr>
          <p:cNvGrpSpPr/>
          <p:nvPr/>
        </p:nvGrpSpPr>
        <p:grpSpPr>
          <a:xfrm>
            <a:off x="7458828" y="4031849"/>
            <a:ext cx="4021507" cy="2271269"/>
            <a:chOff x="1367284" y="1332037"/>
            <a:chExt cx="2952328" cy="1728280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13C8C26-89F9-4E2C-8AF3-AE6903E701A4}"/>
                </a:ext>
              </a:extLst>
            </p:cNvPr>
            <p:cNvSpPr/>
            <p:nvPr/>
          </p:nvSpPr>
          <p:spPr>
            <a:xfrm>
              <a:off x="1367284" y="1332037"/>
              <a:ext cx="2952328" cy="172828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3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6792E1E8-1517-4E05-952B-1AB34712961A}"/>
                </a:ext>
              </a:extLst>
            </p:cNvPr>
            <p:cNvSpPr txBox="1"/>
            <p:nvPr/>
          </p:nvSpPr>
          <p:spPr>
            <a:xfrm>
              <a:off x="1367284" y="1332037"/>
              <a:ext cx="2952328" cy="288032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395" b="1" dirty="0">
                  <a:solidFill>
                    <a:schemeClr val="bg1"/>
                  </a:solidFill>
                </a:rPr>
                <a:t>TV Analytics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D14E525A-575E-412A-A6F8-C37818C339E1}"/>
                </a:ext>
              </a:extLst>
            </p:cNvPr>
            <p:cNvSpPr txBox="1"/>
            <p:nvPr/>
          </p:nvSpPr>
          <p:spPr>
            <a:xfrm>
              <a:off x="1381615" y="1620069"/>
              <a:ext cx="2933951" cy="912726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0" tIns="0" rIns="0" bIns="0" rtlCol="0" anchor="t" anchorCtr="0">
              <a:noAutofit/>
            </a:bodyPr>
            <a:lstStyle/>
            <a:p>
              <a:r>
                <a:rPr lang="en-GB" sz="1096" dirty="0"/>
                <a:t>How can we best apply advanced data analytics and AI/ML tools and techniques to develop enhanced network and service management capabilities, to create the best customer experience for content services delivered over BT networks. </a:t>
              </a:r>
            </a:p>
            <a:p>
              <a:r>
                <a:rPr lang="en-GB" sz="1096" dirty="0"/>
                <a:t>How can we enhance the user experience and user interface for the BT content services and applications.</a:t>
              </a:r>
            </a:p>
            <a:p>
              <a:endParaRPr lang="en-GB" sz="1096" dirty="0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8E0D24A2-E98A-4A7A-BD43-482CF78C73D2}"/>
                </a:ext>
              </a:extLst>
            </p:cNvPr>
            <p:cNvSpPr txBox="1"/>
            <p:nvPr/>
          </p:nvSpPr>
          <p:spPr>
            <a:xfrm>
              <a:off x="1472600" y="2586359"/>
              <a:ext cx="2847012" cy="420393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marL="181851" indent="-181851">
                <a:buFont typeface="Arial" panose="020B0604020202020204" pitchFamily="34" charset="0"/>
                <a:buChar char="•"/>
              </a:pPr>
              <a:r>
                <a:rPr lang="en-GB" sz="1096" dirty="0">
                  <a:solidFill>
                    <a:schemeClr val="bg1"/>
                  </a:solidFill>
                </a:rPr>
                <a:t>Service Assurance</a:t>
              </a:r>
            </a:p>
            <a:p>
              <a:pPr marL="181851" indent="-181851">
                <a:buFont typeface="Arial" panose="020B0604020202020204" pitchFamily="34" charset="0"/>
                <a:buChar char="•"/>
              </a:pPr>
              <a:r>
                <a:rPr lang="en-GB" sz="1096" dirty="0">
                  <a:solidFill>
                    <a:schemeClr val="bg1"/>
                  </a:solidFill>
                </a:rPr>
                <a:t>Personalisation</a:t>
              </a:r>
            </a:p>
            <a:p>
              <a:pPr marL="181851" indent="-181851">
                <a:buFont typeface="Arial" panose="020B0604020202020204" pitchFamily="34" charset="0"/>
                <a:buChar char="•"/>
              </a:pPr>
              <a:r>
                <a:rPr lang="en-GB" sz="1096" dirty="0">
                  <a:solidFill>
                    <a:schemeClr val="bg1"/>
                  </a:solidFill>
                </a:rPr>
                <a:t>Optimising Customer Interactions</a:t>
              </a:r>
            </a:p>
            <a:p>
              <a:endParaRPr lang="en-GB" sz="1096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713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96B5954-EA51-45AF-BD40-D63250E421D3}"/>
              </a:ext>
            </a:extLst>
          </p:cNvPr>
          <p:cNvGrpSpPr/>
          <p:nvPr/>
        </p:nvGrpSpPr>
        <p:grpSpPr>
          <a:xfrm>
            <a:off x="7121274" y="270812"/>
            <a:ext cx="4651220" cy="2068441"/>
            <a:chOff x="5070475" y="257647"/>
            <a:chExt cx="4651220" cy="2068441"/>
          </a:xfrm>
        </p:grpSpPr>
        <p:grpSp>
          <p:nvGrpSpPr>
            <p:cNvPr id="552" name="Group 551"/>
            <p:cNvGrpSpPr/>
            <p:nvPr/>
          </p:nvGrpSpPr>
          <p:grpSpPr>
            <a:xfrm>
              <a:off x="7313494" y="818100"/>
              <a:ext cx="1072577" cy="1370548"/>
              <a:chOff x="8805869" y="1235286"/>
              <a:chExt cx="1072916" cy="1379415"/>
            </a:xfrm>
          </p:grpSpPr>
          <p:sp>
            <p:nvSpPr>
              <p:cNvPr id="553" name="Freeform 187"/>
              <p:cNvSpPr>
                <a:spLocks/>
              </p:cNvSpPr>
              <p:nvPr/>
            </p:nvSpPr>
            <p:spPr bwMode="auto">
              <a:xfrm rot="1050415">
                <a:off x="8805869" y="1235286"/>
                <a:ext cx="352875" cy="369377"/>
              </a:xfrm>
              <a:custGeom>
                <a:avLst/>
                <a:gdLst>
                  <a:gd name="T0" fmla="*/ 0 w 267"/>
                  <a:gd name="T1" fmla="*/ 0 h 401"/>
                  <a:gd name="T2" fmla="*/ 2147483647 w 267"/>
                  <a:gd name="T3" fmla="*/ 2147483647 h 401"/>
                  <a:gd name="T4" fmla="*/ 2147483647 w 267"/>
                  <a:gd name="T5" fmla="*/ 2147483647 h 401"/>
                  <a:gd name="T6" fmla="*/ 2147483647 w 267"/>
                  <a:gd name="T7" fmla="*/ 2147483647 h 401"/>
                  <a:gd name="T8" fmla="*/ 2147483647 w 267"/>
                  <a:gd name="T9" fmla="*/ 2147483647 h 401"/>
                  <a:gd name="T10" fmla="*/ 2147483647 w 267"/>
                  <a:gd name="T11" fmla="*/ 2147483647 h 401"/>
                  <a:gd name="T12" fmla="*/ 0 w 267"/>
                  <a:gd name="T13" fmla="*/ 0 h 4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7"/>
                  <a:gd name="T22" fmla="*/ 0 h 401"/>
                  <a:gd name="T23" fmla="*/ 267 w 267"/>
                  <a:gd name="T24" fmla="*/ 401 h 4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7" h="401">
                    <a:moveTo>
                      <a:pt x="0" y="0"/>
                    </a:moveTo>
                    <a:lnTo>
                      <a:pt x="179" y="210"/>
                    </a:lnTo>
                    <a:lnTo>
                      <a:pt x="127" y="214"/>
                    </a:lnTo>
                    <a:lnTo>
                      <a:pt x="267" y="401"/>
                    </a:lnTo>
                    <a:lnTo>
                      <a:pt x="88" y="192"/>
                    </a:lnTo>
                    <a:lnTo>
                      <a:pt x="139" y="1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0000"/>
              </a:solidFill>
              <a:ln w="1651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1788"/>
              </a:p>
            </p:txBody>
          </p:sp>
          <p:pic>
            <p:nvPicPr>
              <p:cNvPr id="554" name="Picture 2" descr="House Clip Ar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9035298" y="1750924"/>
                <a:ext cx="843487" cy="8637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555" name="Group 209"/>
              <p:cNvGrpSpPr>
                <a:grpSpLocks/>
              </p:cNvGrpSpPr>
              <p:nvPr/>
            </p:nvGrpSpPr>
            <p:grpSpPr bwMode="auto">
              <a:xfrm>
                <a:off x="8933105" y="1774822"/>
                <a:ext cx="325204" cy="212044"/>
                <a:chOff x="238" y="643"/>
                <a:chExt cx="468" cy="432"/>
              </a:xfrm>
            </p:grpSpPr>
            <p:sp>
              <p:nvSpPr>
                <p:cNvPr id="556" name="Freeform 210"/>
                <p:cNvSpPr>
                  <a:spLocks/>
                </p:cNvSpPr>
                <p:nvPr/>
              </p:nvSpPr>
              <p:spPr bwMode="auto">
                <a:xfrm flipH="1">
                  <a:off x="531" y="731"/>
                  <a:ext cx="175" cy="158"/>
                </a:xfrm>
                <a:custGeom>
                  <a:avLst/>
                  <a:gdLst>
                    <a:gd name="T0" fmla="*/ 817 w 81"/>
                    <a:gd name="T1" fmla="*/ 5 h 91"/>
                    <a:gd name="T2" fmla="*/ 19 w 81"/>
                    <a:gd name="T3" fmla="*/ 476 h 91"/>
                    <a:gd name="T4" fmla="*/ 0 w 81"/>
                    <a:gd name="T5" fmla="*/ 467 h 91"/>
                    <a:gd name="T6" fmla="*/ 797 w 81"/>
                    <a:gd name="T7" fmla="*/ 0 h 91"/>
                    <a:gd name="T8" fmla="*/ 817 w 81"/>
                    <a:gd name="T9" fmla="*/ 5 h 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1"/>
                    <a:gd name="T16" fmla="*/ 0 h 91"/>
                    <a:gd name="T17" fmla="*/ 81 w 81"/>
                    <a:gd name="T18" fmla="*/ 91 h 9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1" h="91">
                      <a:moveTo>
                        <a:pt x="81" y="1"/>
                      </a:moveTo>
                      <a:lnTo>
                        <a:pt x="2" y="91"/>
                      </a:lnTo>
                      <a:lnTo>
                        <a:pt x="0" y="89"/>
                      </a:lnTo>
                      <a:lnTo>
                        <a:pt x="79" y="0"/>
                      </a:lnTo>
                      <a:lnTo>
                        <a:pt x="81" y="1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788"/>
                </a:p>
              </p:txBody>
            </p:sp>
            <p:sp>
              <p:nvSpPr>
                <p:cNvPr id="557" name="Freeform 211"/>
                <p:cNvSpPr>
                  <a:spLocks/>
                </p:cNvSpPr>
                <p:nvPr/>
              </p:nvSpPr>
              <p:spPr bwMode="auto">
                <a:xfrm flipH="1">
                  <a:off x="531" y="731"/>
                  <a:ext cx="175" cy="158"/>
                </a:xfrm>
                <a:custGeom>
                  <a:avLst/>
                  <a:gdLst>
                    <a:gd name="T0" fmla="*/ 817 w 81"/>
                    <a:gd name="T1" fmla="*/ 5 h 91"/>
                    <a:gd name="T2" fmla="*/ 19 w 81"/>
                    <a:gd name="T3" fmla="*/ 476 h 91"/>
                    <a:gd name="T4" fmla="*/ 0 w 81"/>
                    <a:gd name="T5" fmla="*/ 467 h 91"/>
                    <a:gd name="T6" fmla="*/ 797 w 81"/>
                    <a:gd name="T7" fmla="*/ 0 h 91"/>
                    <a:gd name="T8" fmla="*/ 817 w 81"/>
                    <a:gd name="T9" fmla="*/ 5 h 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1"/>
                    <a:gd name="T16" fmla="*/ 0 h 91"/>
                    <a:gd name="T17" fmla="*/ 81 w 81"/>
                    <a:gd name="T18" fmla="*/ 91 h 9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1" h="91">
                      <a:moveTo>
                        <a:pt x="81" y="1"/>
                      </a:moveTo>
                      <a:lnTo>
                        <a:pt x="2" y="91"/>
                      </a:lnTo>
                      <a:lnTo>
                        <a:pt x="0" y="89"/>
                      </a:lnTo>
                      <a:lnTo>
                        <a:pt x="79" y="0"/>
                      </a:lnTo>
                      <a:lnTo>
                        <a:pt x="81" y="1"/>
                      </a:lnTo>
                    </a:path>
                  </a:pathLst>
                </a:custGeom>
                <a:solidFill>
                  <a:srgbClr val="FFCC66"/>
                </a:solidFill>
                <a:ln w="7938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788"/>
                </a:p>
              </p:txBody>
            </p:sp>
            <p:sp>
              <p:nvSpPr>
                <p:cNvPr id="558" name="Freeform 212"/>
                <p:cNvSpPr>
                  <a:spLocks/>
                </p:cNvSpPr>
                <p:nvPr/>
              </p:nvSpPr>
              <p:spPr bwMode="auto">
                <a:xfrm flipH="1">
                  <a:off x="238" y="829"/>
                  <a:ext cx="83" cy="74"/>
                </a:xfrm>
                <a:custGeom>
                  <a:avLst/>
                  <a:gdLst>
                    <a:gd name="T0" fmla="*/ 292 w 37"/>
                    <a:gd name="T1" fmla="*/ 219 h 43"/>
                    <a:gd name="T2" fmla="*/ 0 w 37"/>
                    <a:gd name="T3" fmla="*/ 153 h 43"/>
                    <a:gd name="T4" fmla="*/ 101 w 37"/>
                    <a:gd name="T5" fmla="*/ 0 h 43"/>
                    <a:gd name="T6" fmla="*/ 417 w 37"/>
                    <a:gd name="T7" fmla="*/ 62 h 43"/>
                    <a:gd name="T8" fmla="*/ 292 w 37"/>
                    <a:gd name="T9" fmla="*/ 219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43"/>
                    <a:gd name="T17" fmla="*/ 37 w 37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43">
                      <a:moveTo>
                        <a:pt x="26" y="43"/>
                      </a:moveTo>
                      <a:lnTo>
                        <a:pt x="0" y="30"/>
                      </a:lnTo>
                      <a:lnTo>
                        <a:pt x="9" y="0"/>
                      </a:lnTo>
                      <a:lnTo>
                        <a:pt x="37" y="12"/>
                      </a:lnTo>
                      <a:lnTo>
                        <a:pt x="26" y="43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788"/>
                </a:p>
              </p:txBody>
            </p:sp>
            <p:sp>
              <p:nvSpPr>
                <p:cNvPr id="559" name="Freeform 213"/>
                <p:cNvSpPr>
                  <a:spLocks/>
                </p:cNvSpPr>
                <p:nvPr/>
              </p:nvSpPr>
              <p:spPr bwMode="auto">
                <a:xfrm flipH="1">
                  <a:off x="238" y="829"/>
                  <a:ext cx="83" cy="74"/>
                </a:xfrm>
                <a:custGeom>
                  <a:avLst/>
                  <a:gdLst>
                    <a:gd name="T0" fmla="*/ 292 w 37"/>
                    <a:gd name="T1" fmla="*/ 219 h 43"/>
                    <a:gd name="T2" fmla="*/ 0 w 37"/>
                    <a:gd name="T3" fmla="*/ 153 h 43"/>
                    <a:gd name="T4" fmla="*/ 101 w 37"/>
                    <a:gd name="T5" fmla="*/ 0 h 43"/>
                    <a:gd name="T6" fmla="*/ 417 w 37"/>
                    <a:gd name="T7" fmla="*/ 62 h 43"/>
                    <a:gd name="T8" fmla="*/ 292 w 37"/>
                    <a:gd name="T9" fmla="*/ 219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43"/>
                    <a:gd name="T17" fmla="*/ 37 w 37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43">
                      <a:moveTo>
                        <a:pt x="26" y="43"/>
                      </a:moveTo>
                      <a:lnTo>
                        <a:pt x="0" y="30"/>
                      </a:lnTo>
                      <a:lnTo>
                        <a:pt x="9" y="0"/>
                      </a:lnTo>
                      <a:lnTo>
                        <a:pt x="37" y="12"/>
                      </a:lnTo>
                      <a:lnTo>
                        <a:pt x="26" y="43"/>
                      </a:lnTo>
                    </a:path>
                  </a:pathLst>
                </a:custGeom>
                <a:solidFill>
                  <a:srgbClr val="FFCC66"/>
                </a:solidFill>
                <a:ln w="7938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788"/>
                </a:p>
              </p:txBody>
            </p:sp>
            <p:sp>
              <p:nvSpPr>
                <p:cNvPr id="560" name="Freeform 214"/>
                <p:cNvSpPr>
                  <a:spLocks/>
                </p:cNvSpPr>
                <p:nvPr/>
              </p:nvSpPr>
              <p:spPr bwMode="auto">
                <a:xfrm flipH="1">
                  <a:off x="247" y="850"/>
                  <a:ext cx="65" cy="39"/>
                </a:xfrm>
                <a:custGeom>
                  <a:avLst/>
                  <a:gdLst>
                    <a:gd name="T0" fmla="*/ 241 w 31"/>
                    <a:gd name="T1" fmla="*/ 102 h 24"/>
                    <a:gd name="T2" fmla="*/ 0 w 31"/>
                    <a:gd name="T3" fmla="*/ 47 h 24"/>
                    <a:gd name="T4" fmla="*/ 17 w 31"/>
                    <a:gd name="T5" fmla="*/ 0 h 24"/>
                    <a:gd name="T6" fmla="*/ 285 w 31"/>
                    <a:gd name="T7" fmla="*/ 47 h 24"/>
                    <a:gd name="T8" fmla="*/ 241 w 31"/>
                    <a:gd name="T9" fmla="*/ 102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24"/>
                    <a:gd name="T17" fmla="*/ 31 w 31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24">
                      <a:moveTo>
                        <a:pt x="26" y="24"/>
                      </a:moveTo>
                      <a:lnTo>
                        <a:pt x="0" y="11"/>
                      </a:lnTo>
                      <a:lnTo>
                        <a:pt x="2" y="0"/>
                      </a:lnTo>
                      <a:lnTo>
                        <a:pt x="31" y="11"/>
                      </a:lnTo>
                      <a:lnTo>
                        <a:pt x="26" y="24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788"/>
                </a:p>
              </p:txBody>
            </p:sp>
            <p:sp>
              <p:nvSpPr>
                <p:cNvPr id="561" name="Freeform 215"/>
                <p:cNvSpPr>
                  <a:spLocks/>
                </p:cNvSpPr>
                <p:nvPr/>
              </p:nvSpPr>
              <p:spPr bwMode="auto">
                <a:xfrm flipH="1">
                  <a:off x="247" y="850"/>
                  <a:ext cx="65" cy="39"/>
                </a:xfrm>
                <a:custGeom>
                  <a:avLst/>
                  <a:gdLst>
                    <a:gd name="T0" fmla="*/ 241 w 31"/>
                    <a:gd name="T1" fmla="*/ 102 h 24"/>
                    <a:gd name="T2" fmla="*/ 0 w 31"/>
                    <a:gd name="T3" fmla="*/ 47 h 24"/>
                    <a:gd name="T4" fmla="*/ 17 w 31"/>
                    <a:gd name="T5" fmla="*/ 0 h 24"/>
                    <a:gd name="T6" fmla="*/ 285 w 31"/>
                    <a:gd name="T7" fmla="*/ 47 h 24"/>
                    <a:gd name="T8" fmla="*/ 241 w 31"/>
                    <a:gd name="T9" fmla="*/ 102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24"/>
                    <a:gd name="T17" fmla="*/ 31 w 31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24">
                      <a:moveTo>
                        <a:pt x="26" y="24"/>
                      </a:moveTo>
                      <a:lnTo>
                        <a:pt x="0" y="11"/>
                      </a:lnTo>
                      <a:lnTo>
                        <a:pt x="2" y="0"/>
                      </a:lnTo>
                      <a:lnTo>
                        <a:pt x="31" y="11"/>
                      </a:lnTo>
                      <a:lnTo>
                        <a:pt x="26" y="24"/>
                      </a:lnTo>
                    </a:path>
                  </a:pathLst>
                </a:custGeom>
                <a:solidFill>
                  <a:srgbClr val="FFCC66"/>
                </a:solidFill>
                <a:ln w="7938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788"/>
                </a:p>
              </p:txBody>
            </p:sp>
            <p:sp>
              <p:nvSpPr>
                <p:cNvPr id="562" name="Freeform 216"/>
                <p:cNvSpPr>
                  <a:spLocks/>
                </p:cNvSpPr>
                <p:nvPr/>
              </p:nvSpPr>
              <p:spPr bwMode="auto">
                <a:xfrm flipH="1">
                  <a:off x="430" y="643"/>
                  <a:ext cx="92" cy="274"/>
                </a:xfrm>
                <a:custGeom>
                  <a:avLst/>
                  <a:gdLst>
                    <a:gd name="T0" fmla="*/ 28 w 43"/>
                    <a:gd name="T1" fmla="*/ 0 h 157"/>
                    <a:gd name="T2" fmla="*/ 178 w 43"/>
                    <a:gd name="T3" fmla="*/ 113 h 157"/>
                    <a:gd name="T4" fmla="*/ 342 w 43"/>
                    <a:gd name="T5" fmla="*/ 384 h 157"/>
                    <a:gd name="T6" fmla="*/ 421 w 43"/>
                    <a:gd name="T7" fmla="*/ 675 h 157"/>
                    <a:gd name="T8" fmla="*/ 421 w 43"/>
                    <a:gd name="T9" fmla="*/ 784 h 157"/>
                    <a:gd name="T10" fmla="*/ 362 w 43"/>
                    <a:gd name="T11" fmla="*/ 834 h 157"/>
                    <a:gd name="T12" fmla="*/ 233 w 43"/>
                    <a:gd name="T13" fmla="*/ 735 h 157"/>
                    <a:gd name="T14" fmla="*/ 68 w 43"/>
                    <a:gd name="T15" fmla="*/ 450 h 157"/>
                    <a:gd name="T16" fmla="*/ 0 w 43"/>
                    <a:gd name="T17" fmla="*/ 159 h 157"/>
                    <a:gd name="T18" fmla="*/ 0 w 43"/>
                    <a:gd name="T19" fmla="*/ 58 h 157"/>
                    <a:gd name="T20" fmla="*/ 28 w 43"/>
                    <a:gd name="T21" fmla="*/ 0 h 15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3"/>
                    <a:gd name="T34" fmla="*/ 0 h 157"/>
                    <a:gd name="T35" fmla="*/ 43 w 43"/>
                    <a:gd name="T36" fmla="*/ 157 h 15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3" h="157">
                      <a:moveTo>
                        <a:pt x="3" y="0"/>
                      </a:moveTo>
                      <a:lnTo>
                        <a:pt x="18" y="21"/>
                      </a:lnTo>
                      <a:lnTo>
                        <a:pt x="35" y="72"/>
                      </a:lnTo>
                      <a:lnTo>
                        <a:pt x="43" y="127"/>
                      </a:lnTo>
                      <a:lnTo>
                        <a:pt x="43" y="147"/>
                      </a:lnTo>
                      <a:lnTo>
                        <a:pt x="37" y="157"/>
                      </a:lnTo>
                      <a:lnTo>
                        <a:pt x="24" y="138"/>
                      </a:lnTo>
                      <a:lnTo>
                        <a:pt x="7" y="85"/>
                      </a:lnTo>
                      <a:lnTo>
                        <a:pt x="0" y="30"/>
                      </a:lnTo>
                      <a:lnTo>
                        <a:pt x="0" y="1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788"/>
                </a:p>
              </p:txBody>
            </p:sp>
            <p:sp>
              <p:nvSpPr>
                <p:cNvPr id="563" name="Freeform 217"/>
                <p:cNvSpPr>
                  <a:spLocks/>
                </p:cNvSpPr>
                <p:nvPr/>
              </p:nvSpPr>
              <p:spPr bwMode="auto">
                <a:xfrm flipH="1">
                  <a:off x="430" y="643"/>
                  <a:ext cx="92" cy="274"/>
                </a:xfrm>
                <a:custGeom>
                  <a:avLst/>
                  <a:gdLst>
                    <a:gd name="T0" fmla="*/ 28 w 43"/>
                    <a:gd name="T1" fmla="*/ 0 h 157"/>
                    <a:gd name="T2" fmla="*/ 178 w 43"/>
                    <a:gd name="T3" fmla="*/ 113 h 157"/>
                    <a:gd name="T4" fmla="*/ 342 w 43"/>
                    <a:gd name="T5" fmla="*/ 384 h 157"/>
                    <a:gd name="T6" fmla="*/ 421 w 43"/>
                    <a:gd name="T7" fmla="*/ 675 h 157"/>
                    <a:gd name="T8" fmla="*/ 421 w 43"/>
                    <a:gd name="T9" fmla="*/ 784 h 157"/>
                    <a:gd name="T10" fmla="*/ 362 w 43"/>
                    <a:gd name="T11" fmla="*/ 834 h 157"/>
                    <a:gd name="T12" fmla="*/ 233 w 43"/>
                    <a:gd name="T13" fmla="*/ 735 h 157"/>
                    <a:gd name="T14" fmla="*/ 68 w 43"/>
                    <a:gd name="T15" fmla="*/ 450 h 157"/>
                    <a:gd name="T16" fmla="*/ 0 w 43"/>
                    <a:gd name="T17" fmla="*/ 159 h 157"/>
                    <a:gd name="T18" fmla="*/ 0 w 43"/>
                    <a:gd name="T19" fmla="*/ 58 h 157"/>
                    <a:gd name="T20" fmla="*/ 28 w 43"/>
                    <a:gd name="T21" fmla="*/ 0 h 15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3"/>
                    <a:gd name="T34" fmla="*/ 0 h 157"/>
                    <a:gd name="T35" fmla="*/ 43 w 43"/>
                    <a:gd name="T36" fmla="*/ 157 h 15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3" h="157">
                      <a:moveTo>
                        <a:pt x="3" y="0"/>
                      </a:moveTo>
                      <a:lnTo>
                        <a:pt x="18" y="21"/>
                      </a:lnTo>
                      <a:lnTo>
                        <a:pt x="35" y="72"/>
                      </a:lnTo>
                      <a:lnTo>
                        <a:pt x="43" y="127"/>
                      </a:lnTo>
                      <a:lnTo>
                        <a:pt x="43" y="147"/>
                      </a:lnTo>
                      <a:lnTo>
                        <a:pt x="37" y="157"/>
                      </a:lnTo>
                      <a:lnTo>
                        <a:pt x="24" y="138"/>
                      </a:lnTo>
                      <a:lnTo>
                        <a:pt x="7" y="85"/>
                      </a:lnTo>
                      <a:lnTo>
                        <a:pt x="0" y="30"/>
                      </a:lnTo>
                      <a:lnTo>
                        <a:pt x="0" y="11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FFCC66"/>
                </a:solidFill>
                <a:ln w="7938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788"/>
                </a:p>
              </p:txBody>
            </p:sp>
            <p:sp>
              <p:nvSpPr>
                <p:cNvPr id="564" name="Freeform 218"/>
                <p:cNvSpPr>
                  <a:spLocks/>
                </p:cNvSpPr>
                <p:nvPr/>
              </p:nvSpPr>
              <p:spPr bwMode="auto">
                <a:xfrm flipH="1">
                  <a:off x="422" y="643"/>
                  <a:ext cx="96" cy="274"/>
                </a:xfrm>
                <a:custGeom>
                  <a:avLst/>
                  <a:gdLst>
                    <a:gd name="T0" fmla="*/ 20 w 43"/>
                    <a:gd name="T1" fmla="*/ 0 h 157"/>
                    <a:gd name="T2" fmla="*/ 199 w 43"/>
                    <a:gd name="T3" fmla="*/ 106 h 157"/>
                    <a:gd name="T4" fmla="*/ 388 w 43"/>
                    <a:gd name="T5" fmla="*/ 384 h 157"/>
                    <a:gd name="T6" fmla="*/ 478 w 43"/>
                    <a:gd name="T7" fmla="*/ 675 h 157"/>
                    <a:gd name="T8" fmla="*/ 478 w 43"/>
                    <a:gd name="T9" fmla="*/ 777 h 157"/>
                    <a:gd name="T10" fmla="*/ 433 w 43"/>
                    <a:gd name="T11" fmla="*/ 834 h 157"/>
                    <a:gd name="T12" fmla="*/ 270 w 43"/>
                    <a:gd name="T13" fmla="*/ 728 h 157"/>
                    <a:gd name="T14" fmla="*/ 80 w 43"/>
                    <a:gd name="T15" fmla="*/ 457 h 157"/>
                    <a:gd name="T16" fmla="*/ 0 w 43"/>
                    <a:gd name="T17" fmla="*/ 159 h 157"/>
                    <a:gd name="T18" fmla="*/ 0 w 43"/>
                    <a:gd name="T19" fmla="*/ 58 h 157"/>
                    <a:gd name="T20" fmla="*/ 20 w 43"/>
                    <a:gd name="T21" fmla="*/ 0 h 15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3"/>
                    <a:gd name="T34" fmla="*/ 0 h 157"/>
                    <a:gd name="T35" fmla="*/ 43 w 43"/>
                    <a:gd name="T36" fmla="*/ 157 h 15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3" h="157">
                      <a:moveTo>
                        <a:pt x="2" y="0"/>
                      </a:moveTo>
                      <a:lnTo>
                        <a:pt x="18" y="20"/>
                      </a:lnTo>
                      <a:lnTo>
                        <a:pt x="35" y="72"/>
                      </a:lnTo>
                      <a:lnTo>
                        <a:pt x="43" y="127"/>
                      </a:lnTo>
                      <a:lnTo>
                        <a:pt x="43" y="146"/>
                      </a:lnTo>
                      <a:lnTo>
                        <a:pt x="39" y="157"/>
                      </a:lnTo>
                      <a:lnTo>
                        <a:pt x="24" y="137"/>
                      </a:lnTo>
                      <a:lnTo>
                        <a:pt x="7" y="86"/>
                      </a:lnTo>
                      <a:lnTo>
                        <a:pt x="0" y="30"/>
                      </a:lnTo>
                      <a:lnTo>
                        <a:pt x="0" y="1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788"/>
                </a:p>
              </p:txBody>
            </p:sp>
            <p:sp>
              <p:nvSpPr>
                <p:cNvPr id="565" name="Freeform 219"/>
                <p:cNvSpPr>
                  <a:spLocks/>
                </p:cNvSpPr>
                <p:nvPr/>
              </p:nvSpPr>
              <p:spPr bwMode="auto">
                <a:xfrm flipH="1">
                  <a:off x="422" y="643"/>
                  <a:ext cx="96" cy="274"/>
                </a:xfrm>
                <a:custGeom>
                  <a:avLst/>
                  <a:gdLst>
                    <a:gd name="T0" fmla="*/ 20 w 43"/>
                    <a:gd name="T1" fmla="*/ 0 h 157"/>
                    <a:gd name="T2" fmla="*/ 199 w 43"/>
                    <a:gd name="T3" fmla="*/ 106 h 157"/>
                    <a:gd name="T4" fmla="*/ 388 w 43"/>
                    <a:gd name="T5" fmla="*/ 384 h 157"/>
                    <a:gd name="T6" fmla="*/ 478 w 43"/>
                    <a:gd name="T7" fmla="*/ 675 h 157"/>
                    <a:gd name="T8" fmla="*/ 478 w 43"/>
                    <a:gd name="T9" fmla="*/ 777 h 157"/>
                    <a:gd name="T10" fmla="*/ 433 w 43"/>
                    <a:gd name="T11" fmla="*/ 834 h 157"/>
                    <a:gd name="T12" fmla="*/ 270 w 43"/>
                    <a:gd name="T13" fmla="*/ 728 h 157"/>
                    <a:gd name="T14" fmla="*/ 80 w 43"/>
                    <a:gd name="T15" fmla="*/ 457 h 157"/>
                    <a:gd name="T16" fmla="*/ 0 w 43"/>
                    <a:gd name="T17" fmla="*/ 159 h 157"/>
                    <a:gd name="T18" fmla="*/ 0 w 43"/>
                    <a:gd name="T19" fmla="*/ 58 h 157"/>
                    <a:gd name="T20" fmla="*/ 20 w 43"/>
                    <a:gd name="T21" fmla="*/ 0 h 15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3"/>
                    <a:gd name="T34" fmla="*/ 0 h 157"/>
                    <a:gd name="T35" fmla="*/ 43 w 43"/>
                    <a:gd name="T36" fmla="*/ 157 h 15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3" h="157">
                      <a:moveTo>
                        <a:pt x="2" y="0"/>
                      </a:moveTo>
                      <a:lnTo>
                        <a:pt x="18" y="20"/>
                      </a:lnTo>
                      <a:lnTo>
                        <a:pt x="35" y="72"/>
                      </a:lnTo>
                      <a:lnTo>
                        <a:pt x="43" y="127"/>
                      </a:lnTo>
                      <a:lnTo>
                        <a:pt x="43" y="146"/>
                      </a:lnTo>
                      <a:lnTo>
                        <a:pt x="39" y="157"/>
                      </a:lnTo>
                      <a:lnTo>
                        <a:pt x="24" y="137"/>
                      </a:lnTo>
                      <a:lnTo>
                        <a:pt x="7" y="86"/>
                      </a:lnTo>
                      <a:lnTo>
                        <a:pt x="0" y="30"/>
                      </a:lnTo>
                      <a:lnTo>
                        <a:pt x="0" y="11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FFCC66"/>
                </a:solidFill>
                <a:ln w="7938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788"/>
                </a:p>
              </p:txBody>
            </p:sp>
            <p:sp>
              <p:nvSpPr>
                <p:cNvPr id="566" name="Freeform 220"/>
                <p:cNvSpPr>
                  <a:spLocks/>
                </p:cNvSpPr>
                <p:nvPr/>
              </p:nvSpPr>
              <p:spPr bwMode="auto">
                <a:xfrm flipH="1">
                  <a:off x="483" y="703"/>
                  <a:ext cx="66" cy="210"/>
                </a:xfrm>
                <a:custGeom>
                  <a:avLst/>
                  <a:gdLst>
                    <a:gd name="T0" fmla="*/ 341 w 29"/>
                    <a:gd name="T1" fmla="*/ 608 h 122"/>
                    <a:gd name="T2" fmla="*/ 305 w 29"/>
                    <a:gd name="T3" fmla="*/ 621 h 122"/>
                    <a:gd name="T4" fmla="*/ 0 w 29"/>
                    <a:gd name="T5" fmla="*/ 5 h 122"/>
                    <a:gd name="T6" fmla="*/ 36 w 29"/>
                    <a:gd name="T7" fmla="*/ 0 h 122"/>
                    <a:gd name="T8" fmla="*/ 341 w 29"/>
                    <a:gd name="T9" fmla="*/ 608 h 1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"/>
                    <a:gd name="T16" fmla="*/ 0 h 122"/>
                    <a:gd name="T17" fmla="*/ 29 w 29"/>
                    <a:gd name="T18" fmla="*/ 122 h 1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" h="122">
                      <a:moveTo>
                        <a:pt x="29" y="119"/>
                      </a:moveTo>
                      <a:lnTo>
                        <a:pt x="26" y="122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29" y="119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788"/>
                </a:p>
              </p:txBody>
            </p:sp>
            <p:sp>
              <p:nvSpPr>
                <p:cNvPr id="567" name="Freeform 221"/>
                <p:cNvSpPr>
                  <a:spLocks/>
                </p:cNvSpPr>
                <p:nvPr/>
              </p:nvSpPr>
              <p:spPr bwMode="auto">
                <a:xfrm flipH="1">
                  <a:off x="483" y="703"/>
                  <a:ext cx="66" cy="210"/>
                </a:xfrm>
                <a:custGeom>
                  <a:avLst/>
                  <a:gdLst>
                    <a:gd name="T0" fmla="*/ 341 w 29"/>
                    <a:gd name="T1" fmla="*/ 608 h 122"/>
                    <a:gd name="T2" fmla="*/ 305 w 29"/>
                    <a:gd name="T3" fmla="*/ 621 h 122"/>
                    <a:gd name="T4" fmla="*/ 0 w 29"/>
                    <a:gd name="T5" fmla="*/ 5 h 122"/>
                    <a:gd name="T6" fmla="*/ 36 w 29"/>
                    <a:gd name="T7" fmla="*/ 0 h 122"/>
                    <a:gd name="T8" fmla="*/ 341 w 29"/>
                    <a:gd name="T9" fmla="*/ 608 h 1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"/>
                    <a:gd name="T16" fmla="*/ 0 h 122"/>
                    <a:gd name="T17" fmla="*/ 29 w 29"/>
                    <a:gd name="T18" fmla="*/ 122 h 1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" h="122">
                      <a:moveTo>
                        <a:pt x="29" y="119"/>
                      </a:moveTo>
                      <a:lnTo>
                        <a:pt x="26" y="122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29" y="119"/>
                      </a:lnTo>
                    </a:path>
                  </a:pathLst>
                </a:custGeom>
                <a:solidFill>
                  <a:srgbClr val="FFCC66"/>
                </a:solidFill>
                <a:ln w="7938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788"/>
                </a:p>
              </p:txBody>
            </p:sp>
            <p:sp>
              <p:nvSpPr>
                <p:cNvPr id="568" name="Freeform 222"/>
                <p:cNvSpPr>
                  <a:spLocks/>
                </p:cNvSpPr>
                <p:nvPr/>
              </p:nvSpPr>
              <p:spPr bwMode="auto">
                <a:xfrm flipH="1">
                  <a:off x="435" y="906"/>
                  <a:ext cx="57" cy="50"/>
                </a:xfrm>
                <a:custGeom>
                  <a:avLst/>
                  <a:gdLst>
                    <a:gd name="T0" fmla="*/ 221 w 26"/>
                    <a:gd name="T1" fmla="*/ 172 h 27"/>
                    <a:gd name="T2" fmla="*/ 0 w 26"/>
                    <a:gd name="T3" fmla="*/ 31 h 27"/>
                    <a:gd name="T4" fmla="*/ 33 w 26"/>
                    <a:gd name="T5" fmla="*/ 0 h 27"/>
                    <a:gd name="T6" fmla="*/ 274 w 26"/>
                    <a:gd name="T7" fmla="*/ 150 h 27"/>
                    <a:gd name="T8" fmla="*/ 221 w 26"/>
                    <a:gd name="T9" fmla="*/ 172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27"/>
                    <a:gd name="T17" fmla="*/ 26 w 26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27">
                      <a:moveTo>
                        <a:pt x="21" y="27"/>
                      </a:moveTo>
                      <a:lnTo>
                        <a:pt x="0" y="5"/>
                      </a:lnTo>
                      <a:lnTo>
                        <a:pt x="3" y="0"/>
                      </a:lnTo>
                      <a:lnTo>
                        <a:pt x="26" y="24"/>
                      </a:lnTo>
                      <a:lnTo>
                        <a:pt x="21" y="27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788"/>
                </a:p>
              </p:txBody>
            </p:sp>
            <p:sp>
              <p:nvSpPr>
                <p:cNvPr id="569" name="Freeform 223"/>
                <p:cNvSpPr>
                  <a:spLocks/>
                </p:cNvSpPr>
                <p:nvPr/>
              </p:nvSpPr>
              <p:spPr bwMode="auto">
                <a:xfrm flipH="1">
                  <a:off x="435" y="906"/>
                  <a:ext cx="57" cy="50"/>
                </a:xfrm>
                <a:custGeom>
                  <a:avLst/>
                  <a:gdLst>
                    <a:gd name="T0" fmla="*/ 221 w 26"/>
                    <a:gd name="T1" fmla="*/ 172 h 27"/>
                    <a:gd name="T2" fmla="*/ 0 w 26"/>
                    <a:gd name="T3" fmla="*/ 31 h 27"/>
                    <a:gd name="T4" fmla="*/ 33 w 26"/>
                    <a:gd name="T5" fmla="*/ 0 h 27"/>
                    <a:gd name="T6" fmla="*/ 274 w 26"/>
                    <a:gd name="T7" fmla="*/ 150 h 27"/>
                    <a:gd name="T8" fmla="*/ 221 w 26"/>
                    <a:gd name="T9" fmla="*/ 172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27"/>
                    <a:gd name="T17" fmla="*/ 26 w 26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27">
                      <a:moveTo>
                        <a:pt x="21" y="27"/>
                      </a:moveTo>
                      <a:lnTo>
                        <a:pt x="0" y="5"/>
                      </a:lnTo>
                      <a:lnTo>
                        <a:pt x="3" y="0"/>
                      </a:lnTo>
                      <a:lnTo>
                        <a:pt x="26" y="24"/>
                      </a:lnTo>
                      <a:lnTo>
                        <a:pt x="21" y="27"/>
                      </a:lnTo>
                    </a:path>
                  </a:pathLst>
                </a:custGeom>
                <a:solidFill>
                  <a:srgbClr val="FFCC66"/>
                </a:solidFill>
                <a:ln w="7938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788"/>
                </a:p>
              </p:txBody>
            </p:sp>
            <p:sp>
              <p:nvSpPr>
                <p:cNvPr id="570" name="Freeform 224"/>
                <p:cNvSpPr>
                  <a:spLocks/>
                </p:cNvSpPr>
                <p:nvPr/>
              </p:nvSpPr>
              <p:spPr bwMode="auto">
                <a:xfrm flipH="1">
                  <a:off x="290" y="892"/>
                  <a:ext cx="154" cy="57"/>
                </a:xfrm>
                <a:custGeom>
                  <a:avLst/>
                  <a:gdLst>
                    <a:gd name="T0" fmla="*/ 20 w 70"/>
                    <a:gd name="T1" fmla="*/ 169 h 33"/>
                    <a:gd name="T2" fmla="*/ 0 w 70"/>
                    <a:gd name="T3" fmla="*/ 155 h 33"/>
                    <a:gd name="T4" fmla="*/ 711 w 70"/>
                    <a:gd name="T5" fmla="*/ 0 h 33"/>
                    <a:gd name="T6" fmla="*/ 746 w 70"/>
                    <a:gd name="T7" fmla="*/ 9 h 33"/>
                    <a:gd name="T8" fmla="*/ 20 w 70"/>
                    <a:gd name="T9" fmla="*/ 169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"/>
                    <a:gd name="T16" fmla="*/ 0 h 33"/>
                    <a:gd name="T17" fmla="*/ 70 w 70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" h="33">
                      <a:moveTo>
                        <a:pt x="2" y="33"/>
                      </a:moveTo>
                      <a:lnTo>
                        <a:pt x="0" y="30"/>
                      </a:lnTo>
                      <a:lnTo>
                        <a:pt x="67" y="0"/>
                      </a:lnTo>
                      <a:lnTo>
                        <a:pt x="70" y="2"/>
                      </a:lnTo>
                      <a:lnTo>
                        <a:pt x="2" y="33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788"/>
                </a:p>
              </p:txBody>
            </p:sp>
            <p:sp>
              <p:nvSpPr>
                <p:cNvPr id="571" name="Freeform 225"/>
                <p:cNvSpPr>
                  <a:spLocks/>
                </p:cNvSpPr>
                <p:nvPr/>
              </p:nvSpPr>
              <p:spPr bwMode="auto">
                <a:xfrm flipH="1">
                  <a:off x="290" y="892"/>
                  <a:ext cx="154" cy="57"/>
                </a:xfrm>
                <a:custGeom>
                  <a:avLst/>
                  <a:gdLst>
                    <a:gd name="T0" fmla="*/ 20 w 70"/>
                    <a:gd name="T1" fmla="*/ 169 h 33"/>
                    <a:gd name="T2" fmla="*/ 0 w 70"/>
                    <a:gd name="T3" fmla="*/ 155 h 33"/>
                    <a:gd name="T4" fmla="*/ 711 w 70"/>
                    <a:gd name="T5" fmla="*/ 0 h 33"/>
                    <a:gd name="T6" fmla="*/ 746 w 70"/>
                    <a:gd name="T7" fmla="*/ 9 h 33"/>
                    <a:gd name="T8" fmla="*/ 20 w 70"/>
                    <a:gd name="T9" fmla="*/ 169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"/>
                    <a:gd name="T16" fmla="*/ 0 h 33"/>
                    <a:gd name="T17" fmla="*/ 70 w 70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" h="33">
                      <a:moveTo>
                        <a:pt x="2" y="33"/>
                      </a:moveTo>
                      <a:lnTo>
                        <a:pt x="0" y="30"/>
                      </a:lnTo>
                      <a:lnTo>
                        <a:pt x="67" y="0"/>
                      </a:lnTo>
                      <a:lnTo>
                        <a:pt x="70" y="2"/>
                      </a:lnTo>
                      <a:lnTo>
                        <a:pt x="2" y="33"/>
                      </a:lnTo>
                    </a:path>
                  </a:pathLst>
                </a:custGeom>
                <a:solidFill>
                  <a:srgbClr val="FFCC66"/>
                </a:solidFill>
                <a:ln w="7938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788"/>
                </a:p>
              </p:txBody>
            </p:sp>
            <p:sp>
              <p:nvSpPr>
                <p:cNvPr id="572" name="Rectangle 226"/>
                <p:cNvSpPr>
                  <a:spLocks noChangeArrowheads="1"/>
                </p:cNvSpPr>
                <p:nvPr/>
              </p:nvSpPr>
              <p:spPr bwMode="auto">
                <a:xfrm flipH="1">
                  <a:off x="527" y="882"/>
                  <a:ext cx="65" cy="3"/>
                </a:xfrm>
                <a:prstGeom prst="rect">
                  <a:avLst/>
                </a:prstGeom>
                <a:solidFill>
                  <a:srgbClr val="FFCC66"/>
                </a:solidFill>
                <a:ln w="7938">
                  <a:solidFill>
                    <a:srgbClr val="33333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788"/>
                </a:p>
              </p:txBody>
            </p:sp>
            <p:sp>
              <p:nvSpPr>
                <p:cNvPr id="573" name="Rectangle 227"/>
                <p:cNvSpPr>
                  <a:spLocks noChangeArrowheads="1"/>
                </p:cNvSpPr>
                <p:nvPr/>
              </p:nvSpPr>
              <p:spPr bwMode="auto">
                <a:xfrm flipH="1">
                  <a:off x="549" y="899"/>
                  <a:ext cx="17" cy="28"/>
                </a:xfrm>
                <a:prstGeom prst="rect">
                  <a:avLst/>
                </a:prstGeom>
                <a:solidFill>
                  <a:srgbClr val="FFCC66"/>
                </a:solidFill>
                <a:ln w="7938">
                  <a:solidFill>
                    <a:srgbClr val="33333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788"/>
                </a:p>
              </p:txBody>
            </p:sp>
            <p:sp>
              <p:nvSpPr>
                <p:cNvPr id="574" name="Rectangle 228"/>
                <p:cNvSpPr>
                  <a:spLocks noChangeArrowheads="1"/>
                </p:cNvSpPr>
                <p:nvPr/>
              </p:nvSpPr>
              <p:spPr bwMode="auto">
                <a:xfrm flipH="1">
                  <a:off x="557" y="942"/>
                  <a:ext cx="9" cy="112"/>
                </a:xfrm>
                <a:prstGeom prst="rect">
                  <a:avLst/>
                </a:prstGeom>
                <a:solidFill>
                  <a:srgbClr val="FFCC66"/>
                </a:solidFill>
                <a:ln w="7938">
                  <a:solidFill>
                    <a:srgbClr val="33333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788"/>
                </a:p>
              </p:txBody>
            </p:sp>
            <p:sp>
              <p:nvSpPr>
                <p:cNvPr id="575" name="Freeform 229"/>
                <p:cNvSpPr>
                  <a:spLocks/>
                </p:cNvSpPr>
                <p:nvPr/>
              </p:nvSpPr>
              <p:spPr bwMode="auto">
                <a:xfrm flipH="1">
                  <a:off x="553" y="906"/>
                  <a:ext cx="4" cy="4"/>
                </a:xfrm>
                <a:custGeom>
                  <a:avLst/>
                  <a:gdLst>
                    <a:gd name="T0" fmla="*/ 16 w 2"/>
                    <a:gd name="T1" fmla="*/ 8 h 2"/>
                    <a:gd name="T2" fmla="*/ 8 w 2"/>
                    <a:gd name="T3" fmla="*/ 16 h 2"/>
                    <a:gd name="T4" fmla="*/ 0 w 2"/>
                    <a:gd name="T5" fmla="*/ 8 h 2"/>
                    <a:gd name="T6" fmla="*/ 8 w 2"/>
                    <a:gd name="T7" fmla="*/ 0 h 2"/>
                    <a:gd name="T8" fmla="*/ 16 w 2"/>
                    <a:gd name="T9" fmla="*/ 8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2"/>
                    <a:gd name="T17" fmla="*/ 2 w 2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2">
                      <a:moveTo>
                        <a:pt x="2" y="1"/>
                      </a:move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7938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788"/>
                </a:p>
              </p:txBody>
            </p:sp>
            <p:sp>
              <p:nvSpPr>
                <p:cNvPr id="576" name="Freeform 230"/>
                <p:cNvSpPr>
                  <a:spLocks/>
                </p:cNvSpPr>
                <p:nvPr/>
              </p:nvSpPr>
              <p:spPr bwMode="auto">
                <a:xfrm flipH="1">
                  <a:off x="570" y="906"/>
                  <a:ext cx="5" cy="4"/>
                </a:xfrm>
                <a:custGeom>
                  <a:avLst/>
                  <a:gdLst>
                    <a:gd name="T0" fmla="*/ 30 w 2"/>
                    <a:gd name="T1" fmla="*/ 8 h 2"/>
                    <a:gd name="T2" fmla="*/ 17 w 2"/>
                    <a:gd name="T3" fmla="*/ 16 h 2"/>
                    <a:gd name="T4" fmla="*/ 0 w 2"/>
                    <a:gd name="T5" fmla="*/ 8 h 2"/>
                    <a:gd name="T6" fmla="*/ 17 w 2"/>
                    <a:gd name="T7" fmla="*/ 0 h 2"/>
                    <a:gd name="T8" fmla="*/ 30 w 2"/>
                    <a:gd name="T9" fmla="*/ 8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2"/>
                    <a:gd name="T17" fmla="*/ 2 w 2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2">
                      <a:moveTo>
                        <a:pt x="2" y="1"/>
                      </a:move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7938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788"/>
                </a:p>
              </p:txBody>
            </p:sp>
            <p:sp>
              <p:nvSpPr>
                <p:cNvPr id="577" name="Freeform 231"/>
                <p:cNvSpPr>
                  <a:spLocks/>
                </p:cNvSpPr>
                <p:nvPr/>
              </p:nvSpPr>
              <p:spPr bwMode="auto">
                <a:xfrm flipH="1">
                  <a:off x="553" y="927"/>
                  <a:ext cx="4" cy="4"/>
                </a:xfrm>
                <a:custGeom>
                  <a:avLst/>
                  <a:gdLst>
                    <a:gd name="T0" fmla="*/ 16 w 2"/>
                    <a:gd name="T1" fmla="*/ 1 h 3"/>
                    <a:gd name="T2" fmla="*/ 8 w 2"/>
                    <a:gd name="T3" fmla="*/ 7 h 3"/>
                    <a:gd name="T4" fmla="*/ 0 w 2"/>
                    <a:gd name="T5" fmla="*/ 1 h 3"/>
                    <a:gd name="T6" fmla="*/ 8 w 2"/>
                    <a:gd name="T7" fmla="*/ 0 h 3"/>
                    <a:gd name="T8" fmla="*/ 16 w 2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3"/>
                    <a:gd name="T17" fmla="*/ 2 w 2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3">
                      <a:moveTo>
                        <a:pt x="2" y="1"/>
                      </a:move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7938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788"/>
                </a:p>
              </p:txBody>
            </p:sp>
            <p:sp>
              <p:nvSpPr>
                <p:cNvPr id="578" name="Freeform 232"/>
                <p:cNvSpPr>
                  <a:spLocks/>
                </p:cNvSpPr>
                <p:nvPr/>
              </p:nvSpPr>
              <p:spPr bwMode="auto">
                <a:xfrm flipH="1">
                  <a:off x="570" y="927"/>
                  <a:ext cx="5" cy="4"/>
                </a:xfrm>
                <a:custGeom>
                  <a:avLst/>
                  <a:gdLst>
                    <a:gd name="T0" fmla="*/ 30 w 2"/>
                    <a:gd name="T1" fmla="*/ 1 h 3"/>
                    <a:gd name="T2" fmla="*/ 17 w 2"/>
                    <a:gd name="T3" fmla="*/ 7 h 3"/>
                    <a:gd name="T4" fmla="*/ 0 w 2"/>
                    <a:gd name="T5" fmla="*/ 1 h 3"/>
                    <a:gd name="T6" fmla="*/ 17 w 2"/>
                    <a:gd name="T7" fmla="*/ 0 h 3"/>
                    <a:gd name="T8" fmla="*/ 30 w 2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3"/>
                    <a:gd name="T17" fmla="*/ 2 w 2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3">
                      <a:moveTo>
                        <a:pt x="2" y="1"/>
                      </a:move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7938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788"/>
                </a:p>
              </p:txBody>
            </p:sp>
            <p:sp>
              <p:nvSpPr>
                <p:cNvPr id="579" name="Freeform 233"/>
                <p:cNvSpPr>
                  <a:spLocks/>
                </p:cNvSpPr>
                <p:nvPr/>
              </p:nvSpPr>
              <p:spPr bwMode="auto">
                <a:xfrm flipH="1">
                  <a:off x="492" y="840"/>
                  <a:ext cx="166" cy="35"/>
                </a:xfrm>
                <a:custGeom>
                  <a:avLst/>
                  <a:gdLst>
                    <a:gd name="T0" fmla="*/ 773 w 76"/>
                    <a:gd name="T1" fmla="*/ 53 h 22"/>
                    <a:gd name="T2" fmla="*/ 758 w 76"/>
                    <a:gd name="T3" fmla="*/ 0 h 22"/>
                    <a:gd name="T4" fmla="*/ 636 w 76"/>
                    <a:gd name="T5" fmla="*/ 46 h 22"/>
                    <a:gd name="T6" fmla="*/ 0 w 76"/>
                    <a:gd name="T7" fmla="*/ 46 h 22"/>
                    <a:gd name="T8" fmla="*/ 0 w 76"/>
                    <a:gd name="T9" fmla="*/ 89 h 22"/>
                    <a:gd name="T10" fmla="*/ 644 w 76"/>
                    <a:gd name="T11" fmla="*/ 89 h 22"/>
                    <a:gd name="T12" fmla="*/ 793 w 76"/>
                    <a:gd name="T13" fmla="*/ 53 h 22"/>
                    <a:gd name="T14" fmla="*/ 773 w 76"/>
                    <a:gd name="T15" fmla="*/ 53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6"/>
                    <a:gd name="T25" fmla="*/ 0 h 22"/>
                    <a:gd name="T26" fmla="*/ 76 w 76"/>
                    <a:gd name="T27" fmla="*/ 22 h 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6" h="22">
                      <a:moveTo>
                        <a:pt x="74" y="13"/>
                      </a:moveTo>
                      <a:lnTo>
                        <a:pt x="73" y="0"/>
                      </a:lnTo>
                      <a:lnTo>
                        <a:pt x="61" y="11"/>
                      </a:lnTo>
                      <a:lnTo>
                        <a:pt x="0" y="11"/>
                      </a:lnTo>
                      <a:lnTo>
                        <a:pt x="0" y="22"/>
                      </a:lnTo>
                      <a:lnTo>
                        <a:pt x="62" y="22"/>
                      </a:lnTo>
                      <a:lnTo>
                        <a:pt x="76" y="13"/>
                      </a:lnTo>
                      <a:lnTo>
                        <a:pt x="74" y="13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788"/>
                </a:p>
              </p:txBody>
            </p:sp>
            <p:sp>
              <p:nvSpPr>
                <p:cNvPr id="580" name="Freeform 234"/>
                <p:cNvSpPr>
                  <a:spLocks/>
                </p:cNvSpPr>
                <p:nvPr/>
              </p:nvSpPr>
              <p:spPr bwMode="auto">
                <a:xfrm flipH="1">
                  <a:off x="492" y="840"/>
                  <a:ext cx="166" cy="35"/>
                </a:xfrm>
                <a:custGeom>
                  <a:avLst/>
                  <a:gdLst>
                    <a:gd name="T0" fmla="*/ 773 w 76"/>
                    <a:gd name="T1" fmla="*/ 53 h 22"/>
                    <a:gd name="T2" fmla="*/ 758 w 76"/>
                    <a:gd name="T3" fmla="*/ 0 h 22"/>
                    <a:gd name="T4" fmla="*/ 636 w 76"/>
                    <a:gd name="T5" fmla="*/ 46 h 22"/>
                    <a:gd name="T6" fmla="*/ 0 w 76"/>
                    <a:gd name="T7" fmla="*/ 46 h 22"/>
                    <a:gd name="T8" fmla="*/ 0 w 76"/>
                    <a:gd name="T9" fmla="*/ 89 h 22"/>
                    <a:gd name="T10" fmla="*/ 644 w 76"/>
                    <a:gd name="T11" fmla="*/ 89 h 22"/>
                    <a:gd name="T12" fmla="*/ 793 w 76"/>
                    <a:gd name="T13" fmla="*/ 53 h 22"/>
                    <a:gd name="T14" fmla="*/ 773 w 76"/>
                    <a:gd name="T15" fmla="*/ 53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6"/>
                    <a:gd name="T25" fmla="*/ 0 h 22"/>
                    <a:gd name="T26" fmla="*/ 76 w 76"/>
                    <a:gd name="T27" fmla="*/ 22 h 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6" h="22">
                      <a:moveTo>
                        <a:pt x="74" y="13"/>
                      </a:moveTo>
                      <a:lnTo>
                        <a:pt x="73" y="0"/>
                      </a:lnTo>
                      <a:lnTo>
                        <a:pt x="61" y="11"/>
                      </a:lnTo>
                      <a:lnTo>
                        <a:pt x="0" y="11"/>
                      </a:lnTo>
                      <a:lnTo>
                        <a:pt x="0" y="22"/>
                      </a:lnTo>
                      <a:lnTo>
                        <a:pt x="62" y="22"/>
                      </a:lnTo>
                      <a:lnTo>
                        <a:pt x="76" y="13"/>
                      </a:lnTo>
                      <a:lnTo>
                        <a:pt x="74" y="13"/>
                      </a:lnTo>
                    </a:path>
                  </a:pathLst>
                </a:custGeom>
                <a:solidFill>
                  <a:srgbClr val="FFCC66"/>
                </a:solidFill>
                <a:ln w="7938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788"/>
                </a:p>
              </p:txBody>
            </p:sp>
            <p:sp>
              <p:nvSpPr>
                <p:cNvPr id="581" name="Freeform 235"/>
                <p:cNvSpPr>
                  <a:spLocks/>
                </p:cNvSpPr>
                <p:nvPr/>
              </p:nvSpPr>
              <p:spPr bwMode="auto">
                <a:xfrm flipH="1">
                  <a:off x="505" y="857"/>
                  <a:ext cx="4" cy="4"/>
                </a:xfrm>
                <a:custGeom>
                  <a:avLst/>
                  <a:gdLst>
                    <a:gd name="T0" fmla="*/ 16 w 2"/>
                    <a:gd name="T1" fmla="*/ 8 h 2"/>
                    <a:gd name="T2" fmla="*/ 8 w 2"/>
                    <a:gd name="T3" fmla="*/ 16 h 2"/>
                    <a:gd name="T4" fmla="*/ 0 w 2"/>
                    <a:gd name="T5" fmla="*/ 8 h 2"/>
                    <a:gd name="T6" fmla="*/ 8 w 2"/>
                    <a:gd name="T7" fmla="*/ 0 h 2"/>
                    <a:gd name="T8" fmla="*/ 16 w 2"/>
                    <a:gd name="T9" fmla="*/ 8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2"/>
                    <a:gd name="T17" fmla="*/ 2 w 2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2">
                      <a:moveTo>
                        <a:pt x="2" y="1"/>
                      </a:move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7938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788"/>
                </a:p>
              </p:txBody>
            </p:sp>
            <p:sp>
              <p:nvSpPr>
                <p:cNvPr id="582" name="Rectangle 236"/>
                <p:cNvSpPr>
                  <a:spLocks noChangeArrowheads="1"/>
                </p:cNvSpPr>
                <p:nvPr/>
              </p:nvSpPr>
              <p:spPr bwMode="auto">
                <a:xfrm flipH="1">
                  <a:off x="645" y="854"/>
                  <a:ext cx="22" cy="3"/>
                </a:xfrm>
                <a:prstGeom prst="rect">
                  <a:avLst/>
                </a:prstGeom>
                <a:solidFill>
                  <a:srgbClr val="FFCC66"/>
                </a:solidFill>
                <a:ln w="7938">
                  <a:solidFill>
                    <a:srgbClr val="33333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788"/>
                </a:p>
              </p:txBody>
            </p:sp>
            <p:sp>
              <p:nvSpPr>
                <p:cNvPr id="583" name="Rectangle 237"/>
                <p:cNvSpPr>
                  <a:spLocks noChangeArrowheads="1"/>
                </p:cNvSpPr>
                <p:nvPr/>
              </p:nvSpPr>
              <p:spPr bwMode="auto">
                <a:xfrm flipH="1">
                  <a:off x="509" y="1068"/>
                  <a:ext cx="96" cy="7"/>
                </a:xfrm>
                <a:prstGeom prst="rect">
                  <a:avLst/>
                </a:prstGeom>
                <a:solidFill>
                  <a:srgbClr val="FFCC66"/>
                </a:solidFill>
                <a:ln w="7938">
                  <a:solidFill>
                    <a:srgbClr val="33333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788"/>
                </a:p>
              </p:txBody>
            </p:sp>
            <p:sp>
              <p:nvSpPr>
                <p:cNvPr id="584" name="Freeform 238"/>
                <p:cNvSpPr>
                  <a:spLocks/>
                </p:cNvSpPr>
                <p:nvPr/>
              </p:nvSpPr>
              <p:spPr bwMode="auto">
                <a:xfrm flipH="1">
                  <a:off x="308" y="833"/>
                  <a:ext cx="35" cy="31"/>
                </a:xfrm>
                <a:custGeom>
                  <a:avLst/>
                  <a:gdLst>
                    <a:gd name="T0" fmla="*/ 152 w 15"/>
                    <a:gd name="T1" fmla="*/ 104 h 17"/>
                    <a:gd name="T2" fmla="*/ 0 w 15"/>
                    <a:gd name="T3" fmla="*/ 104 h 17"/>
                    <a:gd name="T4" fmla="*/ 65 w 15"/>
                    <a:gd name="T5" fmla="*/ 0 h 17"/>
                    <a:gd name="T6" fmla="*/ 191 w 15"/>
                    <a:gd name="T7" fmla="*/ 53 h 17"/>
                    <a:gd name="T8" fmla="*/ 152 w 15"/>
                    <a:gd name="T9" fmla="*/ 104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17"/>
                    <a:gd name="T17" fmla="*/ 15 w 1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17">
                      <a:moveTo>
                        <a:pt x="12" y="17"/>
                      </a:moveTo>
                      <a:lnTo>
                        <a:pt x="0" y="17"/>
                      </a:lnTo>
                      <a:lnTo>
                        <a:pt x="5" y="0"/>
                      </a:lnTo>
                      <a:lnTo>
                        <a:pt x="15" y="9"/>
                      </a:lnTo>
                      <a:lnTo>
                        <a:pt x="12" y="17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788"/>
                </a:p>
              </p:txBody>
            </p:sp>
            <p:sp>
              <p:nvSpPr>
                <p:cNvPr id="585" name="Freeform 239"/>
                <p:cNvSpPr>
                  <a:spLocks/>
                </p:cNvSpPr>
                <p:nvPr/>
              </p:nvSpPr>
              <p:spPr bwMode="auto">
                <a:xfrm flipH="1">
                  <a:off x="308" y="833"/>
                  <a:ext cx="35" cy="31"/>
                </a:xfrm>
                <a:custGeom>
                  <a:avLst/>
                  <a:gdLst>
                    <a:gd name="T0" fmla="*/ 152 w 15"/>
                    <a:gd name="T1" fmla="*/ 104 h 17"/>
                    <a:gd name="T2" fmla="*/ 0 w 15"/>
                    <a:gd name="T3" fmla="*/ 104 h 17"/>
                    <a:gd name="T4" fmla="*/ 65 w 15"/>
                    <a:gd name="T5" fmla="*/ 0 h 17"/>
                    <a:gd name="T6" fmla="*/ 191 w 15"/>
                    <a:gd name="T7" fmla="*/ 53 h 17"/>
                    <a:gd name="T8" fmla="*/ 152 w 15"/>
                    <a:gd name="T9" fmla="*/ 104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17"/>
                    <a:gd name="T17" fmla="*/ 15 w 15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17">
                      <a:moveTo>
                        <a:pt x="12" y="17"/>
                      </a:moveTo>
                      <a:lnTo>
                        <a:pt x="0" y="17"/>
                      </a:lnTo>
                      <a:lnTo>
                        <a:pt x="5" y="0"/>
                      </a:lnTo>
                      <a:lnTo>
                        <a:pt x="15" y="9"/>
                      </a:lnTo>
                      <a:lnTo>
                        <a:pt x="12" y="17"/>
                      </a:lnTo>
                    </a:path>
                  </a:pathLst>
                </a:custGeom>
                <a:solidFill>
                  <a:srgbClr val="FFCC66"/>
                </a:solidFill>
                <a:ln w="7938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788"/>
                </a:p>
              </p:txBody>
            </p:sp>
          </p:grpSp>
        </p:grpSp>
        <p:grpSp>
          <p:nvGrpSpPr>
            <p:cNvPr id="606" name="Group 605"/>
            <p:cNvGrpSpPr/>
            <p:nvPr/>
          </p:nvGrpSpPr>
          <p:grpSpPr>
            <a:xfrm>
              <a:off x="8494688" y="1842022"/>
              <a:ext cx="487044" cy="484066"/>
              <a:chOff x="6070680" y="4102331"/>
              <a:chExt cx="487198" cy="487198"/>
            </a:xfrm>
          </p:grpSpPr>
          <p:pic>
            <p:nvPicPr>
              <p:cNvPr id="607" name="Picture 606" descr="C:\Users\802516136\AppData\Local\Microsoft\Windows\Temporary Internet Files\Content.IE5\IKLKOKZP\MC900434781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70680" y="4102331"/>
                <a:ext cx="487198" cy="4871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8" name="Picture 60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43919" y="4186512"/>
                <a:ext cx="365037" cy="237654"/>
              </a:xfrm>
              <a:prstGeom prst="rect">
                <a:avLst/>
              </a:prstGeom>
            </p:spPr>
          </p:pic>
        </p:grpSp>
        <p:grpSp>
          <p:nvGrpSpPr>
            <p:cNvPr id="1045" name="Group 1044"/>
            <p:cNvGrpSpPr/>
            <p:nvPr/>
          </p:nvGrpSpPr>
          <p:grpSpPr>
            <a:xfrm>
              <a:off x="5070475" y="257647"/>
              <a:ext cx="4651220" cy="1784008"/>
              <a:chOff x="3715260" y="682625"/>
              <a:chExt cx="4652691" cy="1795549"/>
            </a:xfrm>
          </p:grpSpPr>
          <p:sp>
            <p:nvSpPr>
              <p:cNvPr id="43" name="Freeform 185"/>
              <p:cNvSpPr>
                <a:spLocks/>
              </p:cNvSpPr>
              <p:nvPr/>
            </p:nvSpPr>
            <p:spPr bwMode="auto">
              <a:xfrm>
                <a:off x="5438270" y="960439"/>
                <a:ext cx="551367" cy="917098"/>
              </a:xfrm>
              <a:custGeom>
                <a:avLst/>
                <a:gdLst>
                  <a:gd name="T0" fmla="*/ 2147483647 w 106"/>
                  <a:gd name="T1" fmla="*/ 0 h 629"/>
                  <a:gd name="T2" fmla="*/ 2147483647 w 106"/>
                  <a:gd name="T3" fmla="*/ 2147483647 h 629"/>
                  <a:gd name="T4" fmla="*/ 2147483647 w 106"/>
                  <a:gd name="T5" fmla="*/ 2147483647 h 629"/>
                  <a:gd name="T6" fmla="*/ 0 w 106"/>
                  <a:gd name="T7" fmla="*/ 2147483647 h 629"/>
                  <a:gd name="T8" fmla="*/ 2147483647 w 106"/>
                  <a:gd name="T9" fmla="*/ 2147483647 h 629"/>
                  <a:gd name="T10" fmla="*/ 2147483647 w 106"/>
                  <a:gd name="T11" fmla="*/ 2147483647 h 629"/>
                  <a:gd name="T12" fmla="*/ 2147483647 w 106"/>
                  <a:gd name="T13" fmla="*/ 0 h 6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6"/>
                  <a:gd name="T22" fmla="*/ 0 h 629"/>
                  <a:gd name="T23" fmla="*/ 106 w 106"/>
                  <a:gd name="T24" fmla="*/ 629 h 6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6" h="629">
                    <a:moveTo>
                      <a:pt x="106" y="0"/>
                    </a:moveTo>
                    <a:lnTo>
                      <a:pt x="16" y="341"/>
                    </a:lnTo>
                    <a:lnTo>
                      <a:pt x="65" y="324"/>
                    </a:lnTo>
                    <a:lnTo>
                      <a:pt x="0" y="629"/>
                    </a:lnTo>
                    <a:lnTo>
                      <a:pt x="92" y="287"/>
                    </a:lnTo>
                    <a:lnTo>
                      <a:pt x="42" y="304"/>
                    </a:lnTo>
                    <a:lnTo>
                      <a:pt x="106" y="0"/>
                    </a:lnTo>
                  </a:path>
                </a:pathLst>
              </a:custGeom>
              <a:solidFill>
                <a:srgbClr val="FF0000"/>
              </a:solidFill>
              <a:ln w="1651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1788"/>
              </a:p>
            </p:txBody>
          </p:sp>
          <p:grpSp>
            <p:nvGrpSpPr>
              <p:cNvPr id="82" name="Group 273"/>
              <p:cNvGrpSpPr>
                <a:grpSpLocks/>
              </p:cNvGrpSpPr>
              <p:nvPr/>
            </p:nvGrpSpPr>
            <p:grpSpPr bwMode="auto">
              <a:xfrm>
                <a:off x="5683250" y="682625"/>
                <a:ext cx="874713" cy="277813"/>
                <a:chOff x="3772" y="430"/>
                <a:chExt cx="219" cy="143"/>
              </a:xfrm>
            </p:grpSpPr>
            <p:grpSp>
              <p:nvGrpSpPr>
                <p:cNvPr id="83" name="Group 274"/>
                <p:cNvGrpSpPr>
                  <a:grpSpLocks/>
                </p:cNvGrpSpPr>
                <p:nvPr/>
              </p:nvGrpSpPr>
              <p:grpSpPr bwMode="auto">
                <a:xfrm>
                  <a:off x="3851" y="430"/>
                  <a:ext cx="140" cy="126"/>
                  <a:chOff x="1887" y="972"/>
                  <a:chExt cx="140" cy="129"/>
                </a:xfrm>
              </p:grpSpPr>
              <p:sp>
                <p:nvSpPr>
                  <p:cNvPr id="285" name="Freeform 275"/>
                  <p:cNvSpPr>
                    <a:spLocks noEditPoints="1"/>
                  </p:cNvSpPr>
                  <p:nvPr/>
                </p:nvSpPr>
                <p:spPr bwMode="auto">
                  <a:xfrm>
                    <a:off x="1926" y="1032"/>
                    <a:ext cx="8" cy="14"/>
                  </a:xfrm>
                  <a:custGeom>
                    <a:avLst/>
                    <a:gdLst>
                      <a:gd name="T0" fmla="*/ 0 w 16"/>
                      <a:gd name="T1" fmla="*/ 0 h 28"/>
                      <a:gd name="T2" fmla="*/ 2 w 16"/>
                      <a:gd name="T3" fmla="*/ 0 h 28"/>
                      <a:gd name="T4" fmla="*/ 2 w 16"/>
                      <a:gd name="T5" fmla="*/ 4 h 28"/>
                      <a:gd name="T6" fmla="*/ 0 w 16"/>
                      <a:gd name="T7" fmla="*/ 4 h 28"/>
                      <a:gd name="T8" fmla="*/ 0 w 16"/>
                      <a:gd name="T9" fmla="*/ 0 h 28"/>
                      <a:gd name="T10" fmla="*/ 0 w 16"/>
                      <a:gd name="T11" fmla="*/ 0 h 28"/>
                      <a:gd name="T12" fmla="*/ 1 w 16"/>
                      <a:gd name="T13" fmla="*/ 0 h 28"/>
                      <a:gd name="T14" fmla="*/ 1 w 16"/>
                      <a:gd name="T15" fmla="*/ 4 h 28"/>
                      <a:gd name="T16" fmla="*/ 0 w 16"/>
                      <a:gd name="T17" fmla="*/ 4 h 28"/>
                      <a:gd name="T18" fmla="*/ 0 w 16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6"/>
                      <a:gd name="T31" fmla="*/ 0 h 28"/>
                      <a:gd name="T32" fmla="*/ 16 w 16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6" h="28">
                        <a:moveTo>
                          <a:pt x="0" y="0"/>
                        </a:moveTo>
                        <a:lnTo>
                          <a:pt x="16" y="0"/>
                        </a:lnTo>
                        <a:lnTo>
                          <a:pt x="16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3" y="0"/>
                        </a:lnTo>
                        <a:lnTo>
                          <a:pt x="13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DF60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86" name="Freeform 276"/>
                  <p:cNvSpPr>
                    <a:spLocks noEditPoints="1"/>
                  </p:cNvSpPr>
                  <p:nvPr/>
                </p:nvSpPr>
                <p:spPr bwMode="auto">
                  <a:xfrm>
                    <a:off x="1926" y="1032"/>
                    <a:ext cx="7" cy="14"/>
                  </a:xfrm>
                  <a:custGeom>
                    <a:avLst/>
                    <a:gdLst>
                      <a:gd name="T0" fmla="*/ 0 w 13"/>
                      <a:gd name="T1" fmla="*/ 0 h 28"/>
                      <a:gd name="T2" fmla="*/ 2 w 13"/>
                      <a:gd name="T3" fmla="*/ 0 h 28"/>
                      <a:gd name="T4" fmla="*/ 2 w 13"/>
                      <a:gd name="T5" fmla="*/ 4 h 28"/>
                      <a:gd name="T6" fmla="*/ 0 w 13"/>
                      <a:gd name="T7" fmla="*/ 4 h 28"/>
                      <a:gd name="T8" fmla="*/ 0 w 13"/>
                      <a:gd name="T9" fmla="*/ 0 h 28"/>
                      <a:gd name="T10" fmla="*/ 0 w 13"/>
                      <a:gd name="T11" fmla="*/ 0 h 28"/>
                      <a:gd name="T12" fmla="*/ 2 w 13"/>
                      <a:gd name="T13" fmla="*/ 0 h 28"/>
                      <a:gd name="T14" fmla="*/ 2 w 13"/>
                      <a:gd name="T15" fmla="*/ 4 h 28"/>
                      <a:gd name="T16" fmla="*/ 0 w 13"/>
                      <a:gd name="T17" fmla="*/ 4 h 28"/>
                      <a:gd name="T18" fmla="*/ 0 w 13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3"/>
                      <a:gd name="T31" fmla="*/ 0 h 28"/>
                      <a:gd name="T32" fmla="*/ 13 w 13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3" h="28">
                        <a:moveTo>
                          <a:pt x="0" y="0"/>
                        </a:moveTo>
                        <a:lnTo>
                          <a:pt x="13" y="0"/>
                        </a:lnTo>
                        <a:lnTo>
                          <a:pt x="13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1" y="0"/>
                        </a:lnTo>
                        <a:lnTo>
                          <a:pt x="11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BF70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87" name="Freeform 277"/>
                  <p:cNvSpPr>
                    <a:spLocks noEditPoints="1"/>
                  </p:cNvSpPr>
                  <p:nvPr/>
                </p:nvSpPr>
                <p:spPr bwMode="auto">
                  <a:xfrm>
                    <a:off x="1926" y="1032"/>
                    <a:ext cx="6" cy="14"/>
                  </a:xfrm>
                  <a:custGeom>
                    <a:avLst/>
                    <a:gdLst>
                      <a:gd name="T0" fmla="*/ 0 w 11"/>
                      <a:gd name="T1" fmla="*/ 0 h 28"/>
                      <a:gd name="T2" fmla="*/ 2 w 11"/>
                      <a:gd name="T3" fmla="*/ 0 h 28"/>
                      <a:gd name="T4" fmla="*/ 2 w 11"/>
                      <a:gd name="T5" fmla="*/ 4 h 28"/>
                      <a:gd name="T6" fmla="*/ 0 w 11"/>
                      <a:gd name="T7" fmla="*/ 4 h 28"/>
                      <a:gd name="T8" fmla="*/ 0 w 11"/>
                      <a:gd name="T9" fmla="*/ 0 h 28"/>
                      <a:gd name="T10" fmla="*/ 0 w 11"/>
                      <a:gd name="T11" fmla="*/ 0 h 28"/>
                      <a:gd name="T12" fmla="*/ 2 w 11"/>
                      <a:gd name="T13" fmla="*/ 0 h 28"/>
                      <a:gd name="T14" fmla="*/ 2 w 11"/>
                      <a:gd name="T15" fmla="*/ 4 h 28"/>
                      <a:gd name="T16" fmla="*/ 0 w 11"/>
                      <a:gd name="T17" fmla="*/ 4 h 28"/>
                      <a:gd name="T18" fmla="*/ 0 w 11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1"/>
                      <a:gd name="T31" fmla="*/ 0 h 28"/>
                      <a:gd name="T32" fmla="*/ 11 w 11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1" h="28">
                        <a:moveTo>
                          <a:pt x="0" y="0"/>
                        </a:moveTo>
                        <a:lnTo>
                          <a:pt x="11" y="0"/>
                        </a:lnTo>
                        <a:lnTo>
                          <a:pt x="11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9" y="0"/>
                        </a:lnTo>
                        <a:lnTo>
                          <a:pt x="9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AF80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88" name="Freeform 278"/>
                  <p:cNvSpPr>
                    <a:spLocks noEditPoints="1"/>
                  </p:cNvSpPr>
                  <p:nvPr/>
                </p:nvSpPr>
                <p:spPr bwMode="auto">
                  <a:xfrm>
                    <a:off x="1926" y="1032"/>
                    <a:ext cx="4" cy="14"/>
                  </a:xfrm>
                  <a:custGeom>
                    <a:avLst/>
                    <a:gdLst>
                      <a:gd name="T0" fmla="*/ 0 w 9"/>
                      <a:gd name="T1" fmla="*/ 0 h 28"/>
                      <a:gd name="T2" fmla="*/ 1 w 9"/>
                      <a:gd name="T3" fmla="*/ 0 h 28"/>
                      <a:gd name="T4" fmla="*/ 1 w 9"/>
                      <a:gd name="T5" fmla="*/ 4 h 28"/>
                      <a:gd name="T6" fmla="*/ 0 w 9"/>
                      <a:gd name="T7" fmla="*/ 4 h 28"/>
                      <a:gd name="T8" fmla="*/ 0 w 9"/>
                      <a:gd name="T9" fmla="*/ 0 h 28"/>
                      <a:gd name="T10" fmla="*/ 0 w 9"/>
                      <a:gd name="T11" fmla="*/ 0 h 28"/>
                      <a:gd name="T12" fmla="*/ 0 w 9"/>
                      <a:gd name="T13" fmla="*/ 0 h 28"/>
                      <a:gd name="T14" fmla="*/ 0 w 9"/>
                      <a:gd name="T15" fmla="*/ 4 h 28"/>
                      <a:gd name="T16" fmla="*/ 0 w 9"/>
                      <a:gd name="T17" fmla="*/ 4 h 28"/>
                      <a:gd name="T18" fmla="*/ 0 w 9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"/>
                      <a:gd name="T31" fmla="*/ 0 h 28"/>
                      <a:gd name="T32" fmla="*/ 9 w 9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" h="28">
                        <a:moveTo>
                          <a:pt x="0" y="0"/>
                        </a:moveTo>
                        <a:lnTo>
                          <a:pt x="9" y="0"/>
                        </a:lnTo>
                        <a:lnTo>
                          <a:pt x="9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7" y="0"/>
                        </a:lnTo>
                        <a:lnTo>
                          <a:pt x="7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8F90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89" name="Freeform 279"/>
                  <p:cNvSpPr>
                    <a:spLocks noEditPoints="1"/>
                  </p:cNvSpPr>
                  <p:nvPr/>
                </p:nvSpPr>
                <p:spPr bwMode="auto">
                  <a:xfrm>
                    <a:off x="1926" y="1032"/>
                    <a:ext cx="3" cy="14"/>
                  </a:xfrm>
                  <a:custGeom>
                    <a:avLst/>
                    <a:gdLst>
                      <a:gd name="T0" fmla="*/ 0 w 7"/>
                      <a:gd name="T1" fmla="*/ 0 h 28"/>
                      <a:gd name="T2" fmla="*/ 0 w 7"/>
                      <a:gd name="T3" fmla="*/ 0 h 28"/>
                      <a:gd name="T4" fmla="*/ 0 w 7"/>
                      <a:gd name="T5" fmla="*/ 4 h 28"/>
                      <a:gd name="T6" fmla="*/ 0 w 7"/>
                      <a:gd name="T7" fmla="*/ 4 h 28"/>
                      <a:gd name="T8" fmla="*/ 0 w 7"/>
                      <a:gd name="T9" fmla="*/ 0 h 28"/>
                      <a:gd name="T10" fmla="*/ 0 w 7"/>
                      <a:gd name="T11" fmla="*/ 0 h 28"/>
                      <a:gd name="T12" fmla="*/ 0 w 7"/>
                      <a:gd name="T13" fmla="*/ 0 h 28"/>
                      <a:gd name="T14" fmla="*/ 0 w 7"/>
                      <a:gd name="T15" fmla="*/ 4 h 28"/>
                      <a:gd name="T16" fmla="*/ 0 w 7"/>
                      <a:gd name="T17" fmla="*/ 4 h 28"/>
                      <a:gd name="T18" fmla="*/ 0 w 7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7"/>
                      <a:gd name="T31" fmla="*/ 0 h 28"/>
                      <a:gd name="T32" fmla="*/ 7 w 7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7" h="28">
                        <a:moveTo>
                          <a:pt x="0" y="0"/>
                        </a:moveTo>
                        <a:lnTo>
                          <a:pt x="7" y="0"/>
                        </a:lnTo>
                        <a:lnTo>
                          <a:pt x="7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4" y="0"/>
                        </a:lnTo>
                        <a:lnTo>
                          <a:pt x="4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6FA0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90" name="Freeform 280"/>
                  <p:cNvSpPr>
                    <a:spLocks noEditPoints="1"/>
                  </p:cNvSpPr>
                  <p:nvPr/>
                </p:nvSpPr>
                <p:spPr bwMode="auto">
                  <a:xfrm>
                    <a:off x="1926" y="1032"/>
                    <a:ext cx="2" cy="14"/>
                  </a:xfrm>
                  <a:custGeom>
                    <a:avLst/>
                    <a:gdLst>
                      <a:gd name="T0" fmla="*/ 0 w 4"/>
                      <a:gd name="T1" fmla="*/ 0 h 28"/>
                      <a:gd name="T2" fmla="*/ 1 w 4"/>
                      <a:gd name="T3" fmla="*/ 0 h 28"/>
                      <a:gd name="T4" fmla="*/ 1 w 4"/>
                      <a:gd name="T5" fmla="*/ 4 h 28"/>
                      <a:gd name="T6" fmla="*/ 0 w 4"/>
                      <a:gd name="T7" fmla="*/ 4 h 28"/>
                      <a:gd name="T8" fmla="*/ 0 w 4"/>
                      <a:gd name="T9" fmla="*/ 0 h 28"/>
                      <a:gd name="T10" fmla="*/ 0 w 4"/>
                      <a:gd name="T11" fmla="*/ 0 h 28"/>
                      <a:gd name="T12" fmla="*/ 1 w 4"/>
                      <a:gd name="T13" fmla="*/ 0 h 28"/>
                      <a:gd name="T14" fmla="*/ 1 w 4"/>
                      <a:gd name="T15" fmla="*/ 4 h 28"/>
                      <a:gd name="T16" fmla="*/ 0 w 4"/>
                      <a:gd name="T17" fmla="*/ 4 h 28"/>
                      <a:gd name="T18" fmla="*/ 0 w 4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4"/>
                      <a:gd name="T31" fmla="*/ 0 h 28"/>
                      <a:gd name="T32" fmla="*/ 4 w 4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4" h="28">
                        <a:moveTo>
                          <a:pt x="0" y="0"/>
                        </a:moveTo>
                        <a:lnTo>
                          <a:pt x="4" y="0"/>
                        </a:lnTo>
                        <a:lnTo>
                          <a:pt x="4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2" y="0"/>
                        </a:lnTo>
                        <a:lnTo>
                          <a:pt x="2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5FB0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91" name="Freeform 281"/>
                  <p:cNvSpPr>
                    <a:spLocks noEditPoints="1"/>
                  </p:cNvSpPr>
                  <p:nvPr/>
                </p:nvSpPr>
                <p:spPr bwMode="auto">
                  <a:xfrm>
                    <a:off x="1926" y="1032"/>
                    <a:ext cx="1" cy="14"/>
                  </a:xfrm>
                  <a:custGeom>
                    <a:avLst/>
                    <a:gdLst>
                      <a:gd name="T0" fmla="*/ 0 w 2"/>
                      <a:gd name="T1" fmla="*/ 0 h 28"/>
                      <a:gd name="T2" fmla="*/ 1 w 2"/>
                      <a:gd name="T3" fmla="*/ 0 h 28"/>
                      <a:gd name="T4" fmla="*/ 1 w 2"/>
                      <a:gd name="T5" fmla="*/ 4 h 28"/>
                      <a:gd name="T6" fmla="*/ 0 w 2"/>
                      <a:gd name="T7" fmla="*/ 4 h 28"/>
                      <a:gd name="T8" fmla="*/ 0 w 2"/>
                      <a:gd name="T9" fmla="*/ 0 h 28"/>
                      <a:gd name="T10" fmla="*/ 0 w 2"/>
                      <a:gd name="T11" fmla="*/ 0 h 28"/>
                      <a:gd name="T12" fmla="*/ 0 w 2"/>
                      <a:gd name="T13" fmla="*/ 0 h 28"/>
                      <a:gd name="T14" fmla="*/ 0 w 2"/>
                      <a:gd name="T15" fmla="*/ 4 h 28"/>
                      <a:gd name="T16" fmla="*/ 0 w 2"/>
                      <a:gd name="T17" fmla="*/ 4 h 28"/>
                      <a:gd name="T18" fmla="*/ 0 w 2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"/>
                      <a:gd name="T31" fmla="*/ 0 h 28"/>
                      <a:gd name="T32" fmla="*/ 2 w 2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" h="28">
                        <a:moveTo>
                          <a:pt x="0" y="0"/>
                        </a:moveTo>
                        <a:lnTo>
                          <a:pt x="2" y="0"/>
                        </a:lnTo>
                        <a:lnTo>
                          <a:pt x="2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92" name="Freeform 282"/>
                  <p:cNvSpPr>
                    <a:spLocks/>
                  </p:cNvSpPr>
                  <p:nvPr/>
                </p:nvSpPr>
                <p:spPr bwMode="auto">
                  <a:xfrm>
                    <a:off x="1926" y="1032"/>
                    <a:ext cx="101" cy="14"/>
                  </a:xfrm>
                  <a:custGeom>
                    <a:avLst/>
                    <a:gdLst>
                      <a:gd name="T0" fmla="*/ 32 w 178"/>
                      <a:gd name="T1" fmla="*/ 0 h 25"/>
                      <a:gd name="T2" fmla="*/ 23 w 178"/>
                      <a:gd name="T3" fmla="*/ 4 h 25"/>
                      <a:gd name="T4" fmla="*/ 0 w 178"/>
                      <a:gd name="T5" fmla="*/ 4 h 25"/>
                      <a:gd name="T6" fmla="*/ 9 w 178"/>
                      <a:gd name="T7" fmla="*/ 0 h 25"/>
                      <a:gd name="T8" fmla="*/ 32 w 178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8"/>
                      <a:gd name="T16" fmla="*/ 0 h 25"/>
                      <a:gd name="T17" fmla="*/ 178 w 178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8" h="25">
                        <a:moveTo>
                          <a:pt x="178" y="0"/>
                        </a:moveTo>
                        <a:lnTo>
                          <a:pt x="129" y="25"/>
                        </a:lnTo>
                        <a:lnTo>
                          <a:pt x="0" y="25"/>
                        </a:lnTo>
                        <a:lnTo>
                          <a:pt x="49" y="0"/>
                        </a:lnTo>
                        <a:lnTo>
                          <a:pt x="178" y="0"/>
                        </a:lnTo>
                      </a:path>
                    </a:pathLst>
                  </a:custGeom>
                  <a:noFill/>
                  <a:ln w="158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93" name="Freeform 283"/>
                  <p:cNvSpPr>
                    <a:spLocks/>
                  </p:cNvSpPr>
                  <p:nvPr/>
                </p:nvSpPr>
                <p:spPr bwMode="auto">
                  <a:xfrm>
                    <a:off x="1887" y="1066"/>
                    <a:ext cx="56" cy="25"/>
                  </a:xfrm>
                  <a:custGeom>
                    <a:avLst/>
                    <a:gdLst>
                      <a:gd name="T0" fmla="*/ 14 w 111"/>
                      <a:gd name="T1" fmla="*/ 0 h 50"/>
                      <a:gd name="T2" fmla="*/ 12 w 111"/>
                      <a:gd name="T3" fmla="*/ 0 h 50"/>
                      <a:gd name="T4" fmla="*/ 11 w 111"/>
                      <a:gd name="T5" fmla="*/ 1 h 50"/>
                      <a:gd name="T6" fmla="*/ 9 w 111"/>
                      <a:gd name="T7" fmla="*/ 1 h 50"/>
                      <a:gd name="T8" fmla="*/ 7 w 111"/>
                      <a:gd name="T9" fmla="*/ 1 h 50"/>
                      <a:gd name="T10" fmla="*/ 6 w 111"/>
                      <a:gd name="T11" fmla="*/ 2 h 50"/>
                      <a:gd name="T12" fmla="*/ 5 w 111"/>
                      <a:gd name="T13" fmla="*/ 2 h 50"/>
                      <a:gd name="T14" fmla="*/ 3 w 111"/>
                      <a:gd name="T15" fmla="*/ 3 h 50"/>
                      <a:gd name="T16" fmla="*/ 2 w 111"/>
                      <a:gd name="T17" fmla="*/ 3 h 50"/>
                      <a:gd name="T18" fmla="*/ 1 w 111"/>
                      <a:gd name="T19" fmla="*/ 3 h 50"/>
                      <a:gd name="T20" fmla="*/ 1 w 111"/>
                      <a:gd name="T21" fmla="*/ 5 h 50"/>
                      <a:gd name="T22" fmla="*/ 1 w 111"/>
                      <a:gd name="T23" fmla="*/ 6 h 50"/>
                      <a:gd name="T24" fmla="*/ 0 w 111"/>
                      <a:gd name="T25" fmla="*/ 6 h 50"/>
                      <a:gd name="T26" fmla="*/ 0 w 111"/>
                      <a:gd name="T27" fmla="*/ 0 h 50"/>
                      <a:gd name="T28" fmla="*/ 14 w 111"/>
                      <a:gd name="T29" fmla="*/ 0 h 5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11"/>
                      <a:gd name="T46" fmla="*/ 0 h 50"/>
                      <a:gd name="T47" fmla="*/ 111 w 111"/>
                      <a:gd name="T48" fmla="*/ 50 h 50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11" h="50">
                        <a:moveTo>
                          <a:pt x="111" y="0"/>
                        </a:moveTo>
                        <a:lnTo>
                          <a:pt x="96" y="0"/>
                        </a:lnTo>
                        <a:lnTo>
                          <a:pt x="82" y="1"/>
                        </a:lnTo>
                        <a:lnTo>
                          <a:pt x="69" y="3"/>
                        </a:lnTo>
                        <a:lnTo>
                          <a:pt x="55" y="7"/>
                        </a:lnTo>
                        <a:lnTo>
                          <a:pt x="43" y="10"/>
                        </a:lnTo>
                        <a:lnTo>
                          <a:pt x="33" y="14"/>
                        </a:lnTo>
                        <a:lnTo>
                          <a:pt x="22" y="19"/>
                        </a:lnTo>
                        <a:lnTo>
                          <a:pt x="14" y="25"/>
                        </a:lnTo>
                        <a:lnTo>
                          <a:pt x="8" y="30"/>
                        </a:lnTo>
                        <a:lnTo>
                          <a:pt x="3" y="37"/>
                        </a:lnTo>
                        <a:lnTo>
                          <a:pt x="1" y="43"/>
                        </a:lnTo>
                        <a:lnTo>
                          <a:pt x="0" y="50"/>
                        </a:lnTo>
                        <a:lnTo>
                          <a:pt x="0" y="0"/>
                        </a:lnTo>
                        <a:lnTo>
                          <a:pt x="111" y="0"/>
                        </a:lnTo>
                        <a:close/>
                      </a:path>
                    </a:pathLst>
                  </a:custGeom>
                  <a:solidFill>
                    <a:srgbClr val="9A9A9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94" name="Freeform 284"/>
                  <p:cNvSpPr>
                    <a:spLocks/>
                  </p:cNvSpPr>
                  <p:nvPr/>
                </p:nvSpPr>
                <p:spPr bwMode="auto">
                  <a:xfrm>
                    <a:off x="1887" y="1066"/>
                    <a:ext cx="56" cy="25"/>
                  </a:xfrm>
                  <a:custGeom>
                    <a:avLst/>
                    <a:gdLst>
                      <a:gd name="T0" fmla="*/ 14 w 111"/>
                      <a:gd name="T1" fmla="*/ 0 h 50"/>
                      <a:gd name="T2" fmla="*/ 12 w 111"/>
                      <a:gd name="T3" fmla="*/ 0 h 50"/>
                      <a:gd name="T4" fmla="*/ 11 w 111"/>
                      <a:gd name="T5" fmla="*/ 1 h 50"/>
                      <a:gd name="T6" fmla="*/ 9 w 111"/>
                      <a:gd name="T7" fmla="*/ 1 h 50"/>
                      <a:gd name="T8" fmla="*/ 7 w 111"/>
                      <a:gd name="T9" fmla="*/ 1 h 50"/>
                      <a:gd name="T10" fmla="*/ 6 w 111"/>
                      <a:gd name="T11" fmla="*/ 2 h 50"/>
                      <a:gd name="T12" fmla="*/ 5 w 111"/>
                      <a:gd name="T13" fmla="*/ 2 h 50"/>
                      <a:gd name="T14" fmla="*/ 3 w 111"/>
                      <a:gd name="T15" fmla="*/ 3 h 50"/>
                      <a:gd name="T16" fmla="*/ 2 w 111"/>
                      <a:gd name="T17" fmla="*/ 3 h 50"/>
                      <a:gd name="T18" fmla="*/ 1 w 111"/>
                      <a:gd name="T19" fmla="*/ 3 h 50"/>
                      <a:gd name="T20" fmla="*/ 1 w 111"/>
                      <a:gd name="T21" fmla="*/ 5 h 50"/>
                      <a:gd name="T22" fmla="*/ 1 w 111"/>
                      <a:gd name="T23" fmla="*/ 6 h 50"/>
                      <a:gd name="T24" fmla="*/ 0 w 111"/>
                      <a:gd name="T25" fmla="*/ 6 h 50"/>
                      <a:gd name="T26" fmla="*/ 1 w 111"/>
                      <a:gd name="T27" fmla="*/ 6 h 50"/>
                      <a:gd name="T28" fmla="*/ 1 w 111"/>
                      <a:gd name="T29" fmla="*/ 6 h 50"/>
                      <a:gd name="T30" fmla="*/ 1 w 111"/>
                      <a:gd name="T31" fmla="*/ 5 h 50"/>
                      <a:gd name="T32" fmla="*/ 2 w 111"/>
                      <a:gd name="T33" fmla="*/ 3 h 50"/>
                      <a:gd name="T34" fmla="*/ 3 w 111"/>
                      <a:gd name="T35" fmla="*/ 3 h 50"/>
                      <a:gd name="T36" fmla="*/ 4 w 111"/>
                      <a:gd name="T37" fmla="*/ 3 h 50"/>
                      <a:gd name="T38" fmla="*/ 6 w 111"/>
                      <a:gd name="T39" fmla="*/ 2 h 50"/>
                      <a:gd name="T40" fmla="*/ 7 w 111"/>
                      <a:gd name="T41" fmla="*/ 2 h 50"/>
                      <a:gd name="T42" fmla="*/ 9 w 111"/>
                      <a:gd name="T43" fmla="*/ 1 h 50"/>
                      <a:gd name="T44" fmla="*/ 10 w 111"/>
                      <a:gd name="T45" fmla="*/ 1 h 50"/>
                      <a:gd name="T46" fmla="*/ 12 w 111"/>
                      <a:gd name="T47" fmla="*/ 1 h 50"/>
                      <a:gd name="T48" fmla="*/ 14 w 111"/>
                      <a:gd name="T49" fmla="*/ 1 h 50"/>
                      <a:gd name="T50" fmla="*/ 14 w 111"/>
                      <a:gd name="T51" fmla="*/ 0 h 50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111"/>
                      <a:gd name="T79" fmla="*/ 0 h 50"/>
                      <a:gd name="T80" fmla="*/ 111 w 111"/>
                      <a:gd name="T81" fmla="*/ 50 h 50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111" h="50">
                        <a:moveTo>
                          <a:pt x="111" y="0"/>
                        </a:moveTo>
                        <a:lnTo>
                          <a:pt x="96" y="0"/>
                        </a:lnTo>
                        <a:lnTo>
                          <a:pt x="82" y="1"/>
                        </a:lnTo>
                        <a:lnTo>
                          <a:pt x="69" y="3"/>
                        </a:lnTo>
                        <a:lnTo>
                          <a:pt x="55" y="7"/>
                        </a:lnTo>
                        <a:lnTo>
                          <a:pt x="43" y="10"/>
                        </a:lnTo>
                        <a:lnTo>
                          <a:pt x="33" y="14"/>
                        </a:lnTo>
                        <a:lnTo>
                          <a:pt x="22" y="19"/>
                        </a:lnTo>
                        <a:lnTo>
                          <a:pt x="14" y="25"/>
                        </a:lnTo>
                        <a:lnTo>
                          <a:pt x="8" y="30"/>
                        </a:lnTo>
                        <a:lnTo>
                          <a:pt x="3" y="37"/>
                        </a:lnTo>
                        <a:lnTo>
                          <a:pt x="1" y="43"/>
                        </a:lnTo>
                        <a:lnTo>
                          <a:pt x="0" y="50"/>
                        </a:lnTo>
                        <a:lnTo>
                          <a:pt x="3" y="50"/>
                        </a:lnTo>
                        <a:lnTo>
                          <a:pt x="4" y="43"/>
                        </a:lnTo>
                        <a:lnTo>
                          <a:pt x="8" y="36"/>
                        </a:lnTo>
                        <a:lnTo>
                          <a:pt x="12" y="29"/>
                        </a:lnTo>
                        <a:lnTo>
                          <a:pt x="20" y="24"/>
                        </a:lnTo>
                        <a:lnTo>
                          <a:pt x="29" y="18"/>
                        </a:lnTo>
                        <a:lnTo>
                          <a:pt x="41" y="13"/>
                        </a:lnTo>
                        <a:lnTo>
                          <a:pt x="53" y="9"/>
                        </a:lnTo>
                        <a:lnTo>
                          <a:pt x="67" y="5"/>
                        </a:lnTo>
                        <a:lnTo>
                          <a:pt x="80" y="3"/>
                        </a:lnTo>
                        <a:lnTo>
                          <a:pt x="96" y="2"/>
                        </a:lnTo>
                        <a:lnTo>
                          <a:pt x="111" y="1"/>
                        </a:lnTo>
                        <a:lnTo>
                          <a:pt x="111" y="0"/>
                        </a:lnTo>
                        <a:close/>
                      </a:path>
                    </a:pathLst>
                  </a:custGeom>
                  <a:solidFill>
                    <a:srgbClr val="9A9A9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95" name="Freeform 285"/>
                  <p:cNvSpPr>
                    <a:spLocks/>
                  </p:cNvSpPr>
                  <p:nvPr/>
                </p:nvSpPr>
                <p:spPr bwMode="auto">
                  <a:xfrm>
                    <a:off x="1889" y="1067"/>
                    <a:ext cx="54" cy="24"/>
                  </a:xfrm>
                  <a:custGeom>
                    <a:avLst/>
                    <a:gdLst>
                      <a:gd name="T0" fmla="*/ 14 w 108"/>
                      <a:gd name="T1" fmla="*/ 0 h 49"/>
                      <a:gd name="T2" fmla="*/ 12 w 108"/>
                      <a:gd name="T3" fmla="*/ 0 h 49"/>
                      <a:gd name="T4" fmla="*/ 10 w 108"/>
                      <a:gd name="T5" fmla="*/ 0 h 49"/>
                      <a:gd name="T6" fmla="*/ 8 w 108"/>
                      <a:gd name="T7" fmla="*/ 0 h 49"/>
                      <a:gd name="T8" fmla="*/ 7 w 108"/>
                      <a:gd name="T9" fmla="*/ 1 h 49"/>
                      <a:gd name="T10" fmla="*/ 5 w 108"/>
                      <a:gd name="T11" fmla="*/ 1 h 49"/>
                      <a:gd name="T12" fmla="*/ 3 w 108"/>
                      <a:gd name="T13" fmla="*/ 2 h 49"/>
                      <a:gd name="T14" fmla="*/ 3 w 108"/>
                      <a:gd name="T15" fmla="*/ 2 h 49"/>
                      <a:gd name="T16" fmla="*/ 2 w 108"/>
                      <a:gd name="T17" fmla="*/ 3 h 49"/>
                      <a:gd name="T18" fmla="*/ 1 w 108"/>
                      <a:gd name="T19" fmla="*/ 4 h 49"/>
                      <a:gd name="T20" fmla="*/ 1 w 108"/>
                      <a:gd name="T21" fmla="*/ 5 h 49"/>
                      <a:gd name="T22" fmla="*/ 0 w 108"/>
                      <a:gd name="T23" fmla="*/ 6 h 49"/>
                      <a:gd name="T24" fmla="*/ 1 w 108"/>
                      <a:gd name="T25" fmla="*/ 6 h 49"/>
                      <a:gd name="T26" fmla="*/ 1 w 108"/>
                      <a:gd name="T27" fmla="*/ 5 h 49"/>
                      <a:gd name="T28" fmla="*/ 1 w 108"/>
                      <a:gd name="T29" fmla="*/ 4 h 49"/>
                      <a:gd name="T30" fmla="*/ 2 w 108"/>
                      <a:gd name="T31" fmla="*/ 3 h 49"/>
                      <a:gd name="T32" fmla="*/ 3 w 108"/>
                      <a:gd name="T33" fmla="*/ 3 h 49"/>
                      <a:gd name="T34" fmla="*/ 3 w 108"/>
                      <a:gd name="T35" fmla="*/ 2 h 49"/>
                      <a:gd name="T36" fmla="*/ 5 w 108"/>
                      <a:gd name="T37" fmla="*/ 1 h 49"/>
                      <a:gd name="T38" fmla="*/ 7 w 108"/>
                      <a:gd name="T39" fmla="*/ 1 h 49"/>
                      <a:gd name="T40" fmla="*/ 9 w 108"/>
                      <a:gd name="T41" fmla="*/ 0 h 49"/>
                      <a:gd name="T42" fmla="*/ 10 w 108"/>
                      <a:gd name="T43" fmla="*/ 0 h 49"/>
                      <a:gd name="T44" fmla="*/ 12 w 108"/>
                      <a:gd name="T45" fmla="*/ 0 h 49"/>
                      <a:gd name="T46" fmla="*/ 14 w 108"/>
                      <a:gd name="T47" fmla="*/ 0 h 49"/>
                      <a:gd name="T48" fmla="*/ 14 w 108"/>
                      <a:gd name="T49" fmla="*/ 0 h 49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108"/>
                      <a:gd name="T76" fmla="*/ 0 h 49"/>
                      <a:gd name="T77" fmla="*/ 108 w 108"/>
                      <a:gd name="T78" fmla="*/ 49 h 49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108" h="49">
                        <a:moveTo>
                          <a:pt x="108" y="0"/>
                        </a:moveTo>
                        <a:lnTo>
                          <a:pt x="93" y="1"/>
                        </a:lnTo>
                        <a:lnTo>
                          <a:pt x="77" y="2"/>
                        </a:lnTo>
                        <a:lnTo>
                          <a:pt x="64" y="4"/>
                        </a:lnTo>
                        <a:lnTo>
                          <a:pt x="50" y="8"/>
                        </a:lnTo>
                        <a:lnTo>
                          <a:pt x="38" y="12"/>
                        </a:lnTo>
                        <a:lnTo>
                          <a:pt x="26" y="17"/>
                        </a:lnTo>
                        <a:lnTo>
                          <a:pt x="17" y="23"/>
                        </a:lnTo>
                        <a:lnTo>
                          <a:pt x="9" y="28"/>
                        </a:lnTo>
                        <a:lnTo>
                          <a:pt x="5" y="35"/>
                        </a:lnTo>
                        <a:lnTo>
                          <a:pt x="1" y="42"/>
                        </a:lnTo>
                        <a:lnTo>
                          <a:pt x="0" y="49"/>
                        </a:lnTo>
                        <a:lnTo>
                          <a:pt x="4" y="49"/>
                        </a:lnTo>
                        <a:lnTo>
                          <a:pt x="5" y="42"/>
                        </a:lnTo>
                        <a:lnTo>
                          <a:pt x="8" y="35"/>
                        </a:lnTo>
                        <a:lnTo>
                          <a:pt x="13" y="29"/>
                        </a:lnTo>
                        <a:lnTo>
                          <a:pt x="19" y="24"/>
                        </a:lnTo>
                        <a:lnTo>
                          <a:pt x="28" y="18"/>
                        </a:lnTo>
                        <a:lnTo>
                          <a:pt x="40" y="13"/>
                        </a:lnTo>
                        <a:lnTo>
                          <a:pt x="51" y="9"/>
                        </a:lnTo>
                        <a:lnTo>
                          <a:pt x="65" y="6"/>
                        </a:lnTo>
                        <a:lnTo>
                          <a:pt x="78" y="3"/>
                        </a:lnTo>
                        <a:lnTo>
                          <a:pt x="93" y="2"/>
                        </a:lnTo>
                        <a:lnTo>
                          <a:pt x="108" y="2"/>
                        </a:lnTo>
                        <a:lnTo>
                          <a:pt x="108" y="0"/>
                        </a:lnTo>
                        <a:close/>
                      </a:path>
                    </a:pathLst>
                  </a:custGeom>
                  <a:solidFill>
                    <a:srgbClr val="9C9C9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96" name="Freeform 286"/>
                  <p:cNvSpPr>
                    <a:spLocks/>
                  </p:cNvSpPr>
                  <p:nvPr/>
                </p:nvSpPr>
                <p:spPr bwMode="auto">
                  <a:xfrm>
                    <a:off x="1891" y="1068"/>
                    <a:ext cx="52" cy="23"/>
                  </a:xfrm>
                  <a:custGeom>
                    <a:avLst/>
                    <a:gdLst>
                      <a:gd name="T0" fmla="*/ 13 w 104"/>
                      <a:gd name="T1" fmla="*/ 0 h 47"/>
                      <a:gd name="T2" fmla="*/ 12 w 104"/>
                      <a:gd name="T3" fmla="*/ 0 h 47"/>
                      <a:gd name="T4" fmla="*/ 10 w 104"/>
                      <a:gd name="T5" fmla="*/ 0 h 47"/>
                      <a:gd name="T6" fmla="*/ 7 w 104"/>
                      <a:gd name="T7" fmla="*/ 0 h 47"/>
                      <a:gd name="T8" fmla="*/ 6 w 104"/>
                      <a:gd name="T9" fmla="*/ 0 h 47"/>
                      <a:gd name="T10" fmla="*/ 5 w 104"/>
                      <a:gd name="T11" fmla="*/ 1 h 47"/>
                      <a:gd name="T12" fmla="*/ 3 w 104"/>
                      <a:gd name="T13" fmla="*/ 2 h 47"/>
                      <a:gd name="T14" fmla="*/ 2 w 104"/>
                      <a:gd name="T15" fmla="*/ 2 h 47"/>
                      <a:gd name="T16" fmla="*/ 2 w 104"/>
                      <a:gd name="T17" fmla="*/ 3 h 47"/>
                      <a:gd name="T18" fmla="*/ 1 w 104"/>
                      <a:gd name="T19" fmla="*/ 4 h 47"/>
                      <a:gd name="T20" fmla="*/ 1 w 104"/>
                      <a:gd name="T21" fmla="*/ 5 h 47"/>
                      <a:gd name="T22" fmla="*/ 0 w 104"/>
                      <a:gd name="T23" fmla="*/ 5 h 47"/>
                      <a:gd name="T24" fmla="*/ 1 w 104"/>
                      <a:gd name="T25" fmla="*/ 5 h 47"/>
                      <a:gd name="T26" fmla="*/ 1 w 104"/>
                      <a:gd name="T27" fmla="*/ 5 h 47"/>
                      <a:gd name="T28" fmla="*/ 1 w 104"/>
                      <a:gd name="T29" fmla="*/ 4 h 47"/>
                      <a:gd name="T30" fmla="*/ 2 w 104"/>
                      <a:gd name="T31" fmla="*/ 3 h 47"/>
                      <a:gd name="T32" fmla="*/ 3 w 104"/>
                      <a:gd name="T33" fmla="*/ 2 h 47"/>
                      <a:gd name="T34" fmla="*/ 3 w 104"/>
                      <a:gd name="T35" fmla="*/ 2 h 47"/>
                      <a:gd name="T36" fmla="*/ 5 w 104"/>
                      <a:gd name="T37" fmla="*/ 1 h 47"/>
                      <a:gd name="T38" fmla="*/ 7 w 104"/>
                      <a:gd name="T39" fmla="*/ 1 h 47"/>
                      <a:gd name="T40" fmla="*/ 7 w 104"/>
                      <a:gd name="T41" fmla="*/ 0 h 47"/>
                      <a:gd name="T42" fmla="*/ 10 w 104"/>
                      <a:gd name="T43" fmla="*/ 0 h 47"/>
                      <a:gd name="T44" fmla="*/ 12 w 104"/>
                      <a:gd name="T45" fmla="*/ 0 h 47"/>
                      <a:gd name="T46" fmla="*/ 13 w 104"/>
                      <a:gd name="T47" fmla="*/ 0 h 47"/>
                      <a:gd name="T48" fmla="*/ 13 w 104"/>
                      <a:gd name="T49" fmla="*/ 0 h 47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104"/>
                      <a:gd name="T76" fmla="*/ 0 h 47"/>
                      <a:gd name="T77" fmla="*/ 104 w 104"/>
                      <a:gd name="T78" fmla="*/ 47 h 47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104" h="47">
                        <a:moveTo>
                          <a:pt x="104" y="0"/>
                        </a:moveTo>
                        <a:lnTo>
                          <a:pt x="89" y="0"/>
                        </a:lnTo>
                        <a:lnTo>
                          <a:pt x="74" y="1"/>
                        </a:lnTo>
                        <a:lnTo>
                          <a:pt x="61" y="4"/>
                        </a:lnTo>
                        <a:lnTo>
                          <a:pt x="47" y="7"/>
                        </a:lnTo>
                        <a:lnTo>
                          <a:pt x="36" y="11"/>
                        </a:lnTo>
                        <a:lnTo>
                          <a:pt x="24" y="16"/>
                        </a:lnTo>
                        <a:lnTo>
                          <a:pt x="15" y="22"/>
                        </a:lnTo>
                        <a:lnTo>
                          <a:pt x="9" y="27"/>
                        </a:lnTo>
                        <a:lnTo>
                          <a:pt x="4" y="33"/>
                        </a:lnTo>
                        <a:lnTo>
                          <a:pt x="1" y="40"/>
                        </a:lnTo>
                        <a:lnTo>
                          <a:pt x="0" y="47"/>
                        </a:lnTo>
                        <a:lnTo>
                          <a:pt x="3" y="47"/>
                        </a:lnTo>
                        <a:lnTo>
                          <a:pt x="4" y="40"/>
                        </a:lnTo>
                        <a:lnTo>
                          <a:pt x="6" y="34"/>
                        </a:lnTo>
                        <a:lnTo>
                          <a:pt x="12" y="27"/>
                        </a:lnTo>
                        <a:lnTo>
                          <a:pt x="19" y="22"/>
                        </a:lnTo>
                        <a:lnTo>
                          <a:pt x="28" y="17"/>
                        </a:lnTo>
                        <a:lnTo>
                          <a:pt x="38" y="13"/>
                        </a:lnTo>
                        <a:lnTo>
                          <a:pt x="49" y="8"/>
                        </a:lnTo>
                        <a:lnTo>
                          <a:pt x="62" y="6"/>
                        </a:lnTo>
                        <a:lnTo>
                          <a:pt x="75" y="4"/>
                        </a:lnTo>
                        <a:lnTo>
                          <a:pt x="90" y="1"/>
                        </a:lnTo>
                        <a:lnTo>
                          <a:pt x="104" y="1"/>
                        </a:lnTo>
                        <a:lnTo>
                          <a:pt x="104" y="0"/>
                        </a:lnTo>
                        <a:close/>
                      </a:path>
                    </a:pathLst>
                  </a:custGeom>
                  <a:solidFill>
                    <a:srgbClr val="9E9E9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97" name="Freeform 287"/>
                  <p:cNvSpPr>
                    <a:spLocks/>
                  </p:cNvSpPr>
                  <p:nvPr/>
                </p:nvSpPr>
                <p:spPr bwMode="auto">
                  <a:xfrm>
                    <a:off x="1892" y="1069"/>
                    <a:ext cx="51" cy="22"/>
                  </a:xfrm>
                  <a:custGeom>
                    <a:avLst/>
                    <a:gdLst>
                      <a:gd name="T0" fmla="*/ 13 w 101"/>
                      <a:gd name="T1" fmla="*/ 0 h 46"/>
                      <a:gd name="T2" fmla="*/ 11 w 101"/>
                      <a:gd name="T3" fmla="*/ 0 h 46"/>
                      <a:gd name="T4" fmla="*/ 9 w 101"/>
                      <a:gd name="T5" fmla="*/ 0 h 46"/>
                      <a:gd name="T6" fmla="*/ 8 w 101"/>
                      <a:gd name="T7" fmla="*/ 0 h 46"/>
                      <a:gd name="T8" fmla="*/ 6 w 101"/>
                      <a:gd name="T9" fmla="*/ 0 h 46"/>
                      <a:gd name="T10" fmla="*/ 5 w 101"/>
                      <a:gd name="T11" fmla="*/ 1 h 46"/>
                      <a:gd name="T12" fmla="*/ 4 w 101"/>
                      <a:gd name="T13" fmla="*/ 2 h 46"/>
                      <a:gd name="T14" fmla="*/ 2 w 101"/>
                      <a:gd name="T15" fmla="*/ 2 h 46"/>
                      <a:gd name="T16" fmla="*/ 2 w 101"/>
                      <a:gd name="T17" fmla="*/ 3 h 46"/>
                      <a:gd name="T18" fmla="*/ 1 w 101"/>
                      <a:gd name="T19" fmla="*/ 4 h 46"/>
                      <a:gd name="T20" fmla="*/ 1 w 101"/>
                      <a:gd name="T21" fmla="*/ 4 h 46"/>
                      <a:gd name="T22" fmla="*/ 0 w 101"/>
                      <a:gd name="T23" fmla="*/ 5 h 46"/>
                      <a:gd name="T24" fmla="*/ 1 w 101"/>
                      <a:gd name="T25" fmla="*/ 5 h 46"/>
                      <a:gd name="T26" fmla="*/ 1 w 101"/>
                      <a:gd name="T27" fmla="*/ 4 h 46"/>
                      <a:gd name="T28" fmla="*/ 1 w 101"/>
                      <a:gd name="T29" fmla="*/ 4 h 46"/>
                      <a:gd name="T30" fmla="*/ 2 w 101"/>
                      <a:gd name="T31" fmla="*/ 3 h 46"/>
                      <a:gd name="T32" fmla="*/ 3 w 101"/>
                      <a:gd name="T33" fmla="*/ 2 h 46"/>
                      <a:gd name="T34" fmla="*/ 4 w 101"/>
                      <a:gd name="T35" fmla="*/ 2 h 46"/>
                      <a:gd name="T36" fmla="*/ 5 w 101"/>
                      <a:gd name="T37" fmla="*/ 1 h 46"/>
                      <a:gd name="T38" fmla="*/ 6 w 101"/>
                      <a:gd name="T39" fmla="*/ 1 h 46"/>
                      <a:gd name="T40" fmla="*/ 8 w 101"/>
                      <a:gd name="T41" fmla="*/ 0 h 46"/>
                      <a:gd name="T42" fmla="*/ 10 w 101"/>
                      <a:gd name="T43" fmla="*/ 0 h 46"/>
                      <a:gd name="T44" fmla="*/ 11 w 101"/>
                      <a:gd name="T45" fmla="*/ 0 h 46"/>
                      <a:gd name="T46" fmla="*/ 13 w 101"/>
                      <a:gd name="T47" fmla="*/ 0 h 46"/>
                      <a:gd name="T48" fmla="*/ 13 w 101"/>
                      <a:gd name="T49" fmla="*/ 0 h 4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101"/>
                      <a:gd name="T76" fmla="*/ 0 h 46"/>
                      <a:gd name="T77" fmla="*/ 101 w 101"/>
                      <a:gd name="T78" fmla="*/ 46 h 4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101" h="46">
                        <a:moveTo>
                          <a:pt x="101" y="0"/>
                        </a:moveTo>
                        <a:lnTo>
                          <a:pt x="87" y="0"/>
                        </a:lnTo>
                        <a:lnTo>
                          <a:pt x="72" y="3"/>
                        </a:lnTo>
                        <a:lnTo>
                          <a:pt x="59" y="5"/>
                        </a:lnTo>
                        <a:lnTo>
                          <a:pt x="46" y="7"/>
                        </a:lnTo>
                        <a:lnTo>
                          <a:pt x="35" y="12"/>
                        </a:lnTo>
                        <a:lnTo>
                          <a:pt x="25" y="16"/>
                        </a:lnTo>
                        <a:lnTo>
                          <a:pt x="16" y="21"/>
                        </a:lnTo>
                        <a:lnTo>
                          <a:pt x="9" y="26"/>
                        </a:lnTo>
                        <a:lnTo>
                          <a:pt x="3" y="33"/>
                        </a:lnTo>
                        <a:lnTo>
                          <a:pt x="1" y="39"/>
                        </a:lnTo>
                        <a:lnTo>
                          <a:pt x="0" y="46"/>
                        </a:lnTo>
                        <a:lnTo>
                          <a:pt x="3" y="46"/>
                        </a:lnTo>
                        <a:lnTo>
                          <a:pt x="4" y="40"/>
                        </a:lnTo>
                        <a:lnTo>
                          <a:pt x="7" y="33"/>
                        </a:lnTo>
                        <a:lnTo>
                          <a:pt x="12" y="27"/>
                        </a:lnTo>
                        <a:lnTo>
                          <a:pt x="18" y="22"/>
                        </a:lnTo>
                        <a:lnTo>
                          <a:pt x="27" y="17"/>
                        </a:lnTo>
                        <a:lnTo>
                          <a:pt x="37" y="13"/>
                        </a:lnTo>
                        <a:lnTo>
                          <a:pt x="48" y="8"/>
                        </a:lnTo>
                        <a:lnTo>
                          <a:pt x="60" y="6"/>
                        </a:lnTo>
                        <a:lnTo>
                          <a:pt x="74" y="4"/>
                        </a:lnTo>
                        <a:lnTo>
                          <a:pt x="87" y="3"/>
                        </a:lnTo>
                        <a:lnTo>
                          <a:pt x="101" y="1"/>
                        </a:lnTo>
                        <a:lnTo>
                          <a:pt x="101" y="0"/>
                        </a:lnTo>
                        <a:close/>
                      </a:path>
                    </a:pathLst>
                  </a:custGeom>
                  <a:solidFill>
                    <a:srgbClr val="A1A1A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98" name="Freeform 288"/>
                  <p:cNvSpPr>
                    <a:spLocks/>
                  </p:cNvSpPr>
                  <p:nvPr/>
                </p:nvSpPr>
                <p:spPr bwMode="auto">
                  <a:xfrm>
                    <a:off x="1894" y="1069"/>
                    <a:ext cx="49" cy="22"/>
                  </a:xfrm>
                  <a:custGeom>
                    <a:avLst/>
                    <a:gdLst>
                      <a:gd name="T0" fmla="*/ 12 w 98"/>
                      <a:gd name="T1" fmla="*/ 0 h 45"/>
                      <a:gd name="T2" fmla="*/ 11 w 98"/>
                      <a:gd name="T3" fmla="*/ 0 h 45"/>
                      <a:gd name="T4" fmla="*/ 9 w 98"/>
                      <a:gd name="T5" fmla="*/ 0 h 45"/>
                      <a:gd name="T6" fmla="*/ 7 w 98"/>
                      <a:gd name="T7" fmla="*/ 0 h 45"/>
                      <a:gd name="T8" fmla="*/ 6 w 98"/>
                      <a:gd name="T9" fmla="*/ 0 h 45"/>
                      <a:gd name="T10" fmla="*/ 5 w 98"/>
                      <a:gd name="T11" fmla="*/ 1 h 45"/>
                      <a:gd name="T12" fmla="*/ 3 w 98"/>
                      <a:gd name="T13" fmla="*/ 2 h 45"/>
                      <a:gd name="T14" fmla="*/ 2 w 98"/>
                      <a:gd name="T15" fmla="*/ 2 h 45"/>
                      <a:gd name="T16" fmla="*/ 2 w 98"/>
                      <a:gd name="T17" fmla="*/ 3 h 45"/>
                      <a:gd name="T18" fmla="*/ 1 w 98"/>
                      <a:gd name="T19" fmla="*/ 4 h 45"/>
                      <a:gd name="T20" fmla="*/ 1 w 98"/>
                      <a:gd name="T21" fmla="*/ 4 h 45"/>
                      <a:gd name="T22" fmla="*/ 0 w 98"/>
                      <a:gd name="T23" fmla="*/ 5 h 45"/>
                      <a:gd name="T24" fmla="*/ 1 w 98"/>
                      <a:gd name="T25" fmla="*/ 5 h 45"/>
                      <a:gd name="T26" fmla="*/ 1 w 98"/>
                      <a:gd name="T27" fmla="*/ 4 h 45"/>
                      <a:gd name="T28" fmla="*/ 1 w 98"/>
                      <a:gd name="T29" fmla="*/ 4 h 45"/>
                      <a:gd name="T30" fmla="*/ 2 w 98"/>
                      <a:gd name="T31" fmla="*/ 3 h 45"/>
                      <a:gd name="T32" fmla="*/ 3 w 98"/>
                      <a:gd name="T33" fmla="*/ 2 h 45"/>
                      <a:gd name="T34" fmla="*/ 3 w 98"/>
                      <a:gd name="T35" fmla="*/ 2 h 45"/>
                      <a:gd name="T36" fmla="*/ 5 w 98"/>
                      <a:gd name="T37" fmla="*/ 1 h 45"/>
                      <a:gd name="T38" fmla="*/ 6 w 98"/>
                      <a:gd name="T39" fmla="*/ 1 h 45"/>
                      <a:gd name="T40" fmla="*/ 7 w 98"/>
                      <a:gd name="T41" fmla="*/ 0 h 45"/>
                      <a:gd name="T42" fmla="*/ 9 w 98"/>
                      <a:gd name="T43" fmla="*/ 0 h 45"/>
                      <a:gd name="T44" fmla="*/ 11 w 98"/>
                      <a:gd name="T45" fmla="*/ 0 h 45"/>
                      <a:gd name="T46" fmla="*/ 12 w 98"/>
                      <a:gd name="T47" fmla="*/ 0 h 45"/>
                      <a:gd name="T48" fmla="*/ 12 w 98"/>
                      <a:gd name="T49" fmla="*/ 0 h 45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98"/>
                      <a:gd name="T76" fmla="*/ 0 h 45"/>
                      <a:gd name="T77" fmla="*/ 98 w 98"/>
                      <a:gd name="T78" fmla="*/ 45 h 45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98" h="45">
                        <a:moveTo>
                          <a:pt x="98" y="0"/>
                        </a:moveTo>
                        <a:lnTo>
                          <a:pt x="84" y="2"/>
                        </a:lnTo>
                        <a:lnTo>
                          <a:pt x="71" y="3"/>
                        </a:lnTo>
                        <a:lnTo>
                          <a:pt x="57" y="5"/>
                        </a:lnTo>
                        <a:lnTo>
                          <a:pt x="45" y="7"/>
                        </a:lnTo>
                        <a:lnTo>
                          <a:pt x="34" y="12"/>
                        </a:lnTo>
                        <a:lnTo>
                          <a:pt x="24" y="16"/>
                        </a:lnTo>
                        <a:lnTo>
                          <a:pt x="15" y="21"/>
                        </a:lnTo>
                        <a:lnTo>
                          <a:pt x="9" y="26"/>
                        </a:lnTo>
                        <a:lnTo>
                          <a:pt x="4" y="32"/>
                        </a:lnTo>
                        <a:lnTo>
                          <a:pt x="1" y="39"/>
                        </a:lnTo>
                        <a:lnTo>
                          <a:pt x="0" y="45"/>
                        </a:lnTo>
                        <a:lnTo>
                          <a:pt x="4" y="45"/>
                        </a:lnTo>
                        <a:lnTo>
                          <a:pt x="5" y="39"/>
                        </a:lnTo>
                        <a:lnTo>
                          <a:pt x="7" y="33"/>
                        </a:lnTo>
                        <a:lnTo>
                          <a:pt x="12" y="28"/>
                        </a:lnTo>
                        <a:lnTo>
                          <a:pt x="18" y="22"/>
                        </a:lnTo>
                        <a:lnTo>
                          <a:pt x="26" y="17"/>
                        </a:lnTo>
                        <a:lnTo>
                          <a:pt x="37" y="13"/>
                        </a:lnTo>
                        <a:lnTo>
                          <a:pt x="47" y="9"/>
                        </a:lnTo>
                        <a:lnTo>
                          <a:pt x="59" y="6"/>
                        </a:lnTo>
                        <a:lnTo>
                          <a:pt x="72" y="4"/>
                        </a:lnTo>
                        <a:lnTo>
                          <a:pt x="84" y="3"/>
                        </a:lnTo>
                        <a:lnTo>
                          <a:pt x="98" y="3"/>
                        </a:lnTo>
                        <a:lnTo>
                          <a:pt x="98" y="0"/>
                        </a:lnTo>
                        <a:close/>
                      </a:path>
                    </a:pathLst>
                  </a:custGeom>
                  <a:solidFill>
                    <a:srgbClr val="A3A3A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99" name="Freeform 289"/>
                  <p:cNvSpPr>
                    <a:spLocks/>
                  </p:cNvSpPr>
                  <p:nvPr/>
                </p:nvSpPr>
                <p:spPr bwMode="auto">
                  <a:xfrm>
                    <a:off x="1896" y="1070"/>
                    <a:ext cx="47" cy="21"/>
                  </a:xfrm>
                  <a:custGeom>
                    <a:avLst/>
                    <a:gdLst>
                      <a:gd name="T0" fmla="*/ 12 w 94"/>
                      <a:gd name="T1" fmla="*/ 0 h 42"/>
                      <a:gd name="T2" fmla="*/ 10 w 94"/>
                      <a:gd name="T3" fmla="*/ 0 h 42"/>
                      <a:gd name="T4" fmla="*/ 9 w 94"/>
                      <a:gd name="T5" fmla="*/ 1 h 42"/>
                      <a:gd name="T6" fmla="*/ 6 w 94"/>
                      <a:gd name="T7" fmla="*/ 1 h 42"/>
                      <a:gd name="T8" fmla="*/ 6 w 94"/>
                      <a:gd name="T9" fmla="*/ 1 h 42"/>
                      <a:gd name="T10" fmla="*/ 5 w 94"/>
                      <a:gd name="T11" fmla="*/ 1 h 42"/>
                      <a:gd name="T12" fmla="*/ 3 w 94"/>
                      <a:gd name="T13" fmla="*/ 1 h 42"/>
                      <a:gd name="T14" fmla="*/ 1 w 94"/>
                      <a:gd name="T15" fmla="*/ 3 h 42"/>
                      <a:gd name="T16" fmla="*/ 1 w 94"/>
                      <a:gd name="T17" fmla="*/ 3 h 42"/>
                      <a:gd name="T18" fmla="*/ 1 w 94"/>
                      <a:gd name="T19" fmla="*/ 3 h 42"/>
                      <a:gd name="T20" fmla="*/ 1 w 94"/>
                      <a:gd name="T21" fmla="*/ 5 h 42"/>
                      <a:gd name="T22" fmla="*/ 0 w 94"/>
                      <a:gd name="T23" fmla="*/ 5 h 42"/>
                      <a:gd name="T24" fmla="*/ 1 w 94"/>
                      <a:gd name="T25" fmla="*/ 5 h 42"/>
                      <a:gd name="T26" fmla="*/ 1 w 94"/>
                      <a:gd name="T27" fmla="*/ 5 h 42"/>
                      <a:gd name="T28" fmla="*/ 1 w 94"/>
                      <a:gd name="T29" fmla="*/ 3 h 42"/>
                      <a:gd name="T30" fmla="*/ 1 w 94"/>
                      <a:gd name="T31" fmla="*/ 3 h 42"/>
                      <a:gd name="T32" fmla="*/ 3 w 94"/>
                      <a:gd name="T33" fmla="*/ 3 h 42"/>
                      <a:gd name="T34" fmla="*/ 3 w 94"/>
                      <a:gd name="T35" fmla="*/ 1 h 42"/>
                      <a:gd name="T36" fmla="*/ 6 w 94"/>
                      <a:gd name="T37" fmla="*/ 1 h 42"/>
                      <a:gd name="T38" fmla="*/ 6 w 94"/>
                      <a:gd name="T39" fmla="*/ 1 h 42"/>
                      <a:gd name="T40" fmla="*/ 9 w 94"/>
                      <a:gd name="T41" fmla="*/ 1 h 42"/>
                      <a:gd name="T42" fmla="*/ 10 w 94"/>
                      <a:gd name="T43" fmla="*/ 1 h 42"/>
                      <a:gd name="T44" fmla="*/ 12 w 94"/>
                      <a:gd name="T45" fmla="*/ 1 h 42"/>
                      <a:gd name="T46" fmla="*/ 12 w 94"/>
                      <a:gd name="T47" fmla="*/ 0 h 42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94"/>
                      <a:gd name="T73" fmla="*/ 0 h 42"/>
                      <a:gd name="T74" fmla="*/ 94 w 94"/>
                      <a:gd name="T75" fmla="*/ 42 h 42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94" h="42">
                        <a:moveTo>
                          <a:pt x="94" y="0"/>
                        </a:moveTo>
                        <a:lnTo>
                          <a:pt x="80" y="0"/>
                        </a:lnTo>
                        <a:lnTo>
                          <a:pt x="68" y="1"/>
                        </a:lnTo>
                        <a:lnTo>
                          <a:pt x="55" y="3"/>
                        </a:lnTo>
                        <a:lnTo>
                          <a:pt x="43" y="6"/>
                        </a:lnTo>
                        <a:lnTo>
                          <a:pt x="33" y="10"/>
                        </a:lnTo>
                        <a:lnTo>
                          <a:pt x="22" y="14"/>
                        </a:lnTo>
                        <a:lnTo>
                          <a:pt x="14" y="19"/>
                        </a:lnTo>
                        <a:lnTo>
                          <a:pt x="8" y="25"/>
                        </a:lnTo>
                        <a:lnTo>
                          <a:pt x="3" y="30"/>
                        </a:lnTo>
                        <a:lnTo>
                          <a:pt x="1" y="36"/>
                        </a:lnTo>
                        <a:lnTo>
                          <a:pt x="0" y="42"/>
                        </a:lnTo>
                        <a:lnTo>
                          <a:pt x="3" y="42"/>
                        </a:lnTo>
                        <a:lnTo>
                          <a:pt x="4" y="35"/>
                        </a:lnTo>
                        <a:lnTo>
                          <a:pt x="8" y="29"/>
                        </a:lnTo>
                        <a:lnTo>
                          <a:pt x="13" y="23"/>
                        </a:lnTo>
                        <a:lnTo>
                          <a:pt x="20" y="18"/>
                        </a:lnTo>
                        <a:lnTo>
                          <a:pt x="29" y="13"/>
                        </a:lnTo>
                        <a:lnTo>
                          <a:pt x="41" y="9"/>
                        </a:lnTo>
                        <a:lnTo>
                          <a:pt x="53" y="5"/>
                        </a:lnTo>
                        <a:lnTo>
                          <a:pt x="65" y="3"/>
                        </a:lnTo>
                        <a:lnTo>
                          <a:pt x="80" y="1"/>
                        </a:lnTo>
                        <a:lnTo>
                          <a:pt x="94" y="1"/>
                        </a:lnTo>
                        <a:lnTo>
                          <a:pt x="94" y="0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00" name="Freeform 290"/>
                  <p:cNvSpPr>
                    <a:spLocks/>
                  </p:cNvSpPr>
                  <p:nvPr/>
                </p:nvSpPr>
                <p:spPr bwMode="auto">
                  <a:xfrm>
                    <a:off x="1898" y="1071"/>
                    <a:ext cx="45" cy="20"/>
                  </a:xfrm>
                  <a:custGeom>
                    <a:avLst/>
                    <a:gdLst>
                      <a:gd name="T0" fmla="*/ 11 w 91"/>
                      <a:gd name="T1" fmla="*/ 0 h 41"/>
                      <a:gd name="T2" fmla="*/ 9 w 91"/>
                      <a:gd name="T3" fmla="*/ 0 h 41"/>
                      <a:gd name="T4" fmla="*/ 7 w 91"/>
                      <a:gd name="T5" fmla="*/ 0 h 41"/>
                      <a:gd name="T6" fmla="*/ 6 w 91"/>
                      <a:gd name="T7" fmla="*/ 0 h 41"/>
                      <a:gd name="T8" fmla="*/ 4 w 91"/>
                      <a:gd name="T9" fmla="*/ 1 h 41"/>
                      <a:gd name="T10" fmla="*/ 3 w 91"/>
                      <a:gd name="T11" fmla="*/ 1 h 41"/>
                      <a:gd name="T12" fmla="*/ 2 w 91"/>
                      <a:gd name="T13" fmla="*/ 2 h 41"/>
                      <a:gd name="T14" fmla="*/ 1 w 91"/>
                      <a:gd name="T15" fmla="*/ 2 h 41"/>
                      <a:gd name="T16" fmla="*/ 0 w 91"/>
                      <a:gd name="T17" fmla="*/ 3 h 41"/>
                      <a:gd name="T18" fmla="*/ 0 w 91"/>
                      <a:gd name="T19" fmla="*/ 4 h 41"/>
                      <a:gd name="T20" fmla="*/ 0 w 91"/>
                      <a:gd name="T21" fmla="*/ 5 h 41"/>
                      <a:gd name="T22" fmla="*/ 0 w 91"/>
                      <a:gd name="T23" fmla="*/ 5 h 41"/>
                      <a:gd name="T24" fmla="*/ 0 w 91"/>
                      <a:gd name="T25" fmla="*/ 4 h 41"/>
                      <a:gd name="T26" fmla="*/ 1 w 91"/>
                      <a:gd name="T27" fmla="*/ 3 h 41"/>
                      <a:gd name="T28" fmla="*/ 1 w 91"/>
                      <a:gd name="T29" fmla="*/ 2 h 41"/>
                      <a:gd name="T30" fmla="*/ 2 w 91"/>
                      <a:gd name="T31" fmla="*/ 2 h 41"/>
                      <a:gd name="T32" fmla="*/ 3 w 91"/>
                      <a:gd name="T33" fmla="*/ 1 h 41"/>
                      <a:gd name="T34" fmla="*/ 5 w 91"/>
                      <a:gd name="T35" fmla="*/ 1 h 41"/>
                      <a:gd name="T36" fmla="*/ 6 w 91"/>
                      <a:gd name="T37" fmla="*/ 0 h 41"/>
                      <a:gd name="T38" fmla="*/ 8 w 91"/>
                      <a:gd name="T39" fmla="*/ 0 h 41"/>
                      <a:gd name="T40" fmla="*/ 9 w 91"/>
                      <a:gd name="T41" fmla="*/ 0 h 41"/>
                      <a:gd name="T42" fmla="*/ 11 w 91"/>
                      <a:gd name="T43" fmla="*/ 0 h 41"/>
                      <a:gd name="T44" fmla="*/ 11 w 91"/>
                      <a:gd name="T45" fmla="*/ 0 h 41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91"/>
                      <a:gd name="T70" fmla="*/ 0 h 41"/>
                      <a:gd name="T71" fmla="*/ 91 w 91"/>
                      <a:gd name="T72" fmla="*/ 41 h 41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91" h="41">
                        <a:moveTo>
                          <a:pt x="91" y="0"/>
                        </a:moveTo>
                        <a:lnTo>
                          <a:pt x="77" y="0"/>
                        </a:lnTo>
                        <a:lnTo>
                          <a:pt x="62" y="2"/>
                        </a:lnTo>
                        <a:lnTo>
                          <a:pt x="50" y="4"/>
                        </a:lnTo>
                        <a:lnTo>
                          <a:pt x="38" y="8"/>
                        </a:lnTo>
                        <a:lnTo>
                          <a:pt x="26" y="12"/>
                        </a:lnTo>
                        <a:lnTo>
                          <a:pt x="17" y="17"/>
                        </a:lnTo>
                        <a:lnTo>
                          <a:pt x="10" y="22"/>
                        </a:lnTo>
                        <a:lnTo>
                          <a:pt x="5" y="28"/>
                        </a:lnTo>
                        <a:lnTo>
                          <a:pt x="1" y="34"/>
                        </a:lnTo>
                        <a:lnTo>
                          <a:pt x="0" y="41"/>
                        </a:lnTo>
                        <a:lnTo>
                          <a:pt x="4" y="41"/>
                        </a:lnTo>
                        <a:lnTo>
                          <a:pt x="5" y="35"/>
                        </a:lnTo>
                        <a:lnTo>
                          <a:pt x="8" y="28"/>
                        </a:lnTo>
                        <a:lnTo>
                          <a:pt x="13" y="22"/>
                        </a:lnTo>
                        <a:lnTo>
                          <a:pt x="21" y="18"/>
                        </a:lnTo>
                        <a:lnTo>
                          <a:pt x="28" y="13"/>
                        </a:lnTo>
                        <a:lnTo>
                          <a:pt x="40" y="9"/>
                        </a:lnTo>
                        <a:lnTo>
                          <a:pt x="51" y="5"/>
                        </a:lnTo>
                        <a:lnTo>
                          <a:pt x="64" y="3"/>
                        </a:lnTo>
                        <a:lnTo>
                          <a:pt x="77" y="2"/>
                        </a:lnTo>
                        <a:lnTo>
                          <a:pt x="91" y="1"/>
                        </a:lnTo>
                        <a:lnTo>
                          <a:pt x="91" y="0"/>
                        </a:lnTo>
                        <a:close/>
                      </a:path>
                    </a:pathLst>
                  </a:custGeom>
                  <a:solidFill>
                    <a:srgbClr val="A9A9A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01" name="Freeform 291"/>
                  <p:cNvSpPr>
                    <a:spLocks/>
                  </p:cNvSpPr>
                  <p:nvPr/>
                </p:nvSpPr>
                <p:spPr bwMode="auto">
                  <a:xfrm>
                    <a:off x="1899" y="1071"/>
                    <a:ext cx="44" cy="20"/>
                  </a:xfrm>
                  <a:custGeom>
                    <a:avLst/>
                    <a:gdLst>
                      <a:gd name="T0" fmla="*/ 11 w 87"/>
                      <a:gd name="T1" fmla="*/ 0 h 40"/>
                      <a:gd name="T2" fmla="*/ 10 w 87"/>
                      <a:gd name="T3" fmla="*/ 1 h 40"/>
                      <a:gd name="T4" fmla="*/ 8 w 87"/>
                      <a:gd name="T5" fmla="*/ 1 h 40"/>
                      <a:gd name="T6" fmla="*/ 6 w 87"/>
                      <a:gd name="T7" fmla="*/ 1 h 40"/>
                      <a:gd name="T8" fmla="*/ 5 w 87"/>
                      <a:gd name="T9" fmla="*/ 1 h 40"/>
                      <a:gd name="T10" fmla="*/ 3 w 87"/>
                      <a:gd name="T11" fmla="*/ 1 h 40"/>
                      <a:gd name="T12" fmla="*/ 3 w 87"/>
                      <a:gd name="T13" fmla="*/ 3 h 40"/>
                      <a:gd name="T14" fmla="*/ 2 w 87"/>
                      <a:gd name="T15" fmla="*/ 3 h 40"/>
                      <a:gd name="T16" fmla="*/ 1 w 87"/>
                      <a:gd name="T17" fmla="*/ 3 h 40"/>
                      <a:gd name="T18" fmla="*/ 1 w 87"/>
                      <a:gd name="T19" fmla="*/ 5 h 40"/>
                      <a:gd name="T20" fmla="*/ 0 w 87"/>
                      <a:gd name="T21" fmla="*/ 5 h 40"/>
                      <a:gd name="T22" fmla="*/ 1 w 87"/>
                      <a:gd name="T23" fmla="*/ 5 h 40"/>
                      <a:gd name="T24" fmla="*/ 1 w 87"/>
                      <a:gd name="T25" fmla="*/ 5 h 40"/>
                      <a:gd name="T26" fmla="*/ 1 w 87"/>
                      <a:gd name="T27" fmla="*/ 3 h 40"/>
                      <a:gd name="T28" fmla="*/ 2 w 87"/>
                      <a:gd name="T29" fmla="*/ 3 h 40"/>
                      <a:gd name="T30" fmla="*/ 3 w 87"/>
                      <a:gd name="T31" fmla="*/ 3 h 40"/>
                      <a:gd name="T32" fmla="*/ 4 w 87"/>
                      <a:gd name="T33" fmla="*/ 1 h 40"/>
                      <a:gd name="T34" fmla="*/ 5 w 87"/>
                      <a:gd name="T35" fmla="*/ 1 h 40"/>
                      <a:gd name="T36" fmla="*/ 6 w 87"/>
                      <a:gd name="T37" fmla="*/ 1 h 40"/>
                      <a:gd name="T38" fmla="*/ 8 w 87"/>
                      <a:gd name="T39" fmla="*/ 1 h 40"/>
                      <a:gd name="T40" fmla="*/ 10 w 87"/>
                      <a:gd name="T41" fmla="*/ 1 h 40"/>
                      <a:gd name="T42" fmla="*/ 11 w 87"/>
                      <a:gd name="T43" fmla="*/ 1 h 40"/>
                      <a:gd name="T44" fmla="*/ 11 w 87"/>
                      <a:gd name="T45" fmla="*/ 0 h 40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87"/>
                      <a:gd name="T70" fmla="*/ 0 h 40"/>
                      <a:gd name="T71" fmla="*/ 87 w 87"/>
                      <a:gd name="T72" fmla="*/ 40 h 40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87" h="40">
                        <a:moveTo>
                          <a:pt x="87" y="0"/>
                        </a:moveTo>
                        <a:lnTo>
                          <a:pt x="73" y="1"/>
                        </a:lnTo>
                        <a:lnTo>
                          <a:pt x="60" y="2"/>
                        </a:lnTo>
                        <a:lnTo>
                          <a:pt x="47" y="4"/>
                        </a:lnTo>
                        <a:lnTo>
                          <a:pt x="36" y="8"/>
                        </a:lnTo>
                        <a:lnTo>
                          <a:pt x="24" y="12"/>
                        </a:lnTo>
                        <a:lnTo>
                          <a:pt x="17" y="17"/>
                        </a:lnTo>
                        <a:lnTo>
                          <a:pt x="9" y="21"/>
                        </a:lnTo>
                        <a:lnTo>
                          <a:pt x="4" y="27"/>
                        </a:lnTo>
                        <a:lnTo>
                          <a:pt x="1" y="34"/>
                        </a:lnTo>
                        <a:lnTo>
                          <a:pt x="0" y="40"/>
                        </a:lnTo>
                        <a:lnTo>
                          <a:pt x="3" y="40"/>
                        </a:lnTo>
                        <a:lnTo>
                          <a:pt x="4" y="34"/>
                        </a:lnTo>
                        <a:lnTo>
                          <a:pt x="6" y="28"/>
                        </a:lnTo>
                        <a:lnTo>
                          <a:pt x="12" y="23"/>
                        </a:lnTo>
                        <a:lnTo>
                          <a:pt x="19" y="17"/>
                        </a:lnTo>
                        <a:lnTo>
                          <a:pt x="28" y="12"/>
                        </a:lnTo>
                        <a:lnTo>
                          <a:pt x="37" y="9"/>
                        </a:lnTo>
                        <a:lnTo>
                          <a:pt x="48" y="6"/>
                        </a:lnTo>
                        <a:lnTo>
                          <a:pt x="61" y="3"/>
                        </a:lnTo>
                        <a:lnTo>
                          <a:pt x="74" y="2"/>
                        </a:lnTo>
                        <a:lnTo>
                          <a:pt x="87" y="2"/>
                        </a:lnTo>
                        <a:lnTo>
                          <a:pt x="87" y="0"/>
                        </a:lnTo>
                        <a:close/>
                      </a:path>
                    </a:pathLst>
                  </a:custGeom>
                  <a:solidFill>
                    <a:srgbClr val="ACACA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02" name="Freeform 292"/>
                  <p:cNvSpPr>
                    <a:spLocks/>
                  </p:cNvSpPr>
                  <p:nvPr/>
                </p:nvSpPr>
                <p:spPr bwMode="auto">
                  <a:xfrm>
                    <a:off x="1901" y="1073"/>
                    <a:ext cx="42" cy="18"/>
                  </a:xfrm>
                  <a:custGeom>
                    <a:avLst/>
                    <a:gdLst>
                      <a:gd name="T0" fmla="*/ 11 w 84"/>
                      <a:gd name="T1" fmla="*/ 0 h 38"/>
                      <a:gd name="T2" fmla="*/ 9 w 84"/>
                      <a:gd name="T3" fmla="*/ 0 h 38"/>
                      <a:gd name="T4" fmla="*/ 7 w 84"/>
                      <a:gd name="T5" fmla="*/ 0 h 38"/>
                      <a:gd name="T6" fmla="*/ 5 w 84"/>
                      <a:gd name="T7" fmla="*/ 0 h 38"/>
                      <a:gd name="T8" fmla="*/ 5 w 84"/>
                      <a:gd name="T9" fmla="*/ 0 h 38"/>
                      <a:gd name="T10" fmla="*/ 3 w 84"/>
                      <a:gd name="T11" fmla="*/ 1 h 38"/>
                      <a:gd name="T12" fmla="*/ 2 w 84"/>
                      <a:gd name="T13" fmla="*/ 1 h 38"/>
                      <a:gd name="T14" fmla="*/ 1 w 84"/>
                      <a:gd name="T15" fmla="*/ 2 h 38"/>
                      <a:gd name="T16" fmla="*/ 1 w 84"/>
                      <a:gd name="T17" fmla="*/ 3 h 38"/>
                      <a:gd name="T18" fmla="*/ 1 w 84"/>
                      <a:gd name="T19" fmla="*/ 3 h 38"/>
                      <a:gd name="T20" fmla="*/ 0 w 84"/>
                      <a:gd name="T21" fmla="*/ 4 h 38"/>
                      <a:gd name="T22" fmla="*/ 1 w 84"/>
                      <a:gd name="T23" fmla="*/ 4 h 38"/>
                      <a:gd name="T24" fmla="*/ 1 w 84"/>
                      <a:gd name="T25" fmla="*/ 3 h 38"/>
                      <a:gd name="T26" fmla="*/ 1 w 84"/>
                      <a:gd name="T27" fmla="*/ 3 h 38"/>
                      <a:gd name="T28" fmla="*/ 1 w 84"/>
                      <a:gd name="T29" fmla="*/ 2 h 38"/>
                      <a:gd name="T30" fmla="*/ 3 w 84"/>
                      <a:gd name="T31" fmla="*/ 2 h 38"/>
                      <a:gd name="T32" fmla="*/ 3 w 84"/>
                      <a:gd name="T33" fmla="*/ 1 h 38"/>
                      <a:gd name="T34" fmla="*/ 5 w 84"/>
                      <a:gd name="T35" fmla="*/ 1 h 38"/>
                      <a:gd name="T36" fmla="*/ 6 w 84"/>
                      <a:gd name="T37" fmla="*/ 0 h 38"/>
                      <a:gd name="T38" fmla="*/ 7 w 84"/>
                      <a:gd name="T39" fmla="*/ 0 h 38"/>
                      <a:gd name="T40" fmla="*/ 9 w 84"/>
                      <a:gd name="T41" fmla="*/ 0 h 38"/>
                      <a:gd name="T42" fmla="*/ 11 w 84"/>
                      <a:gd name="T43" fmla="*/ 0 h 38"/>
                      <a:gd name="T44" fmla="*/ 11 w 84"/>
                      <a:gd name="T45" fmla="*/ 0 h 38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84"/>
                      <a:gd name="T70" fmla="*/ 0 h 38"/>
                      <a:gd name="T71" fmla="*/ 84 w 84"/>
                      <a:gd name="T72" fmla="*/ 38 h 38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84" h="38">
                        <a:moveTo>
                          <a:pt x="84" y="0"/>
                        </a:moveTo>
                        <a:lnTo>
                          <a:pt x="71" y="0"/>
                        </a:lnTo>
                        <a:lnTo>
                          <a:pt x="58" y="1"/>
                        </a:lnTo>
                        <a:lnTo>
                          <a:pt x="45" y="4"/>
                        </a:lnTo>
                        <a:lnTo>
                          <a:pt x="34" y="7"/>
                        </a:lnTo>
                        <a:lnTo>
                          <a:pt x="25" y="10"/>
                        </a:lnTo>
                        <a:lnTo>
                          <a:pt x="16" y="15"/>
                        </a:lnTo>
                        <a:lnTo>
                          <a:pt x="9" y="21"/>
                        </a:lnTo>
                        <a:lnTo>
                          <a:pt x="3" y="26"/>
                        </a:lnTo>
                        <a:lnTo>
                          <a:pt x="1" y="32"/>
                        </a:lnTo>
                        <a:lnTo>
                          <a:pt x="0" y="38"/>
                        </a:lnTo>
                        <a:lnTo>
                          <a:pt x="3" y="38"/>
                        </a:lnTo>
                        <a:lnTo>
                          <a:pt x="4" y="32"/>
                        </a:lnTo>
                        <a:lnTo>
                          <a:pt x="7" y="26"/>
                        </a:lnTo>
                        <a:lnTo>
                          <a:pt x="11" y="22"/>
                        </a:lnTo>
                        <a:lnTo>
                          <a:pt x="18" y="16"/>
                        </a:lnTo>
                        <a:lnTo>
                          <a:pt x="27" y="12"/>
                        </a:lnTo>
                        <a:lnTo>
                          <a:pt x="36" y="8"/>
                        </a:lnTo>
                        <a:lnTo>
                          <a:pt x="48" y="5"/>
                        </a:lnTo>
                        <a:lnTo>
                          <a:pt x="59" y="4"/>
                        </a:lnTo>
                        <a:lnTo>
                          <a:pt x="71" y="1"/>
                        </a:lnTo>
                        <a:lnTo>
                          <a:pt x="84" y="1"/>
                        </a:lnTo>
                        <a:lnTo>
                          <a:pt x="84" y="0"/>
                        </a:lnTo>
                        <a:close/>
                      </a:path>
                    </a:pathLst>
                  </a:custGeom>
                  <a:solidFill>
                    <a:srgbClr val="AFAFA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03" name="Freeform 293"/>
                  <p:cNvSpPr>
                    <a:spLocks/>
                  </p:cNvSpPr>
                  <p:nvPr/>
                </p:nvSpPr>
                <p:spPr bwMode="auto">
                  <a:xfrm>
                    <a:off x="1903" y="1073"/>
                    <a:ext cx="40" cy="18"/>
                  </a:xfrm>
                  <a:custGeom>
                    <a:avLst/>
                    <a:gdLst>
                      <a:gd name="T0" fmla="*/ 10 w 81"/>
                      <a:gd name="T1" fmla="*/ 0 h 37"/>
                      <a:gd name="T2" fmla="*/ 8 w 81"/>
                      <a:gd name="T3" fmla="*/ 0 h 37"/>
                      <a:gd name="T4" fmla="*/ 7 w 81"/>
                      <a:gd name="T5" fmla="*/ 0 h 37"/>
                      <a:gd name="T6" fmla="*/ 5 w 81"/>
                      <a:gd name="T7" fmla="*/ 0 h 37"/>
                      <a:gd name="T8" fmla="*/ 4 w 81"/>
                      <a:gd name="T9" fmla="*/ 0 h 37"/>
                      <a:gd name="T10" fmla="*/ 3 w 81"/>
                      <a:gd name="T11" fmla="*/ 1 h 37"/>
                      <a:gd name="T12" fmla="*/ 1 w 81"/>
                      <a:gd name="T13" fmla="*/ 1 h 37"/>
                      <a:gd name="T14" fmla="*/ 1 w 81"/>
                      <a:gd name="T15" fmla="*/ 2 h 37"/>
                      <a:gd name="T16" fmla="*/ 0 w 81"/>
                      <a:gd name="T17" fmla="*/ 3 h 37"/>
                      <a:gd name="T18" fmla="*/ 0 w 81"/>
                      <a:gd name="T19" fmla="*/ 3 h 37"/>
                      <a:gd name="T20" fmla="*/ 0 w 81"/>
                      <a:gd name="T21" fmla="*/ 4 h 37"/>
                      <a:gd name="T22" fmla="*/ 0 w 81"/>
                      <a:gd name="T23" fmla="*/ 4 h 37"/>
                      <a:gd name="T24" fmla="*/ 0 w 81"/>
                      <a:gd name="T25" fmla="*/ 3 h 37"/>
                      <a:gd name="T26" fmla="*/ 0 w 81"/>
                      <a:gd name="T27" fmla="*/ 3 h 37"/>
                      <a:gd name="T28" fmla="*/ 1 w 81"/>
                      <a:gd name="T29" fmla="*/ 2 h 37"/>
                      <a:gd name="T30" fmla="*/ 2 w 81"/>
                      <a:gd name="T31" fmla="*/ 2 h 37"/>
                      <a:gd name="T32" fmla="*/ 3 w 81"/>
                      <a:gd name="T33" fmla="*/ 1 h 37"/>
                      <a:gd name="T34" fmla="*/ 4 w 81"/>
                      <a:gd name="T35" fmla="*/ 1 h 37"/>
                      <a:gd name="T36" fmla="*/ 5 w 81"/>
                      <a:gd name="T37" fmla="*/ 0 h 37"/>
                      <a:gd name="T38" fmla="*/ 7 w 81"/>
                      <a:gd name="T39" fmla="*/ 0 h 37"/>
                      <a:gd name="T40" fmla="*/ 8 w 81"/>
                      <a:gd name="T41" fmla="*/ 0 h 37"/>
                      <a:gd name="T42" fmla="*/ 10 w 81"/>
                      <a:gd name="T43" fmla="*/ 0 h 37"/>
                      <a:gd name="T44" fmla="*/ 10 w 81"/>
                      <a:gd name="T45" fmla="*/ 0 h 37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81"/>
                      <a:gd name="T70" fmla="*/ 0 h 37"/>
                      <a:gd name="T71" fmla="*/ 81 w 81"/>
                      <a:gd name="T72" fmla="*/ 37 h 37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81" h="37">
                        <a:moveTo>
                          <a:pt x="81" y="0"/>
                        </a:moveTo>
                        <a:lnTo>
                          <a:pt x="68" y="0"/>
                        </a:lnTo>
                        <a:lnTo>
                          <a:pt x="56" y="3"/>
                        </a:lnTo>
                        <a:lnTo>
                          <a:pt x="45" y="4"/>
                        </a:lnTo>
                        <a:lnTo>
                          <a:pt x="33" y="7"/>
                        </a:lnTo>
                        <a:lnTo>
                          <a:pt x="24" y="11"/>
                        </a:lnTo>
                        <a:lnTo>
                          <a:pt x="15" y="15"/>
                        </a:lnTo>
                        <a:lnTo>
                          <a:pt x="8" y="21"/>
                        </a:lnTo>
                        <a:lnTo>
                          <a:pt x="4" y="25"/>
                        </a:lnTo>
                        <a:lnTo>
                          <a:pt x="1" y="31"/>
                        </a:lnTo>
                        <a:lnTo>
                          <a:pt x="0" y="37"/>
                        </a:lnTo>
                        <a:lnTo>
                          <a:pt x="4" y="37"/>
                        </a:lnTo>
                        <a:lnTo>
                          <a:pt x="5" y="31"/>
                        </a:lnTo>
                        <a:lnTo>
                          <a:pt x="7" y="26"/>
                        </a:lnTo>
                        <a:lnTo>
                          <a:pt x="12" y="21"/>
                        </a:lnTo>
                        <a:lnTo>
                          <a:pt x="18" y="16"/>
                        </a:lnTo>
                        <a:lnTo>
                          <a:pt x="26" y="12"/>
                        </a:lnTo>
                        <a:lnTo>
                          <a:pt x="35" y="8"/>
                        </a:lnTo>
                        <a:lnTo>
                          <a:pt x="46" y="6"/>
                        </a:lnTo>
                        <a:lnTo>
                          <a:pt x="57" y="4"/>
                        </a:lnTo>
                        <a:lnTo>
                          <a:pt x="69" y="3"/>
                        </a:lnTo>
                        <a:lnTo>
                          <a:pt x="81" y="1"/>
                        </a:lnTo>
                        <a:lnTo>
                          <a:pt x="81" y="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04" name="Freeform 294"/>
                  <p:cNvSpPr>
                    <a:spLocks/>
                  </p:cNvSpPr>
                  <p:nvPr/>
                </p:nvSpPr>
                <p:spPr bwMode="auto">
                  <a:xfrm>
                    <a:off x="1904" y="1074"/>
                    <a:ext cx="39" cy="17"/>
                  </a:xfrm>
                  <a:custGeom>
                    <a:avLst/>
                    <a:gdLst>
                      <a:gd name="T0" fmla="*/ 10 w 77"/>
                      <a:gd name="T1" fmla="*/ 0 h 36"/>
                      <a:gd name="T2" fmla="*/ 9 w 77"/>
                      <a:gd name="T3" fmla="*/ 0 h 36"/>
                      <a:gd name="T4" fmla="*/ 7 w 77"/>
                      <a:gd name="T5" fmla="*/ 0 h 36"/>
                      <a:gd name="T6" fmla="*/ 6 w 77"/>
                      <a:gd name="T7" fmla="*/ 0 h 36"/>
                      <a:gd name="T8" fmla="*/ 4 w 77"/>
                      <a:gd name="T9" fmla="*/ 0 h 36"/>
                      <a:gd name="T10" fmla="*/ 3 w 77"/>
                      <a:gd name="T11" fmla="*/ 1 h 36"/>
                      <a:gd name="T12" fmla="*/ 2 w 77"/>
                      <a:gd name="T13" fmla="*/ 1 h 36"/>
                      <a:gd name="T14" fmla="*/ 1 w 77"/>
                      <a:gd name="T15" fmla="*/ 2 h 36"/>
                      <a:gd name="T16" fmla="*/ 1 w 77"/>
                      <a:gd name="T17" fmla="*/ 3 h 36"/>
                      <a:gd name="T18" fmla="*/ 1 w 77"/>
                      <a:gd name="T19" fmla="*/ 3 h 36"/>
                      <a:gd name="T20" fmla="*/ 0 w 77"/>
                      <a:gd name="T21" fmla="*/ 4 h 36"/>
                      <a:gd name="T22" fmla="*/ 1 w 77"/>
                      <a:gd name="T23" fmla="*/ 4 h 36"/>
                      <a:gd name="T24" fmla="*/ 1 w 77"/>
                      <a:gd name="T25" fmla="*/ 3 h 36"/>
                      <a:gd name="T26" fmla="*/ 1 w 77"/>
                      <a:gd name="T27" fmla="*/ 2 h 36"/>
                      <a:gd name="T28" fmla="*/ 2 w 77"/>
                      <a:gd name="T29" fmla="*/ 2 h 36"/>
                      <a:gd name="T30" fmla="*/ 3 w 77"/>
                      <a:gd name="T31" fmla="*/ 1 h 36"/>
                      <a:gd name="T32" fmla="*/ 4 w 77"/>
                      <a:gd name="T33" fmla="*/ 1 h 36"/>
                      <a:gd name="T34" fmla="*/ 5 w 77"/>
                      <a:gd name="T35" fmla="*/ 0 h 36"/>
                      <a:gd name="T36" fmla="*/ 7 w 77"/>
                      <a:gd name="T37" fmla="*/ 0 h 36"/>
                      <a:gd name="T38" fmla="*/ 8 w 77"/>
                      <a:gd name="T39" fmla="*/ 0 h 36"/>
                      <a:gd name="T40" fmla="*/ 10 w 77"/>
                      <a:gd name="T41" fmla="*/ 0 h 36"/>
                      <a:gd name="T42" fmla="*/ 10 w 77"/>
                      <a:gd name="T43" fmla="*/ 0 h 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7"/>
                      <a:gd name="T67" fmla="*/ 0 h 36"/>
                      <a:gd name="T68" fmla="*/ 77 w 77"/>
                      <a:gd name="T69" fmla="*/ 36 h 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7" h="36">
                        <a:moveTo>
                          <a:pt x="77" y="0"/>
                        </a:moveTo>
                        <a:lnTo>
                          <a:pt x="65" y="2"/>
                        </a:lnTo>
                        <a:lnTo>
                          <a:pt x="53" y="3"/>
                        </a:lnTo>
                        <a:lnTo>
                          <a:pt x="42" y="5"/>
                        </a:lnTo>
                        <a:lnTo>
                          <a:pt x="31" y="7"/>
                        </a:lnTo>
                        <a:lnTo>
                          <a:pt x="22" y="11"/>
                        </a:lnTo>
                        <a:lnTo>
                          <a:pt x="14" y="15"/>
                        </a:lnTo>
                        <a:lnTo>
                          <a:pt x="8" y="20"/>
                        </a:lnTo>
                        <a:lnTo>
                          <a:pt x="3" y="25"/>
                        </a:lnTo>
                        <a:lnTo>
                          <a:pt x="1" y="30"/>
                        </a:lnTo>
                        <a:lnTo>
                          <a:pt x="0" y="36"/>
                        </a:lnTo>
                        <a:lnTo>
                          <a:pt x="3" y="36"/>
                        </a:lnTo>
                        <a:lnTo>
                          <a:pt x="4" y="30"/>
                        </a:lnTo>
                        <a:lnTo>
                          <a:pt x="8" y="24"/>
                        </a:lnTo>
                        <a:lnTo>
                          <a:pt x="12" y="19"/>
                        </a:lnTo>
                        <a:lnTo>
                          <a:pt x="20" y="14"/>
                        </a:lnTo>
                        <a:lnTo>
                          <a:pt x="29" y="11"/>
                        </a:lnTo>
                        <a:lnTo>
                          <a:pt x="39" y="7"/>
                        </a:lnTo>
                        <a:lnTo>
                          <a:pt x="52" y="4"/>
                        </a:lnTo>
                        <a:lnTo>
                          <a:pt x="64" y="3"/>
                        </a:lnTo>
                        <a:lnTo>
                          <a:pt x="77" y="3"/>
                        </a:lnTo>
                        <a:lnTo>
                          <a:pt x="77" y="0"/>
                        </a:lnTo>
                        <a:close/>
                      </a:path>
                    </a:pathLst>
                  </a:custGeom>
                  <a:solidFill>
                    <a:srgbClr val="B5B5B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05" name="Freeform 295"/>
                  <p:cNvSpPr>
                    <a:spLocks/>
                  </p:cNvSpPr>
                  <p:nvPr/>
                </p:nvSpPr>
                <p:spPr bwMode="auto">
                  <a:xfrm>
                    <a:off x="1906" y="1075"/>
                    <a:ext cx="37" cy="16"/>
                  </a:xfrm>
                  <a:custGeom>
                    <a:avLst/>
                    <a:gdLst>
                      <a:gd name="T0" fmla="*/ 9 w 74"/>
                      <a:gd name="T1" fmla="*/ 0 h 33"/>
                      <a:gd name="T2" fmla="*/ 7 w 74"/>
                      <a:gd name="T3" fmla="*/ 0 h 33"/>
                      <a:gd name="T4" fmla="*/ 6 w 74"/>
                      <a:gd name="T5" fmla="*/ 0 h 33"/>
                      <a:gd name="T6" fmla="*/ 5 w 74"/>
                      <a:gd name="T7" fmla="*/ 0 h 33"/>
                      <a:gd name="T8" fmla="*/ 3 w 74"/>
                      <a:gd name="T9" fmla="*/ 1 h 33"/>
                      <a:gd name="T10" fmla="*/ 2 w 74"/>
                      <a:gd name="T11" fmla="*/ 1 h 33"/>
                      <a:gd name="T12" fmla="*/ 1 w 74"/>
                      <a:gd name="T13" fmla="*/ 2 h 33"/>
                      <a:gd name="T14" fmla="*/ 1 w 74"/>
                      <a:gd name="T15" fmla="*/ 2 h 33"/>
                      <a:gd name="T16" fmla="*/ 1 w 74"/>
                      <a:gd name="T17" fmla="*/ 3 h 33"/>
                      <a:gd name="T18" fmla="*/ 0 w 74"/>
                      <a:gd name="T19" fmla="*/ 4 h 33"/>
                      <a:gd name="T20" fmla="*/ 1 w 74"/>
                      <a:gd name="T21" fmla="*/ 4 h 33"/>
                      <a:gd name="T22" fmla="*/ 1 w 74"/>
                      <a:gd name="T23" fmla="*/ 3 h 33"/>
                      <a:gd name="T24" fmla="*/ 1 w 74"/>
                      <a:gd name="T25" fmla="*/ 2 h 33"/>
                      <a:gd name="T26" fmla="*/ 1 w 74"/>
                      <a:gd name="T27" fmla="*/ 2 h 33"/>
                      <a:gd name="T28" fmla="*/ 2 w 74"/>
                      <a:gd name="T29" fmla="*/ 1 h 33"/>
                      <a:gd name="T30" fmla="*/ 3 w 74"/>
                      <a:gd name="T31" fmla="*/ 1 h 33"/>
                      <a:gd name="T32" fmla="*/ 5 w 74"/>
                      <a:gd name="T33" fmla="*/ 0 h 33"/>
                      <a:gd name="T34" fmla="*/ 6 w 74"/>
                      <a:gd name="T35" fmla="*/ 0 h 33"/>
                      <a:gd name="T36" fmla="*/ 7 w 74"/>
                      <a:gd name="T37" fmla="*/ 0 h 33"/>
                      <a:gd name="T38" fmla="*/ 9 w 74"/>
                      <a:gd name="T39" fmla="*/ 0 h 33"/>
                      <a:gd name="T40" fmla="*/ 9 w 74"/>
                      <a:gd name="T41" fmla="*/ 0 h 33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74"/>
                      <a:gd name="T64" fmla="*/ 0 h 33"/>
                      <a:gd name="T65" fmla="*/ 74 w 74"/>
                      <a:gd name="T66" fmla="*/ 33 h 33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74" h="33">
                        <a:moveTo>
                          <a:pt x="74" y="0"/>
                        </a:moveTo>
                        <a:lnTo>
                          <a:pt x="61" y="0"/>
                        </a:lnTo>
                        <a:lnTo>
                          <a:pt x="49" y="1"/>
                        </a:lnTo>
                        <a:lnTo>
                          <a:pt x="36" y="4"/>
                        </a:lnTo>
                        <a:lnTo>
                          <a:pt x="26" y="8"/>
                        </a:lnTo>
                        <a:lnTo>
                          <a:pt x="17" y="11"/>
                        </a:lnTo>
                        <a:lnTo>
                          <a:pt x="9" y="16"/>
                        </a:lnTo>
                        <a:lnTo>
                          <a:pt x="5" y="21"/>
                        </a:lnTo>
                        <a:lnTo>
                          <a:pt x="1" y="27"/>
                        </a:lnTo>
                        <a:lnTo>
                          <a:pt x="0" y="33"/>
                        </a:lnTo>
                        <a:lnTo>
                          <a:pt x="4" y="33"/>
                        </a:lnTo>
                        <a:lnTo>
                          <a:pt x="5" y="27"/>
                        </a:lnTo>
                        <a:lnTo>
                          <a:pt x="7" y="22"/>
                        </a:lnTo>
                        <a:lnTo>
                          <a:pt x="13" y="17"/>
                        </a:lnTo>
                        <a:lnTo>
                          <a:pt x="19" y="12"/>
                        </a:lnTo>
                        <a:lnTo>
                          <a:pt x="28" y="9"/>
                        </a:lnTo>
                        <a:lnTo>
                          <a:pt x="39" y="5"/>
                        </a:lnTo>
                        <a:lnTo>
                          <a:pt x="50" y="3"/>
                        </a:lnTo>
                        <a:lnTo>
                          <a:pt x="61" y="1"/>
                        </a:lnTo>
                        <a:lnTo>
                          <a:pt x="74" y="1"/>
                        </a:lnTo>
                        <a:lnTo>
                          <a:pt x="74" y="0"/>
                        </a:lnTo>
                        <a:close/>
                      </a:path>
                    </a:pathLst>
                  </a:custGeom>
                  <a:solidFill>
                    <a:srgbClr val="B9B9B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06" name="Freeform 296"/>
                  <p:cNvSpPr>
                    <a:spLocks/>
                  </p:cNvSpPr>
                  <p:nvPr/>
                </p:nvSpPr>
                <p:spPr bwMode="auto">
                  <a:xfrm>
                    <a:off x="1908" y="1075"/>
                    <a:ext cx="35" cy="16"/>
                  </a:xfrm>
                  <a:custGeom>
                    <a:avLst/>
                    <a:gdLst>
                      <a:gd name="T0" fmla="*/ 9 w 70"/>
                      <a:gd name="T1" fmla="*/ 0 h 32"/>
                      <a:gd name="T2" fmla="*/ 7 w 70"/>
                      <a:gd name="T3" fmla="*/ 0 h 32"/>
                      <a:gd name="T4" fmla="*/ 5 w 70"/>
                      <a:gd name="T5" fmla="*/ 1 h 32"/>
                      <a:gd name="T6" fmla="*/ 4 w 70"/>
                      <a:gd name="T7" fmla="*/ 1 h 32"/>
                      <a:gd name="T8" fmla="*/ 3 w 70"/>
                      <a:gd name="T9" fmla="*/ 1 h 32"/>
                      <a:gd name="T10" fmla="*/ 1 w 70"/>
                      <a:gd name="T11" fmla="*/ 1 h 32"/>
                      <a:gd name="T12" fmla="*/ 1 w 70"/>
                      <a:gd name="T13" fmla="*/ 2 h 32"/>
                      <a:gd name="T14" fmla="*/ 1 w 70"/>
                      <a:gd name="T15" fmla="*/ 2 h 32"/>
                      <a:gd name="T16" fmla="*/ 1 w 70"/>
                      <a:gd name="T17" fmla="*/ 3 h 32"/>
                      <a:gd name="T18" fmla="*/ 0 w 70"/>
                      <a:gd name="T19" fmla="*/ 4 h 32"/>
                      <a:gd name="T20" fmla="*/ 1 w 70"/>
                      <a:gd name="T21" fmla="*/ 4 h 32"/>
                      <a:gd name="T22" fmla="*/ 1 w 70"/>
                      <a:gd name="T23" fmla="*/ 3 h 32"/>
                      <a:gd name="T24" fmla="*/ 1 w 70"/>
                      <a:gd name="T25" fmla="*/ 2 h 32"/>
                      <a:gd name="T26" fmla="*/ 1 w 70"/>
                      <a:gd name="T27" fmla="*/ 2 h 32"/>
                      <a:gd name="T28" fmla="*/ 2 w 70"/>
                      <a:gd name="T29" fmla="*/ 1 h 32"/>
                      <a:gd name="T30" fmla="*/ 3 w 70"/>
                      <a:gd name="T31" fmla="*/ 1 h 32"/>
                      <a:gd name="T32" fmla="*/ 4 w 70"/>
                      <a:gd name="T33" fmla="*/ 1 h 32"/>
                      <a:gd name="T34" fmla="*/ 5 w 70"/>
                      <a:gd name="T35" fmla="*/ 1 h 32"/>
                      <a:gd name="T36" fmla="*/ 7 w 70"/>
                      <a:gd name="T37" fmla="*/ 1 h 32"/>
                      <a:gd name="T38" fmla="*/ 9 w 70"/>
                      <a:gd name="T39" fmla="*/ 1 h 32"/>
                      <a:gd name="T40" fmla="*/ 9 w 70"/>
                      <a:gd name="T41" fmla="*/ 0 h 32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70"/>
                      <a:gd name="T64" fmla="*/ 0 h 32"/>
                      <a:gd name="T65" fmla="*/ 70 w 70"/>
                      <a:gd name="T66" fmla="*/ 32 h 32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70" h="32">
                        <a:moveTo>
                          <a:pt x="70" y="0"/>
                        </a:moveTo>
                        <a:lnTo>
                          <a:pt x="57" y="0"/>
                        </a:lnTo>
                        <a:lnTo>
                          <a:pt x="46" y="2"/>
                        </a:lnTo>
                        <a:lnTo>
                          <a:pt x="35" y="4"/>
                        </a:lnTo>
                        <a:lnTo>
                          <a:pt x="24" y="8"/>
                        </a:lnTo>
                        <a:lnTo>
                          <a:pt x="15" y="11"/>
                        </a:lnTo>
                        <a:lnTo>
                          <a:pt x="9" y="16"/>
                        </a:lnTo>
                        <a:lnTo>
                          <a:pt x="3" y="21"/>
                        </a:lnTo>
                        <a:lnTo>
                          <a:pt x="1" y="26"/>
                        </a:lnTo>
                        <a:lnTo>
                          <a:pt x="0" y="32"/>
                        </a:lnTo>
                        <a:lnTo>
                          <a:pt x="3" y="32"/>
                        </a:lnTo>
                        <a:lnTo>
                          <a:pt x="4" y="26"/>
                        </a:lnTo>
                        <a:lnTo>
                          <a:pt x="6" y="21"/>
                        </a:lnTo>
                        <a:lnTo>
                          <a:pt x="12" y="17"/>
                        </a:lnTo>
                        <a:lnTo>
                          <a:pt x="19" y="12"/>
                        </a:lnTo>
                        <a:lnTo>
                          <a:pt x="27" y="9"/>
                        </a:lnTo>
                        <a:lnTo>
                          <a:pt x="36" y="6"/>
                        </a:lnTo>
                        <a:lnTo>
                          <a:pt x="47" y="3"/>
                        </a:lnTo>
                        <a:lnTo>
                          <a:pt x="58" y="2"/>
                        </a:lnTo>
                        <a:lnTo>
                          <a:pt x="70" y="1"/>
                        </a:lnTo>
                        <a:lnTo>
                          <a:pt x="70" y="0"/>
                        </a:lnTo>
                        <a:close/>
                      </a:path>
                    </a:pathLst>
                  </a:custGeom>
                  <a:solidFill>
                    <a:srgbClr val="BCBCB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07" name="Freeform 297"/>
                  <p:cNvSpPr>
                    <a:spLocks/>
                  </p:cNvSpPr>
                  <p:nvPr/>
                </p:nvSpPr>
                <p:spPr bwMode="auto">
                  <a:xfrm>
                    <a:off x="1909" y="1076"/>
                    <a:ext cx="34" cy="15"/>
                  </a:xfrm>
                  <a:custGeom>
                    <a:avLst/>
                    <a:gdLst>
                      <a:gd name="T0" fmla="*/ 9 w 67"/>
                      <a:gd name="T1" fmla="*/ 0 h 31"/>
                      <a:gd name="T2" fmla="*/ 7 w 67"/>
                      <a:gd name="T3" fmla="*/ 0 h 31"/>
                      <a:gd name="T4" fmla="*/ 6 w 67"/>
                      <a:gd name="T5" fmla="*/ 0 h 31"/>
                      <a:gd name="T6" fmla="*/ 5 w 67"/>
                      <a:gd name="T7" fmla="*/ 0 h 31"/>
                      <a:gd name="T8" fmla="*/ 3 w 67"/>
                      <a:gd name="T9" fmla="*/ 1 h 31"/>
                      <a:gd name="T10" fmla="*/ 2 w 67"/>
                      <a:gd name="T11" fmla="*/ 1 h 31"/>
                      <a:gd name="T12" fmla="*/ 2 w 67"/>
                      <a:gd name="T13" fmla="*/ 2 h 31"/>
                      <a:gd name="T14" fmla="*/ 1 w 67"/>
                      <a:gd name="T15" fmla="*/ 2 h 31"/>
                      <a:gd name="T16" fmla="*/ 1 w 67"/>
                      <a:gd name="T17" fmla="*/ 3 h 31"/>
                      <a:gd name="T18" fmla="*/ 0 w 67"/>
                      <a:gd name="T19" fmla="*/ 3 h 31"/>
                      <a:gd name="T20" fmla="*/ 1 w 67"/>
                      <a:gd name="T21" fmla="*/ 3 h 31"/>
                      <a:gd name="T22" fmla="*/ 1 w 67"/>
                      <a:gd name="T23" fmla="*/ 3 h 31"/>
                      <a:gd name="T24" fmla="*/ 1 w 67"/>
                      <a:gd name="T25" fmla="*/ 2 h 31"/>
                      <a:gd name="T26" fmla="*/ 2 w 67"/>
                      <a:gd name="T27" fmla="*/ 2 h 31"/>
                      <a:gd name="T28" fmla="*/ 3 w 67"/>
                      <a:gd name="T29" fmla="*/ 1 h 31"/>
                      <a:gd name="T30" fmla="*/ 4 w 67"/>
                      <a:gd name="T31" fmla="*/ 1 h 31"/>
                      <a:gd name="T32" fmla="*/ 5 w 67"/>
                      <a:gd name="T33" fmla="*/ 0 h 31"/>
                      <a:gd name="T34" fmla="*/ 6 w 67"/>
                      <a:gd name="T35" fmla="*/ 0 h 31"/>
                      <a:gd name="T36" fmla="*/ 7 w 67"/>
                      <a:gd name="T37" fmla="*/ 0 h 31"/>
                      <a:gd name="T38" fmla="*/ 9 w 67"/>
                      <a:gd name="T39" fmla="*/ 0 h 31"/>
                      <a:gd name="T40" fmla="*/ 9 w 67"/>
                      <a:gd name="T41" fmla="*/ 0 h 31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67"/>
                      <a:gd name="T64" fmla="*/ 0 h 31"/>
                      <a:gd name="T65" fmla="*/ 67 w 67"/>
                      <a:gd name="T66" fmla="*/ 31 h 31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67" h="31">
                        <a:moveTo>
                          <a:pt x="67" y="0"/>
                        </a:moveTo>
                        <a:lnTo>
                          <a:pt x="55" y="1"/>
                        </a:lnTo>
                        <a:lnTo>
                          <a:pt x="44" y="2"/>
                        </a:lnTo>
                        <a:lnTo>
                          <a:pt x="33" y="5"/>
                        </a:lnTo>
                        <a:lnTo>
                          <a:pt x="24" y="8"/>
                        </a:lnTo>
                        <a:lnTo>
                          <a:pt x="16" y="11"/>
                        </a:lnTo>
                        <a:lnTo>
                          <a:pt x="9" y="16"/>
                        </a:lnTo>
                        <a:lnTo>
                          <a:pt x="3" y="20"/>
                        </a:lnTo>
                        <a:lnTo>
                          <a:pt x="1" y="25"/>
                        </a:lnTo>
                        <a:lnTo>
                          <a:pt x="0" y="31"/>
                        </a:lnTo>
                        <a:lnTo>
                          <a:pt x="3" y="31"/>
                        </a:lnTo>
                        <a:lnTo>
                          <a:pt x="3" y="26"/>
                        </a:lnTo>
                        <a:lnTo>
                          <a:pt x="7" y="20"/>
                        </a:lnTo>
                        <a:lnTo>
                          <a:pt x="11" y="16"/>
                        </a:lnTo>
                        <a:lnTo>
                          <a:pt x="18" y="12"/>
                        </a:lnTo>
                        <a:lnTo>
                          <a:pt x="26" y="9"/>
                        </a:lnTo>
                        <a:lnTo>
                          <a:pt x="35" y="6"/>
                        </a:lnTo>
                        <a:lnTo>
                          <a:pt x="45" y="3"/>
                        </a:lnTo>
                        <a:lnTo>
                          <a:pt x="55" y="2"/>
                        </a:lnTo>
                        <a:lnTo>
                          <a:pt x="67" y="2"/>
                        </a:lnTo>
                        <a:lnTo>
                          <a:pt x="67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08" name="Freeform 298"/>
                  <p:cNvSpPr>
                    <a:spLocks/>
                  </p:cNvSpPr>
                  <p:nvPr/>
                </p:nvSpPr>
                <p:spPr bwMode="auto">
                  <a:xfrm>
                    <a:off x="1911" y="1077"/>
                    <a:ext cx="32" cy="14"/>
                  </a:xfrm>
                  <a:custGeom>
                    <a:avLst/>
                    <a:gdLst>
                      <a:gd name="T0" fmla="*/ 8 w 64"/>
                      <a:gd name="T1" fmla="*/ 0 h 29"/>
                      <a:gd name="T2" fmla="*/ 6 w 64"/>
                      <a:gd name="T3" fmla="*/ 0 h 29"/>
                      <a:gd name="T4" fmla="*/ 5 w 64"/>
                      <a:gd name="T5" fmla="*/ 0 h 29"/>
                      <a:gd name="T6" fmla="*/ 4 w 64"/>
                      <a:gd name="T7" fmla="*/ 0 h 29"/>
                      <a:gd name="T8" fmla="*/ 2 w 64"/>
                      <a:gd name="T9" fmla="*/ 0 h 29"/>
                      <a:gd name="T10" fmla="*/ 1 w 64"/>
                      <a:gd name="T11" fmla="*/ 1 h 29"/>
                      <a:gd name="T12" fmla="*/ 1 w 64"/>
                      <a:gd name="T13" fmla="*/ 1 h 29"/>
                      <a:gd name="T14" fmla="*/ 1 w 64"/>
                      <a:gd name="T15" fmla="*/ 2 h 29"/>
                      <a:gd name="T16" fmla="*/ 0 w 64"/>
                      <a:gd name="T17" fmla="*/ 3 h 29"/>
                      <a:gd name="T18" fmla="*/ 0 w 64"/>
                      <a:gd name="T19" fmla="*/ 3 h 29"/>
                      <a:gd name="T20" fmla="*/ 1 w 64"/>
                      <a:gd name="T21" fmla="*/ 3 h 29"/>
                      <a:gd name="T22" fmla="*/ 1 w 64"/>
                      <a:gd name="T23" fmla="*/ 3 h 29"/>
                      <a:gd name="T24" fmla="*/ 1 w 64"/>
                      <a:gd name="T25" fmla="*/ 2 h 29"/>
                      <a:gd name="T26" fmla="*/ 1 w 64"/>
                      <a:gd name="T27" fmla="*/ 1 h 29"/>
                      <a:gd name="T28" fmla="*/ 2 w 64"/>
                      <a:gd name="T29" fmla="*/ 1 h 29"/>
                      <a:gd name="T30" fmla="*/ 3 w 64"/>
                      <a:gd name="T31" fmla="*/ 1 h 29"/>
                      <a:gd name="T32" fmla="*/ 4 w 64"/>
                      <a:gd name="T33" fmla="*/ 0 h 29"/>
                      <a:gd name="T34" fmla="*/ 5 w 64"/>
                      <a:gd name="T35" fmla="*/ 0 h 29"/>
                      <a:gd name="T36" fmla="*/ 6 w 64"/>
                      <a:gd name="T37" fmla="*/ 0 h 29"/>
                      <a:gd name="T38" fmla="*/ 8 w 64"/>
                      <a:gd name="T39" fmla="*/ 0 h 29"/>
                      <a:gd name="T40" fmla="*/ 8 w 64"/>
                      <a:gd name="T41" fmla="*/ 0 h 29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64"/>
                      <a:gd name="T64" fmla="*/ 0 h 29"/>
                      <a:gd name="T65" fmla="*/ 64 w 64"/>
                      <a:gd name="T66" fmla="*/ 29 h 29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64" h="29">
                        <a:moveTo>
                          <a:pt x="64" y="0"/>
                        </a:moveTo>
                        <a:lnTo>
                          <a:pt x="52" y="0"/>
                        </a:lnTo>
                        <a:lnTo>
                          <a:pt x="42" y="1"/>
                        </a:lnTo>
                        <a:lnTo>
                          <a:pt x="32" y="4"/>
                        </a:lnTo>
                        <a:lnTo>
                          <a:pt x="23" y="7"/>
                        </a:lnTo>
                        <a:lnTo>
                          <a:pt x="15" y="10"/>
                        </a:lnTo>
                        <a:lnTo>
                          <a:pt x="8" y="14"/>
                        </a:lnTo>
                        <a:lnTo>
                          <a:pt x="4" y="18"/>
                        </a:lnTo>
                        <a:lnTo>
                          <a:pt x="0" y="24"/>
                        </a:lnTo>
                        <a:lnTo>
                          <a:pt x="0" y="29"/>
                        </a:lnTo>
                        <a:lnTo>
                          <a:pt x="4" y="29"/>
                        </a:lnTo>
                        <a:lnTo>
                          <a:pt x="4" y="24"/>
                        </a:lnTo>
                        <a:lnTo>
                          <a:pt x="7" y="20"/>
                        </a:lnTo>
                        <a:lnTo>
                          <a:pt x="12" y="15"/>
                        </a:lnTo>
                        <a:lnTo>
                          <a:pt x="17" y="12"/>
                        </a:lnTo>
                        <a:lnTo>
                          <a:pt x="25" y="8"/>
                        </a:lnTo>
                        <a:lnTo>
                          <a:pt x="33" y="5"/>
                        </a:lnTo>
                        <a:lnTo>
                          <a:pt x="43" y="3"/>
                        </a:lnTo>
                        <a:lnTo>
                          <a:pt x="54" y="1"/>
                        </a:lnTo>
                        <a:lnTo>
                          <a:pt x="64" y="1"/>
                        </a:lnTo>
                        <a:lnTo>
                          <a:pt x="64" y="0"/>
                        </a:lnTo>
                        <a:close/>
                      </a:path>
                    </a:pathLst>
                  </a:custGeom>
                  <a:solidFill>
                    <a:srgbClr val="C4C4C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09" name="Freeform 299"/>
                  <p:cNvSpPr>
                    <a:spLocks/>
                  </p:cNvSpPr>
                  <p:nvPr/>
                </p:nvSpPr>
                <p:spPr bwMode="auto">
                  <a:xfrm>
                    <a:off x="1913" y="1078"/>
                    <a:ext cx="30" cy="13"/>
                  </a:xfrm>
                  <a:custGeom>
                    <a:avLst/>
                    <a:gdLst>
                      <a:gd name="T0" fmla="*/ 8 w 60"/>
                      <a:gd name="T1" fmla="*/ 0 h 28"/>
                      <a:gd name="T2" fmla="*/ 7 w 60"/>
                      <a:gd name="T3" fmla="*/ 0 h 28"/>
                      <a:gd name="T4" fmla="*/ 5 w 60"/>
                      <a:gd name="T5" fmla="*/ 0 h 28"/>
                      <a:gd name="T6" fmla="*/ 4 w 60"/>
                      <a:gd name="T7" fmla="*/ 0 h 28"/>
                      <a:gd name="T8" fmla="*/ 3 w 60"/>
                      <a:gd name="T9" fmla="*/ 0 h 28"/>
                      <a:gd name="T10" fmla="*/ 2 w 60"/>
                      <a:gd name="T11" fmla="*/ 1 h 28"/>
                      <a:gd name="T12" fmla="*/ 1 w 60"/>
                      <a:gd name="T13" fmla="*/ 1 h 28"/>
                      <a:gd name="T14" fmla="*/ 1 w 60"/>
                      <a:gd name="T15" fmla="*/ 2 h 28"/>
                      <a:gd name="T16" fmla="*/ 0 w 60"/>
                      <a:gd name="T17" fmla="*/ 2 h 28"/>
                      <a:gd name="T18" fmla="*/ 0 w 60"/>
                      <a:gd name="T19" fmla="*/ 3 h 28"/>
                      <a:gd name="T20" fmla="*/ 1 w 60"/>
                      <a:gd name="T21" fmla="*/ 3 h 28"/>
                      <a:gd name="T22" fmla="*/ 1 w 60"/>
                      <a:gd name="T23" fmla="*/ 2 h 28"/>
                      <a:gd name="T24" fmla="*/ 1 w 60"/>
                      <a:gd name="T25" fmla="*/ 2 h 28"/>
                      <a:gd name="T26" fmla="*/ 2 w 60"/>
                      <a:gd name="T27" fmla="*/ 1 h 28"/>
                      <a:gd name="T28" fmla="*/ 3 w 60"/>
                      <a:gd name="T29" fmla="*/ 1 h 28"/>
                      <a:gd name="T30" fmla="*/ 4 w 60"/>
                      <a:gd name="T31" fmla="*/ 0 h 28"/>
                      <a:gd name="T32" fmla="*/ 5 w 60"/>
                      <a:gd name="T33" fmla="*/ 0 h 28"/>
                      <a:gd name="T34" fmla="*/ 6 w 60"/>
                      <a:gd name="T35" fmla="*/ 0 h 28"/>
                      <a:gd name="T36" fmla="*/ 8 w 60"/>
                      <a:gd name="T37" fmla="*/ 0 h 28"/>
                      <a:gd name="T38" fmla="*/ 8 w 60"/>
                      <a:gd name="T39" fmla="*/ 0 h 28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60"/>
                      <a:gd name="T61" fmla="*/ 0 h 28"/>
                      <a:gd name="T62" fmla="*/ 60 w 60"/>
                      <a:gd name="T63" fmla="*/ 28 h 28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60" h="28">
                        <a:moveTo>
                          <a:pt x="60" y="0"/>
                        </a:moveTo>
                        <a:lnTo>
                          <a:pt x="50" y="0"/>
                        </a:lnTo>
                        <a:lnTo>
                          <a:pt x="39" y="2"/>
                        </a:lnTo>
                        <a:lnTo>
                          <a:pt x="29" y="4"/>
                        </a:lnTo>
                        <a:lnTo>
                          <a:pt x="21" y="7"/>
                        </a:lnTo>
                        <a:lnTo>
                          <a:pt x="13" y="11"/>
                        </a:lnTo>
                        <a:lnTo>
                          <a:pt x="8" y="14"/>
                        </a:lnTo>
                        <a:lnTo>
                          <a:pt x="3" y="19"/>
                        </a:lnTo>
                        <a:lnTo>
                          <a:pt x="0" y="23"/>
                        </a:lnTo>
                        <a:lnTo>
                          <a:pt x="0" y="28"/>
                        </a:lnTo>
                        <a:lnTo>
                          <a:pt x="3" y="28"/>
                        </a:lnTo>
                        <a:lnTo>
                          <a:pt x="4" y="23"/>
                        </a:lnTo>
                        <a:lnTo>
                          <a:pt x="7" y="17"/>
                        </a:lnTo>
                        <a:lnTo>
                          <a:pt x="12" y="13"/>
                        </a:lnTo>
                        <a:lnTo>
                          <a:pt x="19" y="9"/>
                        </a:lnTo>
                        <a:lnTo>
                          <a:pt x="28" y="6"/>
                        </a:lnTo>
                        <a:lnTo>
                          <a:pt x="38" y="4"/>
                        </a:lnTo>
                        <a:lnTo>
                          <a:pt x="48" y="3"/>
                        </a:lnTo>
                        <a:lnTo>
                          <a:pt x="60" y="2"/>
                        </a:lnTo>
                        <a:lnTo>
                          <a:pt x="60" y="0"/>
                        </a:lnTo>
                        <a:close/>
                      </a:path>
                    </a:pathLst>
                  </a:custGeom>
                  <a:solidFill>
                    <a:srgbClr val="C8C8C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10" name="Freeform 300"/>
                  <p:cNvSpPr>
                    <a:spLocks/>
                  </p:cNvSpPr>
                  <p:nvPr/>
                </p:nvSpPr>
                <p:spPr bwMode="auto">
                  <a:xfrm>
                    <a:off x="1915" y="1078"/>
                    <a:ext cx="28" cy="13"/>
                  </a:xfrm>
                  <a:custGeom>
                    <a:avLst/>
                    <a:gdLst>
                      <a:gd name="T0" fmla="*/ 7 w 57"/>
                      <a:gd name="T1" fmla="*/ 0 h 26"/>
                      <a:gd name="T2" fmla="*/ 5 w 57"/>
                      <a:gd name="T3" fmla="*/ 1 h 26"/>
                      <a:gd name="T4" fmla="*/ 4 w 57"/>
                      <a:gd name="T5" fmla="*/ 1 h 26"/>
                      <a:gd name="T6" fmla="*/ 3 w 57"/>
                      <a:gd name="T7" fmla="*/ 1 h 26"/>
                      <a:gd name="T8" fmla="*/ 2 w 57"/>
                      <a:gd name="T9" fmla="*/ 1 h 26"/>
                      <a:gd name="T10" fmla="*/ 1 w 57"/>
                      <a:gd name="T11" fmla="*/ 2 h 26"/>
                      <a:gd name="T12" fmla="*/ 0 w 57"/>
                      <a:gd name="T13" fmla="*/ 2 h 26"/>
                      <a:gd name="T14" fmla="*/ 0 w 57"/>
                      <a:gd name="T15" fmla="*/ 3 h 26"/>
                      <a:gd name="T16" fmla="*/ 0 w 57"/>
                      <a:gd name="T17" fmla="*/ 3 h 26"/>
                      <a:gd name="T18" fmla="*/ 0 w 57"/>
                      <a:gd name="T19" fmla="*/ 3 h 26"/>
                      <a:gd name="T20" fmla="*/ 0 w 57"/>
                      <a:gd name="T21" fmla="*/ 3 h 26"/>
                      <a:gd name="T22" fmla="*/ 0 w 57"/>
                      <a:gd name="T23" fmla="*/ 3 h 26"/>
                      <a:gd name="T24" fmla="*/ 1 w 57"/>
                      <a:gd name="T25" fmla="*/ 2 h 26"/>
                      <a:gd name="T26" fmla="*/ 2 w 57"/>
                      <a:gd name="T27" fmla="*/ 2 h 26"/>
                      <a:gd name="T28" fmla="*/ 3 w 57"/>
                      <a:gd name="T29" fmla="*/ 1 h 26"/>
                      <a:gd name="T30" fmla="*/ 4 w 57"/>
                      <a:gd name="T31" fmla="*/ 1 h 26"/>
                      <a:gd name="T32" fmla="*/ 5 w 57"/>
                      <a:gd name="T33" fmla="*/ 1 h 26"/>
                      <a:gd name="T34" fmla="*/ 7 w 57"/>
                      <a:gd name="T35" fmla="*/ 1 h 26"/>
                      <a:gd name="T36" fmla="*/ 7 w 57"/>
                      <a:gd name="T37" fmla="*/ 0 h 2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57"/>
                      <a:gd name="T58" fmla="*/ 0 h 26"/>
                      <a:gd name="T59" fmla="*/ 57 w 57"/>
                      <a:gd name="T60" fmla="*/ 26 h 2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57" h="26">
                        <a:moveTo>
                          <a:pt x="57" y="0"/>
                        </a:moveTo>
                        <a:lnTo>
                          <a:pt x="45" y="1"/>
                        </a:lnTo>
                        <a:lnTo>
                          <a:pt x="35" y="2"/>
                        </a:lnTo>
                        <a:lnTo>
                          <a:pt x="25" y="4"/>
                        </a:lnTo>
                        <a:lnTo>
                          <a:pt x="16" y="7"/>
                        </a:lnTo>
                        <a:lnTo>
                          <a:pt x="9" y="11"/>
                        </a:lnTo>
                        <a:lnTo>
                          <a:pt x="4" y="15"/>
                        </a:lnTo>
                        <a:lnTo>
                          <a:pt x="1" y="21"/>
                        </a:lnTo>
                        <a:lnTo>
                          <a:pt x="0" y="26"/>
                        </a:lnTo>
                        <a:lnTo>
                          <a:pt x="4" y="26"/>
                        </a:lnTo>
                        <a:lnTo>
                          <a:pt x="4" y="21"/>
                        </a:lnTo>
                        <a:lnTo>
                          <a:pt x="7" y="17"/>
                        </a:lnTo>
                        <a:lnTo>
                          <a:pt x="13" y="12"/>
                        </a:lnTo>
                        <a:lnTo>
                          <a:pt x="19" y="9"/>
                        </a:lnTo>
                        <a:lnTo>
                          <a:pt x="27" y="5"/>
                        </a:lnTo>
                        <a:lnTo>
                          <a:pt x="36" y="3"/>
                        </a:lnTo>
                        <a:lnTo>
                          <a:pt x="47" y="2"/>
                        </a:lnTo>
                        <a:lnTo>
                          <a:pt x="57" y="2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rgbClr val="CCCCC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11" name="Freeform 301"/>
                  <p:cNvSpPr>
                    <a:spLocks/>
                  </p:cNvSpPr>
                  <p:nvPr/>
                </p:nvSpPr>
                <p:spPr bwMode="auto">
                  <a:xfrm>
                    <a:off x="1916" y="1079"/>
                    <a:ext cx="27" cy="12"/>
                  </a:xfrm>
                  <a:custGeom>
                    <a:avLst/>
                    <a:gdLst>
                      <a:gd name="T0" fmla="*/ 7 w 53"/>
                      <a:gd name="T1" fmla="*/ 0 h 24"/>
                      <a:gd name="T2" fmla="*/ 6 w 53"/>
                      <a:gd name="T3" fmla="*/ 0 h 24"/>
                      <a:gd name="T4" fmla="*/ 4 w 53"/>
                      <a:gd name="T5" fmla="*/ 1 h 24"/>
                      <a:gd name="T6" fmla="*/ 3 w 53"/>
                      <a:gd name="T7" fmla="*/ 1 h 24"/>
                      <a:gd name="T8" fmla="*/ 2 w 53"/>
                      <a:gd name="T9" fmla="*/ 1 h 24"/>
                      <a:gd name="T10" fmla="*/ 2 w 53"/>
                      <a:gd name="T11" fmla="*/ 2 h 24"/>
                      <a:gd name="T12" fmla="*/ 1 w 53"/>
                      <a:gd name="T13" fmla="*/ 2 h 24"/>
                      <a:gd name="T14" fmla="*/ 0 w 53"/>
                      <a:gd name="T15" fmla="*/ 3 h 24"/>
                      <a:gd name="T16" fmla="*/ 0 w 53"/>
                      <a:gd name="T17" fmla="*/ 3 h 24"/>
                      <a:gd name="T18" fmla="*/ 1 w 53"/>
                      <a:gd name="T19" fmla="*/ 3 h 24"/>
                      <a:gd name="T20" fmla="*/ 1 w 53"/>
                      <a:gd name="T21" fmla="*/ 3 h 24"/>
                      <a:gd name="T22" fmla="*/ 1 w 53"/>
                      <a:gd name="T23" fmla="*/ 2 h 24"/>
                      <a:gd name="T24" fmla="*/ 2 w 53"/>
                      <a:gd name="T25" fmla="*/ 2 h 24"/>
                      <a:gd name="T26" fmla="*/ 3 w 53"/>
                      <a:gd name="T27" fmla="*/ 1 h 24"/>
                      <a:gd name="T28" fmla="*/ 3 w 53"/>
                      <a:gd name="T29" fmla="*/ 1 h 24"/>
                      <a:gd name="T30" fmla="*/ 5 w 53"/>
                      <a:gd name="T31" fmla="*/ 1 h 24"/>
                      <a:gd name="T32" fmla="*/ 6 w 53"/>
                      <a:gd name="T33" fmla="*/ 1 h 24"/>
                      <a:gd name="T34" fmla="*/ 7 w 53"/>
                      <a:gd name="T35" fmla="*/ 1 h 24"/>
                      <a:gd name="T36" fmla="*/ 7 w 53"/>
                      <a:gd name="T37" fmla="*/ 0 h 24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53"/>
                      <a:gd name="T58" fmla="*/ 0 h 24"/>
                      <a:gd name="T59" fmla="*/ 53 w 53"/>
                      <a:gd name="T60" fmla="*/ 24 h 24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53" h="24">
                        <a:moveTo>
                          <a:pt x="53" y="0"/>
                        </a:moveTo>
                        <a:lnTo>
                          <a:pt x="43" y="0"/>
                        </a:lnTo>
                        <a:lnTo>
                          <a:pt x="32" y="1"/>
                        </a:lnTo>
                        <a:lnTo>
                          <a:pt x="23" y="3"/>
                        </a:lnTo>
                        <a:lnTo>
                          <a:pt x="15" y="7"/>
                        </a:lnTo>
                        <a:lnTo>
                          <a:pt x="9" y="10"/>
                        </a:lnTo>
                        <a:lnTo>
                          <a:pt x="3" y="15"/>
                        </a:lnTo>
                        <a:lnTo>
                          <a:pt x="0" y="19"/>
                        </a:lnTo>
                        <a:lnTo>
                          <a:pt x="0" y="24"/>
                        </a:lnTo>
                        <a:lnTo>
                          <a:pt x="3" y="24"/>
                        </a:lnTo>
                        <a:lnTo>
                          <a:pt x="3" y="19"/>
                        </a:lnTo>
                        <a:lnTo>
                          <a:pt x="6" y="15"/>
                        </a:lnTo>
                        <a:lnTo>
                          <a:pt x="11" y="11"/>
                        </a:lnTo>
                        <a:lnTo>
                          <a:pt x="18" y="8"/>
                        </a:lnTo>
                        <a:lnTo>
                          <a:pt x="24" y="4"/>
                        </a:lnTo>
                        <a:lnTo>
                          <a:pt x="34" y="3"/>
                        </a:lnTo>
                        <a:lnTo>
                          <a:pt x="44" y="1"/>
                        </a:lnTo>
                        <a:lnTo>
                          <a:pt x="53" y="1"/>
                        </a:lnTo>
                        <a:lnTo>
                          <a:pt x="53" y="0"/>
                        </a:lnTo>
                        <a:close/>
                      </a:path>
                    </a:pathLst>
                  </a:custGeom>
                  <a:solidFill>
                    <a:srgbClr val="CFCFC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12" name="Freeform 302"/>
                  <p:cNvSpPr>
                    <a:spLocks/>
                  </p:cNvSpPr>
                  <p:nvPr/>
                </p:nvSpPr>
                <p:spPr bwMode="auto">
                  <a:xfrm>
                    <a:off x="1918" y="1080"/>
                    <a:ext cx="25" cy="11"/>
                  </a:xfrm>
                  <a:custGeom>
                    <a:avLst/>
                    <a:gdLst>
                      <a:gd name="T0" fmla="*/ 6 w 50"/>
                      <a:gd name="T1" fmla="*/ 0 h 23"/>
                      <a:gd name="T2" fmla="*/ 6 w 50"/>
                      <a:gd name="T3" fmla="*/ 0 h 23"/>
                      <a:gd name="T4" fmla="*/ 3 w 50"/>
                      <a:gd name="T5" fmla="*/ 0 h 23"/>
                      <a:gd name="T6" fmla="*/ 3 w 50"/>
                      <a:gd name="T7" fmla="*/ 0 h 23"/>
                      <a:gd name="T8" fmla="*/ 2 w 50"/>
                      <a:gd name="T9" fmla="*/ 0 h 23"/>
                      <a:gd name="T10" fmla="*/ 1 w 50"/>
                      <a:gd name="T11" fmla="*/ 1 h 23"/>
                      <a:gd name="T12" fmla="*/ 1 w 50"/>
                      <a:gd name="T13" fmla="*/ 1 h 23"/>
                      <a:gd name="T14" fmla="*/ 0 w 50"/>
                      <a:gd name="T15" fmla="*/ 2 h 23"/>
                      <a:gd name="T16" fmla="*/ 0 w 50"/>
                      <a:gd name="T17" fmla="*/ 2 h 23"/>
                      <a:gd name="T18" fmla="*/ 1 w 50"/>
                      <a:gd name="T19" fmla="*/ 2 h 23"/>
                      <a:gd name="T20" fmla="*/ 1 w 50"/>
                      <a:gd name="T21" fmla="*/ 2 h 23"/>
                      <a:gd name="T22" fmla="*/ 1 w 50"/>
                      <a:gd name="T23" fmla="*/ 1 h 23"/>
                      <a:gd name="T24" fmla="*/ 2 w 50"/>
                      <a:gd name="T25" fmla="*/ 1 h 23"/>
                      <a:gd name="T26" fmla="*/ 3 w 50"/>
                      <a:gd name="T27" fmla="*/ 1 h 23"/>
                      <a:gd name="T28" fmla="*/ 3 w 50"/>
                      <a:gd name="T29" fmla="*/ 0 h 23"/>
                      <a:gd name="T30" fmla="*/ 4 w 50"/>
                      <a:gd name="T31" fmla="*/ 0 h 23"/>
                      <a:gd name="T32" fmla="*/ 6 w 50"/>
                      <a:gd name="T33" fmla="*/ 0 h 23"/>
                      <a:gd name="T34" fmla="*/ 6 w 50"/>
                      <a:gd name="T35" fmla="*/ 0 h 23"/>
                      <a:gd name="T36" fmla="*/ 6 w 50"/>
                      <a:gd name="T37" fmla="*/ 0 h 2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50"/>
                      <a:gd name="T58" fmla="*/ 0 h 23"/>
                      <a:gd name="T59" fmla="*/ 50 w 50"/>
                      <a:gd name="T60" fmla="*/ 23 h 23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50" h="23">
                        <a:moveTo>
                          <a:pt x="50" y="0"/>
                        </a:moveTo>
                        <a:lnTo>
                          <a:pt x="41" y="0"/>
                        </a:lnTo>
                        <a:lnTo>
                          <a:pt x="31" y="2"/>
                        </a:lnTo>
                        <a:lnTo>
                          <a:pt x="21" y="3"/>
                        </a:lnTo>
                        <a:lnTo>
                          <a:pt x="15" y="7"/>
                        </a:lnTo>
                        <a:lnTo>
                          <a:pt x="8" y="10"/>
                        </a:lnTo>
                        <a:lnTo>
                          <a:pt x="3" y="14"/>
                        </a:lnTo>
                        <a:lnTo>
                          <a:pt x="0" y="18"/>
                        </a:lnTo>
                        <a:lnTo>
                          <a:pt x="0" y="23"/>
                        </a:lnTo>
                        <a:lnTo>
                          <a:pt x="3" y="23"/>
                        </a:lnTo>
                        <a:lnTo>
                          <a:pt x="3" y="18"/>
                        </a:lnTo>
                        <a:lnTo>
                          <a:pt x="7" y="15"/>
                        </a:lnTo>
                        <a:lnTo>
                          <a:pt x="11" y="11"/>
                        </a:lnTo>
                        <a:lnTo>
                          <a:pt x="17" y="8"/>
                        </a:lnTo>
                        <a:lnTo>
                          <a:pt x="24" y="6"/>
                        </a:lnTo>
                        <a:lnTo>
                          <a:pt x="32" y="3"/>
                        </a:lnTo>
                        <a:lnTo>
                          <a:pt x="41" y="2"/>
                        </a:lnTo>
                        <a:lnTo>
                          <a:pt x="50" y="1"/>
                        </a:lnTo>
                        <a:lnTo>
                          <a:pt x="50" y="0"/>
                        </a:lnTo>
                        <a:close/>
                      </a:path>
                    </a:pathLst>
                  </a:custGeom>
                  <a:solidFill>
                    <a:srgbClr val="D2D2D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13" name="Freeform 303"/>
                  <p:cNvSpPr>
                    <a:spLocks/>
                  </p:cNvSpPr>
                  <p:nvPr/>
                </p:nvSpPr>
                <p:spPr bwMode="auto">
                  <a:xfrm>
                    <a:off x="1920" y="1081"/>
                    <a:ext cx="23" cy="10"/>
                  </a:xfrm>
                  <a:custGeom>
                    <a:avLst/>
                    <a:gdLst>
                      <a:gd name="T0" fmla="*/ 5 w 47"/>
                      <a:gd name="T1" fmla="*/ 0 h 22"/>
                      <a:gd name="T2" fmla="*/ 4 w 47"/>
                      <a:gd name="T3" fmla="*/ 0 h 22"/>
                      <a:gd name="T4" fmla="*/ 3 w 47"/>
                      <a:gd name="T5" fmla="*/ 0 h 22"/>
                      <a:gd name="T6" fmla="*/ 2 w 47"/>
                      <a:gd name="T7" fmla="*/ 0 h 22"/>
                      <a:gd name="T8" fmla="*/ 1 w 47"/>
                      <a:gd name="T9" fmla="*/ 0 h 22"/>
                      <a:gd name="T10" fmla="*/ 1 w 47"/>
                      <a:gd name="T11" fmla="*/ 1 h 22"/>
                      <a:gd name="T12" fmla="*/ 0 w 47"/>
                      <a:gd name="T13" fmla="*/ 1 h 22"/>
                      <a:gd name="T14" fmla="*/ 0 w 47"/>
                      <a:gd name="T15" fmla="*/ 2 h 22"/>
                      <a:gd name="T16" fmla="*/ 0 w 47"/>
                      <a:gd name="T17" fmla="*/ 2 h 22"/>
                      <a:gd name="T18" fmla="*/ 0 w 47"/>
                      <a:gd name="T19" fmla="*/ 2 h 22"/>
                      <a:gd name="T20" fmla="*/ 0 w 47"/>
                      <a:gd name="T21" fmla="*/ 2 h 22"/>
                      <a:gd name="T22" fmla="*/ 0 w 47"/>
                      <a:gd name="T23" fmla="*/ 1 h 22"/>
                      <a:gd name="T24" fmla="*/ 1 w 47"/>
                      <a:gd name="T25" fmla="*/ 1 h 22"/>
                      <a:gd name="T26" fmla="*/ 2 w 47"/>
                      <a:gd name="T27" fmla="*/ 0 h 22"/>
                      <a:gd name="T28" fmla="*/ 3 w 47"/>
                      <a:gd name="T29" fmla="*/ 0 h 22"/>
                      <a:gd name="T30" fmla="*/ 4 w 47"/>
                      <a:gd name="T31" fmla="*/ 0 h 22"/>
                      <a:gd name="T32" fmla="*/ 5 w 47"/>
                      <a:gd name="T33" fmla="*/ 0 h 22"/>
                      <a:gd name="T34" fmla="*/ 5 w 47"/>
                      <a:gd name="T35" fmla="*/ 0 h 22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47"/>
                      <a:gd name="T55" fmla="*/ 0 h 22"/>
                      <a:gd name="T56" fmla="*/ 47 w 47"/>
                      <a:gd name="T57" fmla="*/ 22 h 22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47" h="22">
                        <a:moveTo>
                          <a:pt x="47" y="0"/>
                        </a:moveTo>
                        <a:lnTo>
                          <a:pt x="38" y="1"/>
                        </a:lnTo>
                        <a:lnTo>
                          <a:pt x="29" y="2"/>
                        </a:lnTo>
                        <a:lnTo>
                          <a:pt x="21" y="5"/>
                        </a:lnTo>
                        <a:lnTo>
                          <a:pt x="14" y="7"/>
                        </a:lnTo>
                        <a:lnTo>
                          <a:pt x="8" y="10"/>
                        </a:lnTo>
                        <a:lnTo>
                          <a:pt x="4" y="14"/>
                        </a:lnTo>
                        <a:lnTo>
                          <a:pt x="0" y="17"/>
                        </a:lnTo>
                        <a:lnTo>
                          <a:pt x="0" y="22"/>
                        </a:lnTo>
                        <a:lnTo>
                          <a:pt x="3" y="22"/>
                        </a:lnTo>
                        <a:lnTo>
                          <a:pt x="4" y="17"/>
                        </a:lnTo>
                        <a:lnTo>
                          <a:pt x="7" y="14"/>
                        </a:lnTo>
                        <a:lnTo>
                          <a:pt x="13" y="9"/>
                        </a:lnTo>
                        <a:lnTo>
                          <a:pt x="20" y="7"/>
                        </a:lnTo>
                        <a:lnTo>
                          <a:pt x="28" y="3"/>
                        </a:lnTo>
                        <a:lnTo>
                          <a:pt x="38" y="2"/>
                        </a:lnTo>
                        <a:lnTo>
                          <a:pt x="47" y="2"/>
                        </a:lnTo>
                        <a:lnTo>
                          <a:pt x="47" y="0"/>
                        </a:lnTo>
                        <a:close/>
                      </a:path>
                    </a:pathLst>
                  </a:custGeom>
                  <a:solidFill>
                    <a:srgbClr val="D5D5D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14" name="Freeform 304"/>
                  <p:cNvSpPr>
                    <a:spLocks/>
                  </p:cNvSpPr>
                  <p:nvPr/>
                </p:nvSpPr>
                <p:spPr bwMode="auto">
                  <a:xfrm>
                    <a:off x="1921" y="1082"/>
                    <a:ext cx="22" cy="9"/>
                  </a:xfrm>
                  <a:custGeom>
                    <a:avLst/>
                    <a:gdLst>
                      <a:gd name="T0" fmla="*/ 6 w 44"/>
                      <a:gd name="T1" fmla="*/ 0 h 20"/>
                      <a:gd name="T2" fmla="*/ 5 w 44"/>
                      <a:gd name="T3" fmla="*/ 0 h 20"/>
                      <a:gd name="T4" fmla="*/ 3 w 44"/>
                      <a:gd name="T5" fmla="*/ 0 h 20"/>
                      <a:gd name="T6" fmla="*/ 3 w 44"/>
                      <a:gd name="T7" fmla="*/ 0 h 20"/>
                      <a:gd name="T8" fmla="*/ 1 w 44"/>
                      <a:gd name="T9" fmla="*/ 0 h 20"/>
                      <a:gd name="T10" fmla="*/ 1 w 44"/>
                      <a:gd name="T11" fmla="*/ 1 h 20"/>
                      <a:gd name="T12" fmla="*/ 1 w 44"/>
                      <a:gd name="T13" fmla="*/ 1 h 20"/>
                      <a:gd name="T14" fmla="*/ 0 w 44"/>
                      <a:gd name="T15" fmla="*/ 2 h 20"/>
                      <a:gd name="T16" fmla="*/ 1 w 44"/>
                      <a:gd name="T17" fmla="*/ 2 h 20"/>
                      <a:gd name="T18" fmla="*/ 1 w 44"/>
                      <a:gd name="T19" fmla="*/ 1 h 20"/>
                      <a:gd name="T20" fmla="*/ 1 w 44"/>
                      <a:gd name="T21" fmla="*/ 1 h 20"/>
                      <a:gd name="T22" fmla="*/ 1 w 44"/>
                      <a:gd name="T23" fmla="*/ 1 h 20"/>
                      <a:gd name="T24" fmla="*/ 3 w 44"/>
                      <a:gd name="T25" fmla="*/ 0 h 20"/>
                      <a:gd name="T26" fmla="*/ 3 w 44"/>
                      <a:gd name="T27" fmla="*/ 0 h 20"/>
                      <a:gd name="T28" fmla="*/ 5 w 44"/>
                      <a:gd name="T29" fmla="*/ 0 h 20"/>
                      <a:gd name="T30" fmla="*/ 6 w 44"/>
                      <a:gd name="T31" fmla="*/ 0 h 20"/>
                      <a:gd name="T32" fmla="*/ 6 w 44"/>
                      <a:gd name="T33" fmla="*/ 0 h 2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44"/>
                      <a:gd name="T52" fmla="*/ 0 h 20"/>
                      <a:gd name="T53" fmla="*/ 44 w 44"/>
                      <a:gd name="T54" fmla="*/ 20 h 2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44" h="20">
                        <a:moveTo>
                          <a:pt x="44" y="0"/>
                        </a:moveTo>
                        <a:lnTo>
                          <a:pt x="35" y="0"/>
                        </a:lnTo>
                        <a:lnTo>
                          <a:pt x="25" y="1"/>
                        </a:lnTo>
                        <a:lnTo>
                          <a:pt x="17" y="5"/>
                        </a:lnTo>
                        <a:lnTo>
                          <a:pt x="10" y="7"/>
                        </a:lnTo>
                        <a:lnTo>
                          <a:pt x="4" y="12"/>
                        </a:lnTo>
                        <a:lnTo>
                          <a:pt x="1" y="15"/>
                        </a:lnTo>
                        <a:lnTo>
                          <a:pt x="0" y="20"/>
                        </a:lnTo>
                        <a:lnTo>
                          <a:pt x="3" y="20"/>
                        </a:lnTo>
                        <a:lnTo>
                          <a:pt x="4" y="16"/>
                        </a:lnTo>
                        <a:lnTo>
                          <a:pt x="8" y="12"/>
                        </a:lnTo>
                        <a:lnTo>
                          <a:pt x="12" y="8"/>
                        </a:lnTo>
                        <a:lnTo>
                          <a:pt x="19" y="6"/>
                        </a:lnTo>
                        <a:lnTo>
                          <a:pt x="27" y="4"/>
                        </a:lnTo>
                        <a:lnTo>
                          <a:pt x="35" y="1"/>
                        </a:lnTo>
                        <a:lnTo>
                          <a:pt x="44" y="1"/>
                        </a:lnTo>
                        <a:lnTo>
                          <a:pt x="44" y="0"/>
                        </a:lnTo>
                        <a:close/>
                      </a:path>
                    </a:pathLst>
                  </a:custGeom>
                  <a:solidFill>
                    <a:srgbClr val="D7D7D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15" name="Freeform 305"/>
                  <p:cNvSpPr>
                    <a:spLocks/>
                  </p:cNvSpPr>
                  <p:nvPr/>
                </p:nvSpPr>
                <p:spPr bwMode="auto">
                  <a:xfrm>
                    <a:off x="1922" y="1082"/>
                    <a:ext cx="21" cy="9"/>
                  </a:xfrm>
                  <a:custGeom>
                    <a:avLst/>
                    <a:gdLst>
                      <a:gd name="T0" fmla="*/ 6 w 41"/>
                      <a:gd name="T1" fmla="*/ 0 h 19"/>
                      <a:gd name="T2" fmla="*/ 4 w 41"/>
                      <a:gd name="T3" fmla="*/ 0 h 19"/>
                      <a:gd name="T4" fmla="*/ 3 w 41"/>
                      <a:gd name="T5" fmla="*/ 0 h 19"/>
                      <a:gd name="T6" fmla="*/ 2 w 41"/>
                      <a:gd name="T7" fmla="*/ 0 h 19"/>
                      <a:gd name="T8" fmla="*/ 2 w 41"/>
                      <a:gd name="T9" fmla="*/ 0 h 19"/>
                      <a:gd name="T10" fmla="*/ 1 w 41"/>
                      <a:gd name="T11" fmla="*/ 1 h 19"/>
                      <a:gd name="T12" fmla="*/ 1 w 41"/>
                      <a:gd name="T13" fmla="*/ 1 h 19"/>
                      <a:gd name="T14" fmla="*/ 0 w 41"/>
                      <a:gd name="T15" fmla="*/ 2 h 19"/>
                      <a:gd name="T16" fmla="*/ 1 w 41"/>
                      <a:gd name="T17" fmla="*/ 2 h 19"/>
                      <a:gd name="T18" fmla="*/ 1 w 41"/>
                      <a:gd name="T19" fmla="*/ 1 h 19"/>
                      <a:gd name="T20" fmla="*/ 1 w 41"/>
                      <a:gd name="T21" fmla="*/ 1 h 19"/>
                      <a:gd name="T22" fmla="*/ 2 w 41"/>
                      <a:gd name="T23" fmla="*/ 1 h 19"/>
                      <a:gd name="T24" fmla="*/ 3 w 41"/>
                      <a:gd name="T25" fmla="*/ 0 h 19"/>
                      <a:gd name="T26" fmla="*/ 4 w 41"/>
                      <a:gd name="T27" fmla="*/ 0 h 19"/>
                      <a:gd name="T28" fmla="*/ 5 w 41"/>
                      <a:gd name="T29" fmla="*/ 0 h 19"/>
                      <a:gd name="T30" fmla="*/ 6 w 41"/>
                      <a:gd name="T31" fmla="*/ 0 h 19"/>
                      <a:gd name="T32" fmla="*/ 6 w 41"/>
                      <a:gd name="T33" fmla="*/ 0 h 19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41"/>
                      <a:gd name="T52" fmla="*/ 0 h 19"/>
                      <a:gd name="T53" fmla="*/ 41 w 41"/>
                      <a:gd name="T54" fmla="*/ 19 h 19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41" h="19">
                        <a:moveTo>
                          <a:pt x="41" y="0"/>
                        </a:moveTo>
                        <a:lnTo>
                          <a:pt x="32" y="0"/>
                        </a:lnTo>
                        <a:lnTo>
                          <a:pt x="24" y="3"/>
                        </a:lnTo>
                        <a:lnTo>
                          <a:pt x="16" y="5"/>
                        </a:lnTo>
                        <a:lnTo>
                          <a:pt x="9" y="7"/>
                        </a:lnTo>
                        <a:lnTo>
                          <a:pt x="5" y="11"/>
                        </a:lnTo>
                        <a:lnTo>
                          <a:pt x="1" y="15"/>
                        </a:lnTo>
                        <a:lnTo>
                          <a:pt x="0" y="19"/>
                        </a:lnTo>
                        <a:lnTo>
                          <a:pt x="3" y="19"/>
                        </a:lnTo>
                        <a:lnTo>
                          <a:pt x="5" y="15"/>
                        </a:lnTo>
                        <a:lnTo>
                          <a:pt x="8" y="12"/>
                        </a:lnTo>
                        <a:lnTo>
                          <a:pt x="12" y="8"/>
                        </a:lnTo>
                        <a:lnTo>
                          <a:pt x="18" y="6"/>
                        </a:lnTo>
                        <a:lnTo>
                          <a:pt x="25" y="4"/>
                        </a:lnTo>
                        <a:lnTo>
                          <a:pt x="33" y="3"/>
                        </a:lnTo>
                        <a:lnTo>
                          <a:pt x="41" y="2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solidFill>
                    <a:srgbClr val="D9D9D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16" name="Freeform 306"/>
                  <p:cNvSpPr>
                    <a:spLocks/>
                  </p:cNvSpPr>
                  <p:nvPr/>
                </p:nvSpPr>
                <p:spPr bwMode="auto">
                  <a:xfrm>
                    <a:off x="1924" y="1083"/>
                    <a:ext cx="19" cy="8"/>
                  </a:xfrm>
                  <a:custGeom>
                    <a:avLst/>
                    <a:gdLst>
                      <a:gd name="T0" fmla="*/ 5 w 38"/>
                      <a:gd name="T1" fmla="*/ 0 h 17"/>
                      <a:gd name="T2" fmla="*/ 3 w 38"/>
                      <a:gd name="T3" fmla="*/ 0 h 17"/>
                      <a:gd name="T4" fmla="*/ 2 w 38"/>
                      <a:gd name="T5" fmla="*/ 0 h 17"/>
                      <a:gd name="T6" fmla="*/ 1 w 38"/>
                      <a:gd name="T7" fmla="*/ 0 h 17"/>
                      <a:gd name="T8" fmla="*/ 1 w 38"/>
                      <a:gd name="T9" fmla="*/ 0 h 17"/>
                      <a:gd name="T10" fmla="*/ 1 w 38"/>
                      <a:gd name="T11" fmla="*/ 1 h 17"/>
                      <a:gd name="T12" fmla="*/ 1 w 38"/>
                      <a:gd name="T13" fmla="*/ 1 h 17"/>
                      <a:gd name="T14" fmla="*/ 0 w 38"/>
                      <a:gd name="T15" fmla="*/ 2 h 17"/>
                      <a:gd name="T16" fmla="*/ 1 w 38"/>
                      <a:gd name="T17" fmla="*/ 2 h 17"/>
                      <a:gd name="T18" fmla="*/ 1 w 38"/>
                      <a:gd name="T19" fmla="*/ 1 h 17"/>
                      <a:gd name="T20" fmla="*/ 1 w 38"/>
                      <a:gd name="T21" fmla="*/ 1 h 17"/>
                      <a:gd name="T22" fmla="*/ 1 w 38"/>
                      <a:gd name="T23" fmla="*/ 1 h 17"/>
                      <a:gd name="T24" fmla="*/ 2 w 38"/>
                      <a:gd name="T25" fmla="*/ 0 h 17"/>
                      <a:gd name="T26" fmla="*/ 2 w 38"/>
                      <a:gd name="T27" fmla="*/ 0 h 17"/>
                      <a:gd name="T28" fmla="*/ 3 w 38"/>
                      <a:gd name="T29" fmla="*/ 0 h 17"/>
                      <a:gd name="T30" fmla="*/ 5 w 38"/>
                      <a:gd name="T31" fmla="*/ 0 h 17"/>
                      <a:gd name="T32" fmla="*/ 5 w 38"/>
                      <a:gd name="T33" fmla="*/ 0 h 17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8"/>
                      <a:gd name="T52" fmla="*/ 0 h 17"/>
                      <a:gd name="T53" fmla="*/ 38 w 38"/>
                      <a:gd name="T54" fmla="*/ 17 h 17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8" h="17">
                        <a:moveTo>
                          <a:pt x="38" y="0"/>
                        </a:moveTo>
                        <a:lnTo>
                          <a:pt x="30" y="1"/>
                        </a:lnTo>
                        <a:lnTo>
                          <a:pt x="22" y="2"/>
                        </a:lnTo>
                        <a:lnTo>
                          <a:pt x="15" y="4"/>
                        </a:lnTo>
                        <a:lnTo>
                          <a:pt x="9" y="6"/>
                        </a:lnTo>
                        <a:lnTo>
                          <a:pt x="5" y="10"/>
                        </a:lnTo>
                        <a:lnTo>
                          <a:pt x="2" y="13"/>
                        </a:lnTo>
                        <a:lnTo>
                          <a:pt x="0" y="17"/>
                        </a:lnTo>
                        <a:lnTo>
                          <a:pt x="4" y="17"/>
                        </a:lnTo>
                        <a:lnTo>
                          <a:pt x="5" y="13"/>
                        </a:lnTo>
                        <a:lnTo>
                          <a:pt x="7" y="10"/>
                        </a:lnTo>
                        <a:lnTo>
                          <a:pt x="12" y="8"/>
                        </a:lnTo>
                        <a:lnTo>
                          <a:pt x="17" y="5"/>
                        </a:lnTo>
                        <a:lnTo>
                          <a:pt x="23" y="3"/>
                        </a:lnTo>
                        <a:lnTo>
                          <a:pt x="31" y="2"/>
                        </a:lnTo>
                        <a:lnTo>
                          <a:pt x="38" y="2"/>
                        </a:lnTo>
                        <a:lnTo>
                          <a:pt x="38" y="0"/>
                        </a:lnTo>
                        <a:close/>
                      </a:path>
                    </a:pathLst>
                  </a:custGeom>
                  <a:solidFill>
                    <a:srgbClr val="DBDBD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17" name="Freeform 307"/>
                  <p:cNvSpPr>
                    <a:spLocks/>
                  </p:cNvSpPr>
                  <p:nvPr/>
                </p:nvSpPr>
                <p:spPr bwMode="auto">
                  <a:xfrm>
                    <a:off x="1926" y="1084"/>
                    <a:ext cx="17" cy="7"/>
                  </a:xfrm>
                  <a:custGeom>
                    <a:avLst/>
                    <a:gdLst>
                      <a:gd name="T0" fmla="*/ 4 w 34"/>
                      <a:gd name="T1" fmla="*/ 0 h 15"/>
                      <a:gd name="T2" fmla="*/ 3 w 34"/>
                      <a:gd name="T3" fmla="*/ 0 h 15"/>
                      <a:gd name="T4" fmla="*/ 2 w 34"/>
                      <a:gd name="T5" fmla="*/ 0 h 15"/>
                      <a:gd name="T6" fmla="*/ 1 w 34"/>
                      <a:gd name="T7" fmla="*/ 0 h 15"/>
                      <a:gd name="T8" fmla="*/ 1 w 34"/>
                      <a:gd name="T9" fmla="*/ 0 h 15"/>
                      <a:gd name="T10" fmla="*/ 1 w 34"/>
                      <a:gd name="T11" fmla="*/ 1 h 15"/>
                      <a:gd name="T12" fmla="*/ 1 w 34"/>
                      <a:gd name="T13" fmla="*/ 1 h 15"/>
                      <a:gd name="T14" fmla="*/ 0 w 34"/>
                      <a:gd name="T15" fmla="*/ 1 h 15"/>
                      <a:gd name="T16" fmla="*/ 1 w 34"/>
                      <a:gd name="T17" fmla="*/ 1 h 15"/>
                      <a:gd name="T18" fmla="*/ 1 w 34"/>
                      <a:gd name="T19" fmla="*/ 1 h 15"/>
                      <a:gd name="T20" fmla="*/ 1 w 34"/>
                      <a:gd name="T21" fmla="*/ 1 h 15"/>
                      <a:gd name="T22" fmla="*/ 1 w 34"/>
                      <a:gd name="T23" fmla="*/ 0 h 15"/>
                      <a:gd name="T24" fmla="*/ 2 w 34"/>
                      <a:gd name="T25" fmla="*/ 0 h 15"/>
                      <a:gd name="T26" fmla="*/ 3 w 34"/>
                      <a:gd name="T27" fmla="*/ 0 h 15"/>
                      <a:gd name="T28" fmla="*/ 4 w 34"/>
                      <a:gd name="T29" fmla="*/ 0 h 15"/>
                      <a:gd name="T30" fmla="*/ 4 w 34"/>
                      <a:gd name="T31" fmla="*/ 0 h 15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34"/>
                      <a:gd name="T49" fmla="*/ 0 h 15"/>
                      <a:gd name="T50" fmla="*/ 34 w 34"/>
                      <a:gd name="T51" fmla="*/ 15 h 15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34" h="15">
                        <a:moveTo>
                          <a:pt x="34" y="0"/>
                        </a:moveTo>
                        <a:lnTo>
                          <a:pt x="27" y="0"/>
                        </a:lnTo>
                        <a:lnTo>
                          <a:pt x="19" y="1"/>
                        </a:lnTo>
                        <a:lnTo>
                          <a:pt x="13" y="3"/>
                        </a:lnTo>
                        <a:lnTo>
                          <a:pt x="8" y="6"/>
                        </a:lnTo>
                        <a:lnTo>
                          <a:pt x="3" y="8"/>
                        </a:lnTo>
                        <a:lnTo>
                          <a:pt x="1" y="11"/>
                        </a:lnTo>
                        <a:lnTo>
                          <a:pt x="0" y="15"/>
                        </a:lnTo>
                        <a:lnTo>
                          <a:pt x="3" y="15"/>
                        </a:lnTo>
                        <a:lnTo>
                          <a:pt x="4" y="11"/>
                        </a:lnTo>
                        <a:lnTo>
                          <a:pt x="8" y="8"/>
                        </a:lnTo>
                        <a:lnTo>
                          <a:pt x="12" y="6"/>
                        </a:lnTo>
                        <a:lnTo>
                          <a:pt x="19" y="3"/>
                        </a:lnTo>
                        <a:lnTo>
                          <a:pt x="26" y="1"/>
                        </a:lnTo>
                        <a:lnTo>
                          <a:pt x="34" y="1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18" name="Freeform 308"/>
                  <p:cNvSpPr>
                    <a:spLocks/>
                  </p:cNvSpPr>
                  <p:nvPr/>
                </p:nvSpPr>
                <p:spPr bwMode="auto">
                  <a:xfrm>
                    <a:off x="1928" y="1085"/>
                    <a:ext cx="15" cy="6"/>
                  </a:xfrm>
                  <a:custGeom>
                    <a:avLst/>
                    <a:gdLst>
                      <a:gd name="T0" fmla="*/ 3 w 31"/>
                      <a:gd name="T1" fmla="*/ 0 h 14"/>
                      <a:gd name="T2" fmla="*/ 2 w 31"/>
                      <a:gd name="T3" fmla="*/ 0 h 14"/>
                      <a:gd name="T4" fmla="*/ 2 w 31"/>
                      <a:gd name="T5" fmla="*/ 0 h 14"/>
                      <a:gd name="T6" fmla="*/ 1 w 31"/>
                      <a:gd name="T7" fmla="*/ 0 h 14"/>
                      <a:gd name="T8" fmla="*/ 0 w 31"/>
                      <a:gd name="T9" fmla="*/ 0 h 14"/>
                      <a:gd name="T10" fmla="*/ 0 w 31"/>
                      <a:gd name="T11" fmla="*/ 1 h 14"/>
                      <a:gd name="T12" fmla="*/ 0 w 31"/>
                      <a:gd name="T13" fmla="*/ 1 h 14"/>
                      <a:gd name="T14" fmla="*/ 0 w 31"/>
                      <a:gd name="T15" fmla="*/ 1 h 14"/>
                      <a:gd name="T16" fmla="*/ 0 w 31"/>
                      <a:gd name="T17" fmla="*/ 1 h 14"/>
                      <a:gd name="T18" fmla="*/ 1 w 31"/>
                      <a:gd name="T19" fmla="*/ 0 h 14"/>
                      <a:gd name="T20" fmla="*/ 1 w 31"/>
                      <a:gd name="T21" fmla="*/ 0 h 14"/>
                      <a:gd name="T22" fmla="*/ 2 w 31"/>
                      <a:gd name="T23" fmla="*/ 0 h 14"/>
                      <a:gd name="T24" fmla="*/ 3 w 31"/>
                      <a:gd name="T25" fmla="*/ 0 h 14"/>
                      <a:gd name="T26" fmla="*/ 3 w 31"/>
                      <a:gd name="T27" fmla="*/ 0 h 14"/>
                      <a:gd name="T28" fmla="*/ 3 w 31"/>
                      <a:gd name="T29" fmla="*/ 0 h 14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31"/>
                      <a:gd name="T46" fmla="*/ 0 h 14"/>
                      <a:gd name="T47" fmla="*/ 31 w 31"/>
                      <a:gd name="T48" fmla="*/ 14 h 14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31" h="14">
                        <a:moveTo>
                          <a:pt x="31" y="0"/>
                        </a:moveTo>
                        <a:lnTo>
                          <a:pt x="23" y="0"/>
                        </a:lnTo>
                        <a:lnTo>
                          <a:pt x="16" y="2"/>
                        </a:lnTo>
                        <a:lnTo>
                          <a:pt x="9" y="5"/>
                        </a:lnTo>
                        <a:lnTo>
                          <a:pt x="5" y="7"/>
                        </a:lnTo>
                        <a:lnTo>
                          <a:pt x="1" y="10"/>
                        </a:lnTo>
                        <a:lnTo>
                          <a:pt x="0" y="14"/>
                        </a:lnTo>
                        <a:lnTo>
                          <a:pt x="4" y="14"/>
                        </a:lnTo>
                        <a:lnTo>
                          <a:pt x="5" y="10"/>
                        </a:lnTo>
                        <a:lnTo>
                          <a:pt x="8" y="8"/>
                        </a:lnTo>
                        <a:lnTo>
                          <a:pt x="12" y="6"/>
                        </a:lnTo>
                        <a:lnTo>
                          <a:pt x="17" y="3"/>
                        </a:lnTo>
                        <a:lnTo>
                          <a:pt x="24" y="2"/>
                        </a:lnTo>
                        <a:lnTo>
                          <a:pt x="31" y="1"/>
                        </a:lnTo>
                        <a:lnTo>
                          <a:pt x="31" y="0"/>
                        </a:lnTo>
                        <a:close/>
                      </a:path>
                    </a:pathLst>
                  </a:custGeom>
                  <a:solidFill>
                    <a:srgbClr val="DFDFD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19" name="Freeform 309"/>
                  <p:cNvSpPr>
                    <a:spLocks/>
                  </p:cNvSpPr>
                  <p:nvPr/>
                </p:nvSpPr>
                <p:spPr bwMode="auto">
                  <a:xfrm>
                    <a:off x="1929" y="1085"/>
                    <a:ext cx="14" cy="6"/>
                  </a:xfrm>
                  <a:custGeom>
                    <a:avLst/>
                    <a:gdLst>
                      <a:gd name="T0" fmla="*/ 4 w 27"/>
                      <a:gd name="T1" fmla="*/ 0 h 13"/>
                      <a:gd name="T2" fmla="*/ 3 w 27"/>
                      <a:gd name="T3" fmla="*/ 0 h 13"/>
                      <a:gd name="T4" fmla="*/ 2 w 27"/>
                      <a:gd name="T5" fmla="*/ 0 h 13"/>
                      <a:gd name="T6" fmla="*/ 1 w 27"/>
                      <a:gd name="T7" fmla="*/ 0 h 13"/>
                      <a:gd name="T8" fmla="*/ 1 w 27"/>
                      <a:gd name="T9" fmla="*/ 0 h 13"/>
                      <a:gd name="T10" fmla="*/ 1 w 27"/>
                      <a:gd name="T11" fmla="*/ 1 h 13"/>
                      <a:gd name="T12" fmla="*/ 0 w 27"/>
                      <a:gd name="T13" fmla="*/ 1 h 13"/>
                      <a:gd name="T14" fmla="*/ 1 w 27"/>
                      <a:gd name="T15" fmla="*/ 1 h 13"/>
                      <a:gd name="T16" fmla="*/ 1 w 27"/>
                      <a:gd name="T17" fmla="*/ 1 h 13"/>
                      <a:gd name="T18" fmla="*/ 1 w 27"/>
                      <a:gd name="T19" fmla="*/ 0 h 13"/>
                      <a:gd name="T20" fmla="*/ 2 w 27"/>
                      <a:gd name="T21" fmla="*/ 0 h 13"/>
                      <a:gd name="T22" fmla="*/ 2 w 27"/>
                      <a:gd name="T23" fmla="*/ 0 h 13"/>
                      <a:gd name="T24" fmla="*/ 3 w 27"/>
                      <a:gd name="T25" fmla="*/ 0 h 13"/>
                      <a:gd name="T26" fmla="*/ 4 w 27"/>
                      <a:gd name="T27" fmla="*/ 0 h 13"/>
                      <a:gd name="T28" fmla="*/ 4 w 27"/>
                      <a:gd name="T29" fmla="*/ 0 h 13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27"/>
                      <a:gd name="T46" fmla="*/ 0 h 13"/>
                      <a:gd name="T47" fmla="*/ 27 w 27"/>
                      <a:gd name="T48" fmla="*/ 13 h 13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27" h="13">
                        <a:moveTo>
                          <a:pt x="27" y="0"/>
                        </a:moveTo>
                        <a:lnTo>
                          <a:pt x="20" y="1"/>
                        </a:lnTo>
                        <a:lnTo>
                          <a:pt x="13" y="2"/>
                        </a:lnTo>
                        <a:lnTo>
                          <a:pt x="8" y="5"/>
                        </a:lnTo>
                        <a:lnTo>
                          <a:pt x="4" y="7"/>
                        </a:lnTo>
                        <a:lnTo>
                          <a:pt x="1" y="9"/>
                        </a:lnTo>
                        <a:lnTo>
                          <a:pt x="0" y="13"/>
                        </a:lnTo>
                        <a:lnTo>
                          <a:pt x="3" y="13"/>
                        </a:lnTo>
                        <a:lnTo>
                          <a:pt x="4" y="10"/>
                        </a:lnTo>
                        <a:lnTo>
                          <a:pt x="6" y="7"/>
                        </a:lnTo>
                        <a:lnTo>
                          <a:pt x="10" y="5"/>
                        </a:lnTo>
                        <a:lnTo>
                          <a:pt x="15" y="4"/>
                        </a:lnTo>
                        <a:lnTo>
                          <a:pt x="21" y="2"/>
                        </a:lnTo>
                        <a:lnTo>
                          <a:pt x="27" y="2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20" name="Freeform 310"/>
                  <p:cNvSpPr>
                    <a:spLocks/>
                  </p:cNvSpPr>
                  <p:nvPr/>
                </p:nvSpPr>
                <p:spPr bwMode="auto">
                  <a:xfrm>
                    <a:off x="1931" y="1086"/>
                    <a:ext cx="12" cy="5"/>
                  </a:xfrm>
                  <a:custGeom>
                    <a:avLst/>
                    <a:gdLst>
                      <a:gd name="T0" fmla="*/ 3 w 24"/>
                      <a:gd name="T1" fmla="*/ 0 h 11"/>
                      <a:gd name="T2" fmla="*/ 3 w 24"/>
                      <a:gd name="T3" fmla="*/ 0 h 11"/>
                      <a:gd name="T4" fmla="*/ 2 w 24"/>
                      <a:gd name="T5" fmla="*/ 0 h 11"/>
                      <a:gd name="T6" fmla="*/ 1 w 24"/>
                      <a:gd name="T7" fmla="*/ 0 h 11"/>
                      <a:gd name="T8" fmla="*/ 1 w 24"/>
                      <a:gd name="T9" fmla="*/ 0 h 11"/>
                      <a:gd name="T10" fmla="*/ 1 w 24"/>
                      <a:gd name="T11" fmla="*/ 1 h 11"/>
                      <a:gd name="T12" fmla="*/ 0 w 24"/>
                      <a:gd name="T13" fmla="*/ 1 h 11"/>
                      <a:gd name="T14" fmla="*/ 1 w 24"/>
                      <a:gd name="T15" fmla="*/ 1 h 11"/>
                      <a:gd name="T16" fmla="*/ 1 w 24"/>
                      <a:gd name="T17" fmla="*/ 1 h 11"/>
                      <a:gd name="T18" fmla="*/ 1 w 24"/>
                      <a:gd name="T19" fmla="*/ 0 h 11"/>
                      <a:gd name="T20" fmla="*/ 2 w 24"/>
                      <a:gd name="T21" fmla="*/ 0 h 11"/>
                      <a:gd name="T22" fmla="*/ 3 w 24"/>
                      <a:gd name="T23" fmla="*/ 0 h 11"/>
                      <a:gd name="T24" fmla="*/ 3 w 24"/>
                      <a:gd name="T25" fmla="*/ 0 h 11"/>
                      <a:gd name="T26" fmla="*/ 3 w 24"/>
                      <a:gd name="T27" fmla="*/ 0 h 11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4"/>
                      <a:gd name="T43" fmla="*/ 0 h 11"/>
                      <a:gd name="T44" fmla="*/ 24 w 24"/>
                      <a:gd name="T45" fmla="*/ 11 h 11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4" h="11">
                        <a:moveTo>
                          <a:pt x="24" y="0"/>
                        </a:moveTo>
                        <a:lnTo>
                          <a:pt x="18" y="0"/>
                        </a:lnTo>
                        <a:lnTo>
                          <a:pt x="12" y="2"/>
                        </a:lnTo>
                        <a:lnTo>
                          <a:pt x="7" y="3"/>
                        </a:lnTo>
                        <a:lnTo>
                          <a:pt x="3" y="5"/>
                        </a:lnTo>
                        <a:lnTo>
                          <a:pt x="1" y="8"/>
                        </a:lnTo>
                        <a:lnTo>
                          <a:pt x="0" y="11"/>
                        </a:lnTo>
                        <a:lnTo>
                          <a:pt x="3" y="11"/>
                        </a:lnTo>
                        <a:lnTo>
                          <a:pt x="5" y="8"/>
                        </a:lnTo>
                        <a:lnTo>
                          <a:pt x="8" y="5"/>
                        </a:lnTo>
                        <a:lnTo>
                          <a:pt x="12" y="4"/>
                        </a:lnTo>
                        <a:lnTo>
                          <a:pt x="18" y="2"/>
                        </a:lnTo>
                        <a:lnTo>
                          <a:pt x="24" y="2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E2E2E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21" name="Freeform 311"/>
                  <p:cNvSpPr>
                    <a:spLocks/>
                  </p:cNvSpPr>
                  <p:nvPr/>
                </p:nvSpPr>
                <p:spPr bwMode="auto">
                  <a:xfrm>
                    <a:off x="1933" y="1087"/>
                    <a:ext cx="10" cy="4"/>
                  </a:xfrm>
                  <a:custGeom>
                    <a:avLst/>
                    <a:gdLst>
                      <a:gd name="T0" fmla="*/ 2 w 21"/>
                      <a:gd name="T1" fmla="*/ 0 h 9"/>
                      <a:gd name="T2" fmla="*/ 1 w 21"/>
                      <a:gd name="T3" fmla="*/ 0 h 9"/>
                      <a:gd name="T4" fmla="*/ 1 w 21"/>
                      <a:gd name="T5" fmla="*/ 0 h 9"/>
                      <a:gd name="T6" fmla="*/ 0 w 21"/>
                      <a:gd name="T7" fmla="*/ 0 h 9"/>
                      <a:gd name="T8" fmla="*/ 0 w 21"/>
                      <a:gd name="T9" fmla="*/ 0 h 9"/>
                      <a:gd name="T10" fmla="*/ 0 w 21"/>
                      <a:gd name="T11" fmla="*/ 1 h 9"/>
                      <a:gd name="T12" fmla="*/ 0 w 21"/>
                      <a:gd name="T13" fmla="*/ 1 h 9"/>
                      <a:gd name="T14" fmla="*/ 0 w 21"/>
                      <a:gd name="T15" fmla="*/ 0 h 9"/>
                      <a:gd name="T16" fmla="*/ 0 w 21"/>
                      <a:gd name="T17" fmla="*/ 0 h 9"/>
                      <a:gd name="T18" fmla="*/ 1 w 21"/>
                      <a:gd name="T19" fmla="*/ 0 h 9"/>
                      <a:gd name="T20" fmla="*/ 2 w 21"/>
                      <a:gd name="T21" fmla="*/ 0 h 9"/>
                      <a:gd name="T22" fmla="*/ 2 w 21"/>
                      <a:gd name="T23" fmla="*/ 0 h 9"/>
                      <a:gd name="T24" fmla="*/ 2 w 21"/>
                      <a:gd name="T25" fmla="*/ 0 h 9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1"/>
                      <a:gd name="T40" fmla="*/ 0 h 9"/>
                      <a:gd name="T41" fmla="*/ 21 w 21"/>
                      <a:gd name="T42" fmla="*/ 9 h 9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1" h="9">
                        <a:moveTo>
                          <a:pt x="21" y="0"/>
                        </a:moveTo>
                        <a:lnTo>
                          <a:pt x="15" y="0"/>
                        </a:lnTo>
                        <a:lnTo>
                          <a:pt x="9" y="2"/>
                        </a:lnTo>
                        <a:lnTo>
                          <a:pt x="5" y="3"/>
                        </a:lnTo>
                        <a:lnTo>
                          <a:pt x="2" y="6"/>
                        </a:lnTo>
                        <a:lnTo>
                          <a:pt x="0" y="9"/>
                        </a:lnTo>
                        <a:lnTo>
                          <a:pt x="4" y="9"/>
                        </a:lnTo>
                        <a:lnTo>
                          <a:pt x="5" y="6"/>
                        </a:lnTo>
                        <a:lnTo>
                          <a:pt x="7" y="4"/>
                        </a:lnTo>
                        <a:lnTo>
                          <a:pt x="11" y="3"/>
                        </a:lnTo>
                        <a:lnTo>
                          <a:pt x="16" y="2"/>
                        </a:lnTo>
                        <a:lnTo>
                          <a:pt x="21" y="1"/>
                        </a:lnTo>
                        <a:lnTo>
                          <a:pt x="21" y="0"/>
                        </a:lnTo>
                        <a:close/>
                      </a:path>
                    </a:pathLst>
                  </a:custGeom>
                  <a:solidFill>
                    <a:srgbClr val="E3E3E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22" name="Freeform 312"/>
                  <p:cNvSpPr>
                    <a:spLocks/>
                  </p:cNvSpPr>
                  <p:nvPr/>
                </p:nvSpPr>
                <p:spPr bwMode="auto">
                  <a:xfrm>
                    <a:off x="1934" y="1087"/>
                    <a:ext cx="9" cy="4"/>
                  </a:xfrm>
                  <a:custGeom>
                    <a:avLst/>
                    <a:gdLst>
                      <a:gd name="T0" fmla="*/ 3 w 17"/>
                      <a:gd name="T1" fmla="*/ 0 h 8"/>
                      <a:gd name="T2" fmla="*/ 2 w 17"/>
                      <a:gd name="T3" fmla="*/ 1 h 8"/>
                      <a:gd name="T4" fmla="*/ 1 w 17"/>
                      <a:gd name="T5" fmla="*/ 1 h 8"/>
                      <a:gd name="T6" fmla="*/ 1 w 17"/>
                      <a:gd name="T7" fmla="*/ 1 h 8"/>
                      <a:gd name="T8" fmla="*/ 1 w 17"/>
                      <a:gd name="T9" fmla="*/ 1 h 8"/>
                      <a:gd name="T10" fmla="*/ 0 w 17"/>
                      <a:gd name="T11" fmla="*/ 1 h 8"/>
                      <a:gd name="T12" fmla="*/ 1 w 17"/>
                      <a:gd name="T13" fmla="*/ 1 h 8"/>
                      <a:gd name="T14" fmla="*/ 1 w 17"/>
                      <a:gd name="T15" fmla="*/ 1 h 8"/>
                      <a:gd name="T16" fmla="*/ 1 w 17"/>
                      <a:gd name="T17" fmla="*/ 1 h 8"/>
                      <a:gd name="T18" fmla="*/ 2 w 17"/>
                      <a:gd name="T19" fmla="*/ 1 h 8"/>
                      <a:gd name="T20" fmla="*/ 3 w 17"/>
                      <a:gd name="T21" fmla="*/ 1 h 8"/>
                      <a:gd name="T22" fmla="*/ 3 w 17"/>
                      <a:gd name="T23" fmla="*/ 0 h 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"/>
                      <a:gd name="T37" fmla="*/ 0 h 8"/>
                      <a:gd name="T38" fmla="*/ 17 w 17"/>
                      <a:gd name="T39" fmla="*/ 8 h 8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" h="8">
                        <a:moveTo>
                          <a:pt x="17" y="0"/>
                        </a:moveTo>
                        <a:lnTo>
                          <a:pt x="12" y="1"/>
                        </a:lnTo>
                        <a:lnTo>
                          <a:pt x="7" y="2"/>
                        </a:lnTo>
                        <a:lnTo>
                          <a:pt x="3" y="3"/>
                        </a:lnTo>
                        <a:lnTo>
                          <a:pt x="1" y="5"/>
                        </a:lnTo>
                        <a:lnTo>
                          <a:pt x="0" y="8"/>
                        </a:lnTo>
                        <a:lnTo>
                          <a:pt x="3" y="8"/>
                        </a:lnTo>
                        <a:lnTo>
                          <a:pt x="4" y="5"/>
                        </a:lnTo>
                        <a:lnTo>
                          <a:pt x="8" y="3"/>
                        </a:lnTo>
                        <a:lnTo>
                          <a:pt x="12" y="2"/>
                        </a:lnTo>
                        <a:lnTo>
                          <a:pt x="17" y="2"/>
                        </a:lnTo>
                        <a:lnTo>
                          <a:pt x="17" y="0"/>
                        </a:lnTo>
                        <a:close/>
                      </a:path>
                    </a:pathLst>
                  </a:custGeom>
                  <a:solidFill>
                    <a:srgbClr val="E4E4E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23" name="Freeform 313"/>
                  <p:cNvSpPr>
                    <a:spLocks/>
                  </p:cNvSpPr>
                  <p:nvPr/>
                </p:nvSpPr>
                <p:spPr bwMode="auto">
                  <a:xfrm>
                    <a:off x="1936" y="1088"/>
                    <a:ext cx="7" cy="3"/>
                  </a:xfrm>
                  <a:custGeom>
                    <a:avLst/>
                    <a:gdLst>
                      <a:gd name="T0" fmla="*/ 2 w 14"/>
                      <a:gd name="T1" fmla="*/ 0 h 6"/>
                      <a:gd name="T2" fmla="*/ 2 w 14"/>
                      <a:gd name="T3" fmla="*/ 0 h 6"/>
                      <a:gd name="T4" fmla="*/ 1 w 14"/>
                      <a:gd name="T5" fmla="*/ 1 h 6"/>
                      <a:gd name="T6" fmla="*/ 1 w 14"/>
                      <a:gd name="T7" fmla="*/ 1 h 6"/>
                      <a:gd name="T8" fmla="*/ 0 w 14"/>
                      <a:gd name="T9" fmla="*/ 1 h 6"/>
                      <a:gd name="T10" fmla="*/ 1 w 14"/>
                      <a:gd name="T11" fmla="*/ 1 h 6"/>
                      <a:gd name="T12" fmla="*/ 1 w 14"/>
                      <a:gd name="T13" fmla="*/ 1 h 6"/>
                      <a:gd name="T14" fmla="*/ 1 w 14"/>
                      <a:gd name="T15" fmla="*/ 1 h 6"/>
                      <a:gd name="T16" fmla="*/ 2 w 14"/>
                      <a:gd name="T17" fmla="*/ 1 h 6"/>
                      <a:gd name="T18" fmla="*/ 2 w 14"/>
                      <a:gd name="T19" fmla="*/ 1 h 6"/>
                      <a:gd name="T20" fmla="*/ 2 w 14"/>
                      <a:gd name="T21" fmla="*/ 0 h 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4"/>
                      <a:gd name="T34" fmla="*/ 0 h 6"/>
                      <a:gd name="T35" fmla="*/ 14 w 14"/>
                      <a:gd name="T36" fmla="*/ 6 h 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4" h="6">
                        <a:moveTo>
                          <a:pt x="14" y="0"/>
                        </a:moveTo>
                        <a:lnTo>
                          <a:pt x="9" y="0"/>
                        </a:lnTo>
                        <a:lnTo>
                          <a:pt x="5" y="1"/>
                        </a:lnTo>
                        <a:lnTo>
                          <a:pt x="1" y="3"/>
                        </a:lnTo>
                        <a:lnTo>
                          <a:pt x="0" y="6"/>
                        </a:lnTo>
                        <a:lnTo>
                          <a:pt x="4" y="6"/>
                        </a:lnTo>
                        <a:lnTo>
                          <a:pt x="5" y="4"/>
                        </a:lnTo>
                        <a:lnTo>
                          <a:pt x="7" y="2"/>
                        </a:lnTo>
                        <a:lnTo>
                          <a:pt x="10" y="1"/>
                        </a:lnTo>
                        <a:lnTo>
                          <a:pt x="14" y="1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24" name="Freeform 314"/>
                  <p:cNvSpPr>
                    <a:spLocks/>
                  </p:cNvSpPr>
                  <p:nvPr/>
                </p:nvSpPr>
                <p:spPr bwMode="auto">
                  <a:xfrm>
                    <a:off x="1938" y="1089"/>
                    <a:ext cx="5" cy="2"/>
                  </a:xfrm>
                  <a:custGeom>
                    <a:avLst/>
                    <a:gdLst>
                      <a:gd name="T0" fmla="*/ 1 w 10"/>
                      <a:gd name="T1" fmla="*/ 0 h 5"/>
                      <a:gd name="T2" fmla="*/ 1 w 10"/>
                      <a:gd name="T3" fmla="*/ 0 h 5"/>
                      <a:gd name="T4" fmla="*/ 1 w 10"/>
                      <a:gd name="T5" fmla="*/ 0 h 5"/>
                      <a:gd name="T6" fmla="*/ 1 w 10"/>
                      <a:gd name="T7" fmla="*/ 0 h 5"/>
                      <a:gd name="T8" fmla="*/ 0 w 10"/>
                      <a:gd name="T9" fmla="*/ 0 h 5"/>
                      <a:gd name="T10" fmla="*/ 1 w 10"/>
                      <a:gd name="T11" fmla="*/ 0 h 5"/>
                      <a:gd name="T12" fmla="*/ 1 w 10"/>
                      <a:gd name="T13" fmla="*/ 0 h 5"/>
                      <a:gd name="T14" fmla="*/ 1 w 10"/>
                      <a:gd name="T15" fmla="*/ 0 h 5"/>
                      <a:gd name="T16" fmla="*/ 1 w 10"/>
                      <a:gd name="T17" fmla="*/ 0 h 5"/>
                      <a:gd name="T18" fmla="*/ 1 w 10"/>
                      <a:gd name="T19" fmla="*/ 0 h 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0"/>
                      <a:gd name="T31" fmla="*/ 0 h 5"/>
                      <a:gd name="T32" fmla="*/ 10 w 10"/>
                      <a:gd name="T33" fmla="*/ 5 h 5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0" h="5">
                        <a:moveTo>
                          <a:pt x="10" y="0"/>
                        </a:moveTo>
                        <a:lnTo>
                          <a:pt x="6" y="0"/>
                        </a:lnTo>
                        <a:lnTo>
                          <a:pt x="3" y="1"/>
                        </a:lnTo>
                        <a:lnTo>
                          <a:pt x="1" y="3"/>
                        </a:lnTo>
                        <a:lnTo>
                          <a:pt x="0" y="5"/>
                        </a:lnTo>
                        <a:lnTo>
                          <a:pt x="3" y="5"/>
                        </a:lnTo>
                        <a:lnTo>
                          <a:pt x="4" y="3"/>
                        </a:lnTo>
                        <a:lnTo>
                          <a:pt x="6" y="2"/>
                        </a:lnTo>
                        <a:lnTo>
                          <a:pt x="10" y="1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25" name="Freeform 315"/>
                  <p:cNvSpPr>
                    <a:spLocks/>
                  </p:cNvSpPr>
                  <p:nvPr/>
                </p:nvSpPr>
                <p:spPr bwMode="auto">
                  <a:xfrm>
                    <a:off x="1939" y="1090"/>
                    <a:ext cx="4" cy="1"/>
                  </a:xfrm>
                  <a:custGeom>
                    <a:avLst/>
                    <a:gdLst>
                      <a:gd name="T0" fmla="*/ 1 w 7"/>
                      <a:gd name="T1" fmla="*/ 0 h 4"/>
                      <a:gd name="T2" fmla="*/ 1 w 7"/>
                      <a:gd name="T3" fmla="*/ 0 h 4"/>
                      <a:gd name="T4" fmla="*/ 1 w 7"/>
                      <a:gd name="T5" fmla="*/ 0 h 4"/>
                      <a:gd name="T6" fmla="*/ 0 w 7"/>
                      <a:gd name="T7" fmla="*/ 0 h 4"/>
                      <a:gd name="T8" fmla="*/ 1 w 7"/>
                      <a:gd name="T9" fmla="*/ 0 h 4"/>
                      <a:gd name="T10" fmla="*/ 1 w 7"/>
                      <a:gd name="T11" fmla="*/ 0 h 4"/>
                      <a:gd name="T12" fmla="*/ 1 w 7"/>
                      <a:gd name="T13" fmla="*/ 0 h 4"/>
                      <a:gd name="T14" fmla="*/ 1 w 7"/>
                      <a:gd name="T15" fmla="*/ 0 h 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"/>
                      <a:gd name="T25" fmla="*/ 0 h 4"/>
                      <a:gd name="T26" fmla="*/ 7 w 7"/>
                      <a:gd name="T27" fmla="*/ 4 h 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" h="4">
                        <a:moveTo>
                          <a:pt x="7" y="0"/>
                        </a:moveTo>
                        <a:lnTo>
                          <a:pt x="3" y="1"/>
                        </a:lnTo>
                        <a:lnTo>
                          <a:pt x="1" y="2"/>
                        </a:lnTo>
                        <a:lnTo>
                          <a:pt x="0" y="4"/>
                        </a:lnTo>
                        <a:lnTo>
                          <a:pt x="3" y="4"/>
                        </a:lnTo>
                        <a:lnTo>
                          <a:pt x="5" y="2"/>
                        </a:lnTo>
                        <a:lnTo>
                          <a:pt x="7" y="2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26" name="Freeform 316"/>
                  <p:cNvSpPr>
                    <a:spLocks/>
                  </p:cNvSpPr>
                  <p:nvPr/>
                </p:nvSpPr>
                <p:spPr bwMode="auto">
                  <a:xfrm>
                    <a:off x="1941" y="1091"/>
                    <a:ext cx="2" cy="1"/>
                  </a:xfrm>
                  <a:custGeom>
                    <a:avLst/>
                    <a:gdLst>
                      <a:gd name="T0" fmla="*/ 1 w 4"/>
                      <a:gd name="T1" fmla="*/ 0 h 2"/>
                      <a:gd name="T2" fmla="*/ 1 w 4"/>
                      <a:gd name="T3" fmla="*/ 0 h 2"/>
                      <a:gd name="T4" fmla="*/ 0 w 4"/>
                      <a:gd name="T5" fmla="*/ 1 h 2"/>
                      <a:gd name="T6" fmla="*/ 1 w 4"/>
                      <a:gd name="T7" fmla="*/ 1 h 2"/>
                      <a:gd name="T8" fmla="*/ 1 w 4"/>
                      <a:gd name="T9" fmla="*/ 1 h 2"/>
                      <a:gd name="T10" fmla="*/ 1 w 4"/>
                      <a:gd name="T11" fmla="*/ 0 h 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"/>
                      <a:gd name="T19" fmla="*/ 0 h 2"/>
                      <a:gd name="T20" fmla="*/ 4 w 4"/>
                      <a:gd name="T21" fmla="*/ 2 h 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" h="2">
                        <a:moveTo>
                          <a:pt x="4" y="0"/>
                        </a:moveTo>
                        <a:lnTo>
                          <a:pt x="2" y="0"/>
                        </a:lnTo>
                        <a:lnTo>
                          <a:pt x="0" y="2"/>
                        </a:lnTo>
                        <a:lnTo>
                          <a:pt x="4" y="2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27" name="Rectangle 317"/>
                  <p:cNvSpPr>
                    <a:spLocks noChangeArrowheads="1"/>
                  </p:cNvSpPr>
                  <p:nvPr/>
                </p:nvSpPr>
                <p:spPr bwMode="auto">
                  <a:xfrm>
                    <a:off x="1943" y="1091"/>
                    <a:ext cx="0" cy="0"/>
                  </a:xfrm>
                  <a:prstGeom prst="rect">
                    <a:avLst/>
                  </a:prstGeom>
                  <a:solidFill>
                    <a:srgbClr val="E6E6E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788"/>
                  </a:p>
                </p:txBody>
              </p:sp>
              <p:sp>
                <p:nvSpPr>
                  <p:cNvPr id="328" name="Freeform 318"/>
                  <p:cNvSpPr>
                    <a:spLocks/>
                  </p:cNvSpPr>
                  <p:nvPr/>
                </p:nvSpPr>
                <p:spPr bwMode="auto">
                  <a:xfrm>
                    <a:off x="1887" y="1066"/>
                    <a:ext cx="56" cy="25"/>
                  </a:xfrm>
                  <a:custGeom>
                    <a:avLst/>
                    <a:gdLst>
                      <a:gd name="T0" fmla="*/ 0 w 111"/>
                      <a:gd name="T1" fmla="*/ 3 h 50"/>
                      <a:gd name="T2" fmla="*/ 1 w 111"/>
                      <a:gd name="T3" fmla="*/ 3 h 50"/>
                      <a:gd name="T4" fmla="*/ 1 w 111"/>
                      <a:gd name="T5" fmla="*/ 5 h 50"/>
                      <a:gd name="T6" fmla="*/ 2 w 111"/>
                      <a:gd name="T7" fmla="*/ 6 h 50"/>
                      <a:gd name="T8" fmla="*/ 4 w 111"/>
                      <a:gd name="T9" fmla="*/ 6 h 50"/>
                      <a:gd name="T10" fmla="*/ 6 w 111"/>
                      <a:gd name="T11" fmla="*/ 6 h 50"/>
                      <a:gd name="T12" fmla="*/ 7 w 111"/>
                      <a:gd name="T13" fmla="*/ 6 h 50"/>
                      <a:gd name="T14" fmla="*/ 9 w 111"/>
                      <a:gd name="T15" fmla="*/ 6 h 50"/>
                      <a:gd name="T16" fmla="*/ 11 w 111"/>
                      <a:gd name="T17" fmla="*/ 6 h 50"/>
                      <a:gd name="T18" fmla="*/ 12 w 111"/>
                      <a:gd name="T19" fmla="*/ 6 h 50"/>
                      <a:gd name="T20" fmla="*/ 13 w 111"/>
                      <a:gd name="T21" fmla="*/ 5 h 50"/>
                      <a:gd name="T22" fmla="*/ 14 w 111"/>
                      <a:gd name="T23" fmla="*/ 3 h 50"/>
                      <a:gd name="T24" fmla="*/ 14 w 111"/>
                      <a:gd name="T25" fmla="*/ 3 h 50"/>
                      <a:gd name="T26" fmla="*/ 14 w 111"/>
                      <a:gd name="T27" fmla="*/ 3 h 50"/>
                      <a:gd name="T28" fmla="*/ 13 w 111"/>
                      <a:gd name="T29" fmla="*/ 2 h 50"/>
                      <a:gd name="T30" fmla="*/ 12 w 111"/>
                      <a:gd name="T31" fmla="*/ 1 h 50"/>
                      <a:gd name="T32" fmla="*/ 11 w 111"/>
                      <a:gd name="T33" fmla="*/ 1 h 50"/>
                      <a:gd name="T34" fmla="*/ 9 w 111"/>
                      <a:gd name="T35" fmla="*/ 1 h 50"/>
                      <a:gd name="T36" fmla="*/ 7 w 111"/>
                      <a:gd name="T37" fmla="*/ 0 h 50"/>
                      <a:gd name="T38" fmla="*/ 6 w 111"/>
                      <a:gd name="T39" fmla="*/ 1 h 50"/>
                      <a:gd name="T40" fmla="*/ 4 w 111"/>
                      <a:gd name="T41" fmla="*/ 1 h 50"/>
                      <a:gd name="T42" fmla="*/ 2 w 111"/>
                      <a:gd name="T43" fmla="*/ 1 h 50"/>
                      <a:gd name="T44" fmla="*/ 1 w 111"/>
                      <a:gd name="T45" fmla="*/ 2 h 50"/>
                      <a:gd name="T46" fmla="*/ 1 w 111"/>
                      <a:gd name="T47" fmla="*/ 3 h 50"/>
                      <a:gd name="T48" fmla="*/ 0 w 111"/>
                      <a:gd name="T49" fmla="*/ 3 h 50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111"/>
                      <a:gd name="T76" fmla="*/ 0 h 50"/>
                      <a:gd name="T77" fmla="*/ 111 w 111"/>
                      <a:gd name="T78" fmla="*/ 50 h 50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111" h="50">
                        <a:moveTo>
                          <a:pt x="0" y="25"/>
                        </a:moveTo>
                        <a:lnTo>
                          <a:pt x="2" y="31"/>
                        </a:lnTo>
                        <a:lnTo>
                          <a:pt x="7" y="37"/>
                        </a:lnTo>
                        <a:lnTo>
                          <a:pt x="16" y="43"/>
                        </a:lnTo>
                        <a:lnTo>
                          <a:pt x="27" y="46"/>
                        </a:lnTo>
                        <a:lnTo>
                          <a:pt x="41" y="48"/>
                        </a:lnTo>
                        <a:lnTo>
                          <a:pt x="55" y="50"/>
                        </a:lnTo>
                        <a:lnTo>
                          <a:pt x="70" y="48"/>
                        </a:lnTo>
                        <a:lnTo>
                          <a:pt x="84" y="46"/>
                        </a:lnTo>
                        <a:lnTo>
                          <a:pt x="95" y="43"/>
                        </a:lnTo>
                        <a:lnTo>
                          <a:pt x="104" y="37"/>
                        </a:lnTo>
                        <a:lnTo>
                          <a:pt x="110" y="31"/>
                        </a:lnTo>
                        <a:lnTo>
                          <a:pt x="111" y="25"/>
                        </a:lnTo>
                        <a:lnTo>
                          <a:pt x="110" y="18"/>
                        </a:lnTo>
                        <a:lnTo>
                          <a:pt x="104" y="12"/>
                        </a:lnTo>
                        <a:lnTo>
                          <a:pt x="95" y="7"/>
                        </a:lnTo>
                        <a:lnTo>
                          <a:pt x="84" y="3"/>
                        </a:lnTo>
                        <a:lnTo>
                          <a:pt x="70" y="1"/>
                        </a:lnTo>
                        <a:lnTo>
                          <a:pt x="55" y="0"/>
                        </a:lnTo>
                        <a:lnTo>
                          <a:pt x="41" y="1"/>
                        </a:lnTo>
                        <a:lnTo>
                          <a:pt x="27" y="3"/>
                        </a:lnTo>
                        <a:lnTo>
                          <a:pt x="16" y="7"/>
                        </a:lnTo>
                        <a:lnTo>
                          <a:pt x="7" y="12"/>
                        </a:lnTo>
                        <a:lnTo>
                          <a:pt x="2" y="18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29" name="Freeform 319"/>
                  <p:cNvSpPr>
                    <a:spLocks/>
                  </p:cNvSpPr>
                  <p:nvPr/>
                </p:nvSpPr>
                <p:spPr bwMode="auto">
                  <a:xfrm>
                    <a:off x="1887" y="1066"/>
                    <a:ext cx="56" cy="25"/>
                  </a:xfrm>
                  <a:custGeom>
                    <a:avLst/>
                    <a:gdLst>
                      <a:gd name="T0" fmla="*/ 14 w 111"/>
                      <a:gd name="T1" fmla="*/ 0 h 50"/>
                      <a:gd name="T2" fmla="*/ 12 w 111"/>
                      <a:gd name="T3" fmla="*/ 0 h 50"/>
                      <a:gd name="T4" fmla="*/ 11 w 111"/>
                      <a:gd name="T5" fmla="*/ 1 h 50"/>
                      <a:gd name="T6" fmla="*/ 9 w 111"/>
                      <a:gd name="T7" fmla="*/ 1 h 50"/>
                      <a:gd name="T8" fmla="*/ 7 w 111"/>
                      <a:gd name="T9" fmla="*/ 1 h 50"/>
                      <a:gd name="T10" fmla="*/ 6 w 111"/>
                      <a:gd name="T11" fmla="*/ 2 h 50"/>
                      <a:gd name="T12" fmla="*/ 5 w 111"/>
                      <a:gd name="T13" fmla="*/ 2 h 50"/>
                      <a:gd name="T14" fmla="*/ 3 w 111"/>
                      <a:gd name="T15" fmla="*/ 3 h 50"/>
                      <a:gd name="T16" fmla="*/ 2 w 111"/>
                      <a:gd name="T17" fmla="*/ 3 h 50"/>
                      <a:gd name="T18" fmla="*/ 1 w 111"/>
                      <a:gd name="T19" fmla="*/ 3 h 50"/>
                      <a:gd name="T20" fmla="*/ 1 w 111"/>
                      <a:gd name="T21" fmla="*/ 5 h 50"/>
                      <a:gd name="T22" fmla="*/ 1 w 111"/>
                      <a:gd name="T23" fmla="*/ 6 h 50"/>
                      <a:gd name="T24" fmla="*/ 0 w 111"/>
                      <a:gd name="T25" fmla="*/ 6 h 50"/>
                      <a:gd name="T26" fmla="*/ 0 w 111"/>
                      <a:gd name="T27" fmla="*/ 0 h 50"/>
                      <a:gd name="T28" fmla="*/ 14 w 111"/>
                      <a:gd name="T29" fmla="*/ 0 h 5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11"/>
                      <a:gd name="T46" fmla="*/ 0 h 50"/>
                      <a:gd name="T47" fmla="*/ 111 w 111"/>
                      <a:gd name="T48" fmla="*/ 50 h 50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11" h="50">
                        <a:moveTo>
                          <a:pt x="111" y="0"/>
                        </a:moveTo>
                        <a:lnTo>
                          <a:pt x="96" y="0"/>
                        </a:lnTo>
                        <a:lnTo>
                          <a:pt x="82" y="1"/>
                        </a:lnTo>
                        <a:lnTo>
                          <a:pt x="69" y="3"/>
                        </a:lnTo>
                        <a:lnTo>
                          <a:pt x="55" y="7"/>
                        </a:lnTo>
                        <a:lnTo>
                          <a:pt x="43" y="10"/>
                        </a:lnTo>
                        <a:lnTo>
                          <a:pt x="33" y="14"/>
                        </a:lnTo>
                        <a:lnTo>
                          <a:pt x="22" y="19"/>
                        </a:lnTo>
                        <a:lnTo>
                          <a:pt x="14" y="25"/>
                        </a:lnTo>
                        <a:lnTo>
                          <a:pt x="8" y="30"/>
                        </a:lnTo>
                        <a:lnTo>
                          <a:pt x="3" y="37"/>
                        </a:lnTo>
                        <a:lnTo>
                          <a:pt x="1" y="43"/>
                        </a:lnTo>
                        <a:lnTo>
                          <a:pt x="0" y="50"/>
                        </a:lnTo>
                        <a:lnTo>
                          <a:pt x="0" y="0"/>
                        </a:lnTo>
                        <a:lnTo>
                          <a:pt x="111" y="0"/>
                        </a:lnTo>
                        <a:close/>
                      </a:path>
                    </a:pathLst>
                  </a:custGeom>
                  <a:solidFill>
                    <a:srgbClr val="9A9A9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30" name="Freeform 320"/>
                  <p:cNvSpPr>
                    <a:spLocks/>
                  </p:cNvSpPr>
                  <p:nvPr/>
                </p:nvSpPr>
                <p:spPr bwMode="auto">
                  <a:xfrm>
                    <a:off x="1887" y="1066"/>
                    <a:ext cx="56" cy="25"/>
                  </a:xfrm>
                  <a:custGeom>
                    <a:avLst/>
                    <a:gdLst>
                      <a:gd name="T0" fmla="*/ 14 w 111"/>
                      <a:gd name="T1" fmla="*/ 0 h 50"/>
                      <a:gd name="T2" fmla="*/ 12 w 111"/>
                      <a:gd name="T3" fmla="*/ 0 h 50"/>
                      <a:gd name="T4" fmla="*/ 11 w 111"/>
                      <a:gd name="T5" fmla="*/ 1 h 50"/>
                      <a:gd name="T6" fmla="*/ 9 w 111"/>
                      <a:gd name="T7" fmla="*/ 1 h 50"/>
                      <a:gd name="T8" fmla="*/ 7 w 111"/>
                      <a:gd name="T9" fmla="*/ 1 h 50"/>
                      <a:gd name="T10" fmla="*/ 6 w 111"/>
                      <a:gd name="T11" fmla="*/ 2 h 50"/>
                      <a:gd name="T12" fmla="*/ 5 w 111"/>
                      <a:gd name="T13" fmla="*/ 2 h 50"/>
                      <a:gd name="T14" fmla="*/ 3 w 111"/>
                      <a:gd name="T15" fmla="*/ 3 h 50"/>
                      <a:gd name="T16" fmla="*/ 2 w 111"/>
                      <a:gd name="T17" fmla="*/ 3 h 50"/>
                      <a:gd name="T18" fmla="*/ 1 w 111"/>
                      <a:gd name="T19" fmla="*/ 3 h 50"/>
                      <a:gd name="T20" fmla="*/ 1 w 111"/>
                      <a:gd name="T21" fmla="*/ 5 h 50"/>
                      <a:gd name="T22" fmla="*/ 1 w 111"/>
                      <a:gd name="T23" fmla="*/ 6 h 50"/>
                      <a:gd name="T24" fmla="*/ 0 w 111"/>
                      <a:gd name="T25" fmla="*/ 6 h 50"/>
                      <a:gd name="T26" fmla="*/ 1 w 111"/>
                      <a:gd name="T27" fmla="*/ 6 h 50"/>
                      <a:gd name="T28" fmla="*/ 1 w 111"/>
                      <a:gd name="T29" fmla="*/ 6 h 50"/>
                      <a:gd name="T30" fmla="*/ 1 w 111"/>
                      <a:gd name="T31" fmla="*/ 5 h 50"/>
                      <a:gd name="T32" fmla="*/ 2 w 111"/>
                      <a:gd name="T33" fmla="*/ 3 h 50"/>
                      <a:gd name="T34" fmla="*/ 3 w 111"/>
                      <a:gd name="T35" fmla="*/ 3 h 50"/>
                      <a:gd name="T36" fmla="*/ 4 w 111"/>
                      <a:gd name="T37" fmla="*/ 3 h 50"/>
                      <a:gd name="T38" fmla="*/ 6 w 111"/>
                      <a:gd name="T39" fmla="*/ 2 h 50"/>
                      <a:gd name="T40" fmla="*/ 7 w 111"/>
                      <a:gd name="T41" fmla="*/ 2 h 50"/>
                      <a:gd name="T42" fmla="*/ 9 w 111"/>
                      <a:gd name="T43" fmla="*/ 1 h 50"/>
                      <a:gd name="T44" fmla="*/ 10 w 111"/>
                      <a:gd name="T45" fmla="*/ 1 h 50"/>
                      <a:gd name="T46" fmla="*/ 12 w 111"/>
                      <a:gd name="T47" fmla="*/ 1 h 50"/>
                      <a:gd name="T48" fmla="*/ 14 w 111"/>
                      <a:gd name="T49" fmla="*/ 1 h 50"/>
                      <a:gd name="T50" fmla="*/ 14 w 111"/>
                      <a:gd name="T51" fmla="*/ 0 h 50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111"/>
                      <a:gd name="T79" fmla="*/ 0 h 50"/>
                      <a:gd name="T80" fmla="*/ 111 w 111"/>
                      <a:gd name="T81" fmla="*/ 50 h 50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111" h="50">
                        <a:moveTo>
                          <a:pt x="111" y="0"/>
                        </a:moveTo>
                        <a:lnTo>
                          <a:pt x="96" y="0"/>
                        </a:lnTo>
                        <a:lnTo>
                          <a:pt x="82" y="1"/>
                        </a:lnTo>
                        <a:lnTo>
                          <a:pt x="69" y="3"/>
                        </a:lnTo>
                        <a:lnTo>
                          <a:pt x="55" y="7"/>
                        </a:lnTo>
                        <a:lnTo>
                          <a:pt x="43" y="10"/>
                        </a:lnTo>
                        <a:lnTo>
                          <a:pt x="33" y="14"/>
                        </a:lnTo>
                        <a:lnTo>
                          <a:pt x="22" y="19"/>
                        </a:lnTo>
                        <a:lnTo>
                          <a:pt x="14" y="25"/>
                        </a:lnTo>
                        <a:lnTo>
                          <a:pt x="8" y="30"/>
                        </a:lnTo>
                        <a:lnTo>
                          <a:pt x="3" y="37"/>
                        </a:lnTo>
                        <a:lnTo>
                          <a:pt x="1" y="43"/>
                        </a:lnTo>
                        <a:lnTo>
                          <a:pt x="0" y="50"/>
                        </a:lnTo>
                        <a:lnTo>
                          <a:pt x="3" y="50"/>
                        </a:lnTo>
                        <a:lnTo>
                          <a:pt x="4" y="43"/>
                        </a:lnTo>
                        <a:lnTo>
                          <a:pt x="8" y="36"/>
                        </a:lnTo>
                        <a:lnTo>
                          <a:pt x="12" y="29"/>
                        </a:lnTo>
                        <a:lnTo>
                          <a:pt x="20" y="24"/>
                        </a:lnTo>
                        <a:lnTo>
                          <a:pt x="29" y="18"/>
                        </a:lnTo>
                        <a:lnTo>
                          <a:pt x="41" y="13"/>
                        </a:lnTo>
                        <a:lnTo>
                          <a:pt x="53" y="9"/>
                        </a:lnTo>
                        <a:lnTo>
                          <a:pt x="67" y="5"/>
                        </a:lnTo>
                        <a:lnTo>
                          <a:pt x="80" y="3"/>
                        </a:lnTo>
                        <a:lnTo>
                          <a:pt x="96" y="2"/>
                        </a:lnTo>
                        <a:lnTo>
                          <a:pt x="111" y="1"/>
                        </a:lnTo>
                        <a:lnTo>
                          <a:pt x="111" y="0"/>
                        </a:lnTo>
                        <a:close/>
                      </a:path>
                    </a:pathLst>
                  </a:custGeom>
                  <a:solidFill>
                    <a:srgbClr val="9A9A9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31" name="Freeform 321"/>
                  <p:cNvSpPr>
                    <a:spLocks/>
                  </p:cNvSpPr>
                  <p:nvPr/>
                </p:nvSpPr>
                <p:spPr bwMode="auto">
                  <a:xfrm>
                    <a:off x="1889" y="1067"/>
                    <a:ext cx="54" cy="24"/>
                  </a:xfrm>
                  <a:custGeom>
                    <a:avLst/>
                    <a:gdLst>
                      <a:gd name="T0" fmla="*/ 14 w 108"/>
                      <a:gd name="T1" fmla="*/ 0 h 49"/>
                      <a:gd name="T2" fmla="*/ 12 w 108"/>
                      <a:gd name="T3" fmla="*/ 0 h 49"/>
                      <a:gd name="T4" fmla="*/ 10 w 108"/>
                      <a:gd name="T5" fmla="*/ 0 h 49"/>
                      <a:gd name="T6" fmla="*/ 8 w 108"/>
                      <a:gd name="T7" fmla="*/ 0 h 49"/>
                      <a:gd name="T8" fmla="*/ 7 w 108"/>
                      <a:gd name="T9" fmla="*/ 1 h 49"/>
                      <a:gd name="T10" fmla="*/ 5 w 108"/>
                      <a:gd name="T11" fmla="*/ 1 h 49"/>
                      <a:gd name="T12" fmla="*/ 3 w 108"/>
                      <a:gd name="T13" fmla="*/ 2 h 49"/>
                      <a:gd name="T14" fmla="*/ 3 w 108"/>
                      <a:gd name="T15" fmla="*/ 2 h 49"/>
                      <a:gd name="T16" fmla="*/ 2 w 108"/>
                      <a:gd name="T17" fmla="*/ 3 h 49"/>
                      <a:gd name="T18" fmla="*/ 1 w 108"/>
                      <a:gd name="T19" fmla="*/ 4 h 49"/>
                      <a:gd name="T20" fmla="*/ 1 w 108"/>
                      <a:gd name="T21" fmla="*/ 5 h 49"/>
                      <a:gd name="T22" fmla="*/ 0 w 108"/>
                      <a:gd name="T23" fmla="*/ 6 h 49"/>
                      <a:gd name="T24" fmla="*/ 1 w 108"/>
                      <a:gd name="T25" fmla="*/ 6 h 49"/>
                      <a:gd name="T26" fmla="*/ 1 w 108"/>
                      <a:gd name="T27" fmla="*/ 5 h 49"/>
                      <a:gd name="T28" fmla="*/ 1 w 108"/>
                      <a:gd name="T29" fmla="*/ 4 h 49"/>
                      <a:gd name="T30" fmla="*/ 2 w 108"/>
                      <a:gd name="T31" fmla="*/ 3 h 49"/>
                      <a:gd name="T32" fmla="*/ 3 w 108"/>
                      <a:gd name="T33" fmla="*/ 3 h 49"/>
                      <a:gd name="T34" fmla="*/ 3 w 108"/>
                      <a:gd name="T35" fmla="*/ 2 h 49"/>
                      <a:gd name="T36" fmla="*/ 5 w 108"/>
                      <a:gd name="T37" fmla="*/ 1 h 49"/>
                      <a:gd name="T38" fmla="*/ 7 w 108"/>
                      <a:gd name="T39" fmla="*/ 1 h 49"/>
                      <a:gd name="T40" fmla="*/ 9 w 108"/>
                      <a:gd name="T41" fmla="*/ 0 h 49"/>
                      <a:gd name="T42" fmla="*/ 10 w 108"/>
                      <a:gd name="T43" fmla="*/ 0 h 49"/>
                      <a:gd name="T44" fmla="*/ 12 w 108"/>
                      <a:gd name="T45" fmla="*/ 0 h 49"/>
                      <a:gd name="T46" fmla="*/ 14 w 108"/>
                      <a:gd name="T47" fmla="*/ 0 h 49"/>
                      <a:gd name="T48" fmla="*/ 14 w 108"/>
                      <a:gd name="T49" fmla="*/ 0 h 49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108"/>
                      <a:gd name="T76" fmla="*/ 0 h 49"/>
                      <a:gd name="T77" fmla="*/ 108 w 108"/>
                      <a:gd name="T78" fmla="*/ 49 h 49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108" h="49">
                        <a:moveTo>
                          <a:pt x="108" y="0"/>
                        </a:moveTo>
                        <a:lnTo>
                          <a:pt x="93" y="1"/>
                        </a:lnTo>
                        <a:lnTo>
                          <a:pt x="77" y="2"/>
                        </a:lnTo>
                        <a:lnTo>
                          <a:pt x="64" y="4"/>
                        </a:lnTo>
                        <a:lnTo>
                          <a:pt x="50" y="8"/>
                        </a:lnTo>
                        <a:lnTo>
                          <a:pt x="38" y="12"/>
                        </a:lnTo>
                        <a:lnTo>
                          <a:pt x="26" y="17"/>
                        </a:lnTo>
                        <a:lnTo>
                          <a:pt x="17" y="23"/>
                        </a:lnTo>
                        <a:lnTo>
                          <a:pt x="9" y="28"/>
                        </a:lnTo>
                        <a:lnTo>
                          <a:pt x="5" y="35"/>
                        </a:lnTo>
                        <a:lnTo>
                          <a:pt x="1" y="42"/>
                        </a:lnTo>
                        <a:lnTo>
                          <a:pt x="0" y="49"/>
                        </a:lnTo>
                        <a:lnTo>
                          <a:pt x="4" y="49"/>
                        </a:lnTo>
                        <a:lnTo>
                          <a:pt x="5" y="42"/>
                        </a:lnTo>
                        <a:lnTo>
                          <a:pt x="8" y="35"/>
                        </a:lnTo>
                        <a:lnTo>
                          <a:pt x="13" y="29"/>
                        </a:lnTo>
                        <a:lnTo>
                          <a:pt x="19" y="24"/>
                        </a:lnTo>
                        <a:lnTo>
                          <a:pt x="28" y="18"/>
                        </a:lnTo>
                        <a:lnTo>
                          <a:pt x="40" y="13"/>
                        </a:lnTo>
                        <a:lnTo>
                          <a:pt x="51" y="9"/>
                        </a:lnTo>
                        <a:lnTo>
                          <a:pt x="65" y="6"/>
                        </a:lnTo>
                        <a:lnTo>
                          <a:pt x="78" y="3"/>
                        </a:lnTo>
                        <a:lnTo>
                          <a:pt x="93" y="2"/>
                        </a:lnTo>
                        <a:lnTo>
                          <a:pt x="108" y="2"/>
                        </a:lnTo>
                        <a:lnTo>
                          <a:pt x="108" y="0"/>
                        </a:lnTo>
                        <a:close/>
                      </a:path>
                    </a:pathLst>
                  </a:custGeom>
                  <a:solidFill>
                    <a:srgbClr val="9C9C9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32" name="Freeform 322"/>
                  <p:cNvSpPr>
                    <a:spLocks/>
                  </p:cNvSpPr>
                  <p:nvPr/>
                </p:nvSpPr>
                <p:spPr bwMode="auto">
                  <a:xfrm>
                    <a:off x="1891" y="1068"/>
                    <a:ext cx="52" cy="23"/>
                  </a:xfrm>
                  <a:custGeom>
                    <a:avLst/>
                    <a:gdLst>
                      <a:gd name="T0" fmla="*/ 13 w 104"/>
                      <a:gd name="T1" fmla="*/ 0 h 47"/>
                      <a:gd name="T2" fmla="*/ 12 w 104"/>
                      <a:gd name="T3" fmla="*/ 0 h 47"/>
                      <a:gd name="T4" fmla="*/ 10 w 104"/>
                      <a:gd name="T5" fmla="*/ 0 h 47"/>
                      <a:gd name="T6" fmla="*/ 7 w 104"/>
                      <a:gd name="T7" fmla="*/ 0 h 47"/>
                      <a:gd name="T8" fmla="*/ 6 w 104"/>
                      <a:gd name="T9" fmla="*/ 0 h 47"/>
                      <a:gd name="T10" fmla="*/ 5 w 104"/>
                      <a:gd name="T11" fmla="*/ 1 h 47"/>
                      <a:gd name="T12" fmla="*/ 3 w 104"/>
                      <a:gd name="T13" fmla="*/ 2 h 47"/>
                      <a:gd name="T14" fmla="*/ 2 w 104"/>
                      <a:gd name="T15" fmla="*/ 2 h 47"/>
                      <a:gd name="T16" fmla="*/ 2 w 104"/>
                      <a:gd name="T17" fmla="*/ 3 h 47"/>
                      <a:gd name="T18" fmla="*/ 1 w 104"/>
                      <a:gd name="T19" fmla="*/ 4 h 47"/>
                      <a:gd name="T20" fmla="*/ 1 w 104"/>
                      <a:gd name="T21" fmla="*/ 5 h 47"/>
                      <a:gd name="T22" fmla="*/ 0 w 104"/>
                      <a:gd name="T23" fmla="*/ 5 h 47"/>
                      <a:gd name="T24" fmla="*/ 1 w 104"/>
                      <a:gd name="T25" fmla="*/ 5 h 47"/>
                      <a:gd name="T26" fmla="*/ 1 w 104"/>
                      <a:gd name="T27" fmla="*/ 5 h 47"/>
                      <a:gd name="T28" fmla="*/ 1 w 104"/>
                      <a:gd name="T29" fmla="*/ 4 h 47"/>
                      <a:gd name="T30" fmla="*/ 2 w 104"/>
                      <a:gd name="T31" fmla="*/ 3 h 47"/>
                      <a:gd name="T32" fmla="*/ 3 w 104"/>
                      <a:gd name="T33" fmla="*/ 2 h 47"/>
                      <a:gd name="T34" fmla="*/ 3 w 104"/>
                      <a:gd name="T35" fmla="*/ 2 h 47"/>
                      <a:gd name="T36" fmla="*/ 5 w 104"/>
                      <a:gd name="T37" fmla="*/ 1 h 47"/>
                      <a:gd name="T38" fmla="*/ 7 w 104"/>
                      <a:gd name="T39" fmla="*/ 1 h 47"/>
                      <a:gd name="T40" fmla="*/ 7 w 104"/>
                      <a:gd name="T41" fmla="*/ 0 h 47"/>
                      <a:gd name="T42" fmla="*/ 10 w 104"/>
                      <a:gd name="T43" fmla="*/ 0 h 47"/>
                      <a:gd name="T44" fmla="*/ 12 w 104"/>
                      <a:gd name="T45" fmla="*/ 0 h 47"/>
                      <a:gd name="T46" fmla="*/ 13 w 104"/>
                      <a:gd name="T47" fmla="*/ 0 h 47"/>
                      <a:gd name="T48" fmla="*/ 13 w 104"/>
                      <a:gd name="T49" fmla="*/ 0 h 47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104"/>
                      <a:gd name="T76" fmla="*/ 0 h 47"/>
                      <a:gd name="T77" fmla="*/ 104 w 104"/>
                      <a:gd name="T78" fmla="*/ 47 h 47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104" h="47">
                        <a:moveTo>
                          <a:pt x="104" y="0"/>
                        </a:moveTo>
                        <a:lnTo>
                          <a:pt x="89" y="0"/>
                        </a:lnTo>
                        <a:lnTo>
                          <a:pt x="74" y="1"/>
                        </a:lnTo>
                        <a:lnTo>
                          <a:pt x="61" y="4"/>
                        </a:lnTo>
                        <a:lnTo>
                          <a:pt x="47" y="7"/>
                        </a:lnTo>
                        <a:lnTo>
                          <a:pt x="36" y="11"/>
                        </a:lnTo>
                        <a:lnTo>
                          <a:pt x="24" y="16"/>
                        </a:lnTo>
                        <a:lnTo>
                          <a:pt x="15" y="22"/>
                        </a:lnTo>
                        <a:lnTo>
                          <a:pt x="9" y="27"/>
                        </a:lnTo>
                        <a:lnTo>
                          <a:pt x="4" y="33"/>
                        </a:lnTo>
                        <a:lnTo>
                          <a:pt x="1" y="40"/>
                        </a:lnTo>
                        <a:lnTo>
                          <a:pt x="0" y="47"/>
                        </a:lnTo>
                        <a:lnTo>
                          <a:pt x="3" y="47"/>
                        </a:lnTo>
                        <a:lnTo>
                          <a:pt x="4" y="40"/>
                        </a:lnTo>
                        <a:lnTo>
                          <a:pt x="6" y="34"/>
                        </a:lnTo>
                        <a:lnTo>
                          <a:pt x="12" y="27"/>
                        </a:lnTo>
                        <a:lnTo>
                          <a:pt x="19" y="22"/>
                        </a:lnTo>
                        <a:lnTo>
                          <a:pt x="28" y="17"/>
                        </a:lnTo>
                        <a:lnTo>
                          <a:pt x="38" y="13"/>
                        </a:lnTo>
                        <a:lnTo>
                          <a:pt x="49" y="8"/>
                        </a:lnTo>
                        <a:lnTo>
                          <a:pt x="62" y="6"/>
                        </a:lnTo>
                        <a:lnTo>
                          <a:pt x="75" y="4"/>
                        </a:lnTo>
                        <a:lnTo>
                          <a:pt x="90" y="1"/>
                        </a:lnTo>
                        <a:lnTo>
                          <a:pt x="104" y="1"/>
                        </a:lnTo>
                        <a:lnTo>
                          <a:pt x="104" y="0"/>
                        </a:lnTo>
                        <a:close/>
                      </a:path>
                    </a:pathLst>
                  </a:custGeom>
                  <a:solidFill>
                    <a:srgbClr val="9E9E9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33" name="Freeform 323"/>
                  <p:cNvSpPr>
                    <a:spLocks/>
                  </p:cNvSpPr>
                  <p:nvPr/>
                </p:nvSpPr>
                <p:spPr bwMode="auto">
                  <a:xfrm>
                    <a:off x="1892" y="1069"/>
                    <a:ext cx="51" cy="22"/>
                  </a:xfrm>
                  <a:custGeom>
                    <a:avLst/>
                    <a:gdLst>
                      <a:gd name="T0" fmla="*/ 13 w 101"/>
                      <a:gd name="T1" fmla="*/ 0 h 46"/>
                      <a:gd name="T2" fmla="*/ 11 w 101"/>
                      <a:gd name="T3" fmla="*/ 0 h 46"/>
                      <a:gd name="T4" fmla="*/ 9 w 101"/>
                      <a:gd name="T5" fmla="*/ 0 h 46"/>
                      <a:gd name="T6" fmla="*/ 8 w 101"/>
                      <a:gd name="T7" fmla="*/ 0 h 46"/>
                      <a:gd name="T8" fmla="*/ 6 w 101"/>
                      <a:gd name="T9" fmla="*/ 0 h 46"/>
                      <a:gd name="T10" fmla="*/ 5 w 101"/>
                      <a:gd name="T11" fmla="*/ 1 h 46"/>
                      <a:gd name="T12" fmla="*/ 4 w 101"/>
                      <a:gd name="T13" fmla="*/ 2 h 46"/>
                      <a:gd name="T14" fmla="*/ 2 w 101"/>
                      <a:gd name="T15" fmla="*/ 2 h 46"/>
                      <a:gd name="T16" fmla="*/ 2 w 101"/>
                      <a:gd name="T17" fmla="*/ 3 h 46"/>
                      <a:gd name="T18" fmla="*/ 1 w 101"/>
                      <a:gd name="T19" fmla="*/ 4 h 46"/>
                      <a:gd name="T20" fmla="*/ 1 w 101"/>
                      <a:gd name="T21" fmla="*/ 4 h 46"/>
                      <a:gd name="T22" fmla="*/ 0 w 101"/>
                      <a:gd name="T23" fmla="*/ 5 h 46"/>
                      <a:gd name="T24" fmla="*/ 1 w 101"/>
                      <a:gd name="T25" fmla="*/ 5 h 46"/>
                      <a:gd name="T26" fmla="*/ 1 w 101"/>
                      <a:gd name="T27" fmla="*/ 4 h 46"/>
                      <a:gd name="T28" fmla="*/ 1 w 101"/>
                      <a:gd name="T29" fmla="*/ 4 h 46"/>
                      <a:gd name="T30" fmla="*/ 2 w 101"/>
                      <a:gd name="T31" fmla="*/ 3 h 46"/>
                      <a:gd name="T32" fmla="*/ 3 w 101"/>
                      <a:gd name="T33" fmla="*/ 2 h 46"/>
                      <a:gd name="T34" fmla="*/ 4 w 101"/>
                      <a:gd name="T35" fmla="*/ 2 h 46"/>
                      <a:gd name="T36" fmla="*/ 5 w 101"/>
                      <a:gd name="T37" fmla="*/ 1 h 46"/>
                      <a:gd name="T38" fmla="*/ 6 w 101"/>
                      <a:gd name="T39" fmla="*/ 1 h 46"/>
                      <a:gd name="T40" fmla="*/ 8 w 101"/>
                      <a:gd name="T41" fmla="*/ 0 h 46"/>
                      <a:gd name="T42" fmla="*/ 10 w 101"/>
                      <a:gd name="T43" fmla="*/ 0 h 46"/>
                      <a:gd name="T44" fmla="*/ 11 w 101"/>
                      <a:gd name="T45" fmla="*/ 0 h 46"/>
                      <a:gd name="T46" fmla="*/ 13 w 101"/>
                      <a:gd name="T47" fmla="*/ 0 h 46"/>
                      <a:gd name="T48" fmla="*/ 13 w 101"/>
                      <a:gd name="T49" fmla="*/ 0 h 4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101"/>
                      <a:gd name="T76" fmla="*/ 0 h 46"/>
                      <a:gd name="T77" fmla="*/ 101 w 101"/>
                      <a:gd name="T78" fmla="*/ 46 h 4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101" h="46">
                        <a:moveTo>
                          <a:pt x="101" y="0"/>
                        </a:moveTo>
                        <a:lnTo>
                          <a:pt x="87" y="0"/>
                        </a:lnTo>
                        <a:lnTo>
                          <a:pt x="72" y="3"/>
                        </a:lnTo>
                        <a:lnTo>
                          <a:pt x="59" y="5"/>
                        </a:lnTo>
                        <a:lnTo>
                          <a:pt x="46" y="7"/>
                        </a:lnTo>
                        <a:lnTo>
                          <a:pt x="35" y="12"/>
                        </a:lnTo>
                        <a:lnTo>
                          <a:pt x="25" y="16"/>
                        </a:lnTo>
                        <a:lnTo>
                          <a:pt x="16" y="21"/>
                        </a:lnTo>
                        <a:lnTo>
                          <a:pt x="9" y="26"/>
                        </a:lnTo>
                        <a:lnTo>
                          <a:pt x="3" y="33"/>
                        </a:lnTo>
                        <a:lnTo>
                          <a:pt x="1" y="39"/>
                        </a:lnTo>
                        <a:lnTo>
                          <a:pt x="0" y="46"/>
                        </a:lnTo>
                        <a:lnTo>
                          <a:pt x="3" y="46"/>
                        </a:lnTo>
                        <a:lnTo>
                          <a:pt x="4" y="40"/>
                        </a:lnTo>
                        <a:lnTo>
                          <a:pt x="7" y="33"/>
                        </a:lnTo>
                        <a:lnTo>
                          <a:pt x="12" y="27"/>
                        </a:lnTo>
                        <a:lnTo>
                          <a:pt x="18" y="22"/>
                        </a:lnTo>
                        <a:lnTo>
                          <a:pt x="27" y="17"/>
                        </a:lnTo>
                        <a:lnTo>
                          <a:pt x="37" y="13"/>
                        </a:lnTo>
                        <a:lnTo>
                          <a:pt x="48" y="8"/>
                        </a:lnTo>
                        <a:lnTo>
                          <a:pt x="60" y="6"/>
                        </a:lnTo>
                        <a:lnTo>
                          <a:pt x="74" y="4"/>
                        </a:lnTo>
                        <a:lnTo>
                          <a:pt x="87" y="3"/>
                        </a:lnTo>
                        <a:lnTo>
                          <a:pt x="101" y="1"/>
                        </a:lnTo>
                        <a:lnTo>
                          <a:pt x="101" y="0"/>
                        </a:lnTo>
                        <a:close/>
                      </a:path>
                    </a:pathLst>
                  </a:custGeom>
                  <a:solidFill>
                    <a:srgbClr val="A1A1A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34" name="Freeform 324"/>
                  <p:cNvSpPr>
                    <a:spLocks/>
                  </p:cNvSpPr>
                  <p:nvPr/>
                </p:nvSpPr>
                <p:spPr bwMode="auto">
                  <a:xfrm>
                    <a:off x="1894" y="1069"/>
                    <a:ext cx="49" cy="22"/>
                  </a:xfrm>
                  <a:custGeom>
                    <a:avLst/>
                    <a:gdLst>
                      <a:gd name="T0" fmla="*/ 12 w 98"/>
                      <a:gd name="T1" fmla="*/ 0 h 45"/>
                      <a:gd name="T2" fmla="*/ 11 w 98"/>
                      <a:gd name="T3" fmla="*/ 0 h 45"/>
                      <a:gd name="T4" fmla="*/ 9 w 98"/>
                      <a:gd name="T5" fmla="*/ 0 h 45"/>
                      <a:gd name="T6" fmla="*/ 7 w 98"/>
                      <a:gd name="T7" fmla="*/ 0 h 45"/>
                      <a:gd name="T8" fmla="*/ 6 w 98"/>
                      <a:gd name="T9" fmla="*/ 0 h 45"/>
                      <a:gd name="T10" fmla="*/ 5 w 98"/>
                      <a:gd name="T11" fmla="*/ 1 h 45"/>
                      <a:gd name="T12" fmla="*/ 3 w 98"/>
                      <a:gd name="T13" fmla="*/ 2 h 45"/>
                      <a:gd name="T14" fmla="*/ 2 w 98"/>
                      <a:gd name="T15" fmla="*/ 2 h 45"/>
                      <a:gd name="T16" fmla="*/ 2 w 98"/>
                      <a:gd name="T17" fmla="*/ 3 h 45"/>
                      <a:gd name="T18" fmla="*/ 1 w 98"/>
                      <a:gd name="T19" fmla="*/ 4 h 45"/>
                      <a:gd name="T20" fmla="*/ 1 w 98"/>
                      <a:gd name="T21" fmla="*/ 4 h 45"/>
                      <a:gd name="T22" fmla="*/ 0 w 98"/>
                      <a:gd name="T23" fmla="*/ 5 h 45"/>
                      <a:gd name="T24" fmla="*/ 1 w 98"/>
                      <a:gd name="T25" fmla="*/ 5 h 45"/>
                      <a:gd name="T26" fmla="*/ 1 w 98"/>
                      <a:gd name="T27" fmla="*/ 4 h 45"/>
                      <a:gd name="T28" fmla="*/ 1 w 98"/>
                      <a:gd name="T29" fmla="*/ 4 h 45"/>
                      <a:gd name="T30" fmla="*/ 2 w 98"/>
                      <a:gd name="T31" fmla="*/ 3 h 45"/>
                      <a:gd name="T32" fmla="*/ 3 w 98"/>
                      <a:gd name="T33" fmla="*/ 2 h 45"/>
                      <a:gd name="T34" fmla="*/ 3 w 98"/>
                      <a:gd name="T35" fmla="*/ 2 h 45"/>
                      <a:gd name="T36" fmla="*/ 5 w 98"/>
                      <a:gd name="T37" fmla="*/ 1 h 45"/>
                      <a:gd name="T38" fmla="*/ 6 w 98"/>
                      <a:gd name="T39" fmla="*/ 1 h 45"/>
                      <a:gd name="T40" fmla="*/ 7 w 98"/>
                      <a:gd name="T41" fmla="*/ 0 h 45"/>
                      <a:gd name="T42" fmla="*/ 9 w 98"/>
                      <a:gd name="T43" fmla="*/ 0 h 45"/>
                      <a:gd name="T44" fmla="*/ 11 w 98"/>
                      <a:gd name="T45" fmla="*/ 0 h 45"/>
                      <a:gd name="T46" fmla="*/ 12 w 98"/>
                      <a:gd name="T47" fmla="*/ 0 h 45"/>
                      <a:gd name="T48" fmla="*/ 12 w 98"/>
                      <a:gd name="T49" fmla="*/ 0 h 45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98"/>
                      <a:gd name="T76" fmla="*/ 0 h 45"/>
                      <a:gd name="T77" fmla="*/ 98 w 98"/>
                      <a:gd name="T78" fmla="*/ 45 h 45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98" h="45">
                        <a:moveTo>
                          <a:pt x="98" y="0"/>
                        </a:moveTo>
                        <a:lnTo>
                          <a:pt x="84" y="2"/>
                        </a:lnTo>
                        <a:lnTo>
                          <a:pt x="71" y="3"/>
                        </a:lnTo>
                        <a:lnTo>
                          <a:pt x="57" y="5"/>
                        </a:lnTo>
                        <a:lnTo>
                          <a:pt x="45" y="7"/>
                        </a:lnTo>
                        <a:lnTo>
                          <a:pt x="34" y="12"/>
                        </a:lnTo>
                        <a:lnTo>
                          <a:pt x="24" y="16"/>
                        </a:lnTo>
                        <a:lnTo>
                          <a:pt x="15" y="21"/>
                        </a:lnTo>
                        <a:lnTo>
                          <a:pt x="9" y="26"/>
                        </a:lnTo>
                        <a:lnTo>
                          <a:pt x="4" y="32"/>
                        </a:lnTo>
                        <a:lnTo>
                          <a:pt x="1" y="39"/>
                        </a:lnTo>
                        <a:lnTo>
                          <a:pt x="0" y="45"/>
                        </a:lnTo>
                        <a:lnTo>
                          <a:pt x="4" y="45"/>
                        </a:lnTo>
                        <a:lnTo>
                          <a:pt x="5" y="39"/>
                        </a:lnTo>
                        <a:lnTo>
                          <a:pt x="7" y="33"/>
                        </a:lnTo>
                        <a:lnTo>
                          <a:pt x="12" y="28"/>
                        </a:lnTo>
                        <a:lnTo>
                          <a:pt x="18" y="22"/>
                        </a:lnTo>
                        <a:lnTo>
                          <a:pt x="26" y="17"/>
                        </a:lnTo>
                        <a:lnTo>
                          <a:pt x="37" y="13"/>
                        </a:lnTo>
                        <a:lnTo>
                          <a:pt x="47" y="9"/>
                        </a:lnTo>
                        <a:lnTo>
                          <a:pt x="59" y="6"/>
                        </a:lnTo>
                        <a:lnTo>
                          <a:pt x="72" y="4"/>
                        </a:lnTo>
                        <a:lnTo>
                          <a:pt x="84" y="3"/>
                        </a:lnTo>
                        <a:lnTo>
                          <a:pt x="98" y="3"/>
                        </a:lnTo>
                        <a:lnTo>
                          <a:pt x="98" y="0"/>
                        </a:lnTo>
                        <a:close/>
                      </a:path>
                    </a:pathLst>
                  </a:custGeom>
                  <a:solidFill>
                    <a:srgbClr val="A3A3A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35" name="Freeform 325"/>
                  <p:cNvSpPr>
                    <a:spLocks/>
                  </p:cNvSpPr>
                  <p:nvPr/>
                </p:nvSpPr>
                <p:spPr bwMode="auto">
                  <a:xfrm>
                    <a:off x="1896" y="1070"/>
                    <a:ext cx="47" cy="21"/>
                  </a:xfrm>
                  <a:custGeom>
                    <a:avLst/>
                    <a:gdLst>
                      <a:gd name="T0" fmla="*/ 12 w 94"/>
                      <a:gd name="T1" fmla="*/ 0 h 42"/>
                      <a:gd name="T2" fmla="*/ 10 w 94"/>
                      <a:gd name="T3" fmla="*/ 0 h 42"/>
                      <a:gd name="T4" fmla="*/ 9 w 94"/>
                      <a:gd name="T5" fmla="*/ 1 h 42"/>
                      <a:gd name="T6" fmla="*/ 6 w 94"/>
                      <a:gd name="T7" fmla="*/ 1 h 42"/>
                      <a:gd name="T8" fmla="*/ 6 w 94"/>
                      <a:gd name="T9" fmla="*/ 1 h 42"/>
                      <a:gd name="T10" fmla="*/ 5 w 94"/>
                      <a:gd name="T11" fmla="*/ 1 h 42"/>
                      <a:gd name="T12" fmla="*/ 3 w 94"/>
                      <a:gd name="T13" fmla="*/ 1 h 42"/>
                      <a:gd name="T14" fmla="*/ 1 w 94"/>
                      <a:gd name="T15" fmla="*/ 3 h 42"/>
                      <a:gd name="T16" fmla="*/ 1 w 94"/>
                      <a:gd name="T17" fmla="*/ 3 h 42"/>
                      <a:gd name="T18" fmla="*/ 1 w 94"/>
                      <a:gd name="T19" fmla="*/ 3 h 42"/>
                      <a:gd name="T20" fmla="*/ 1 w 94"/>
                      <a:gd name="T21" fmla="*/ 5 h 42"/>
                      <a:gd name="T22" fmla="*/ 0 w 94"/>
                      <a:gd name="T23" fmla="*/ 5 h 42"/>
                      <a:gd name="T24" fmla="*/ 1 w 94"/>
                      <a:gd name="T25" fmla="*/ 5 h 42"/>
                      <a:gd name="T26" fmla="*/ 1 w 94"/>
                      <a:gd name="T27" fmla="*/ 5 h 42"/>
                      <a:gd name="T28" fmla="*/ 1 w 94"/>
                      <a:gd name="T29" fmla="*/ 3 h 42"/>
                      <a:gd name="T30" fmla="*/ 1 w 94"/>
                      <a:gd name="T31" fmla="*/ 3 h 42"/>
                      <a:gd name="T32" fmla="*/ 3 w 94"/>
                      <a:gd name="T33" fmla="*/ 3 h 42"/>
                      <a:gd name="T34" fmla="*/ 3 w 94"/>
                      <a:gd name="T35" fmla="*/ 1 h 42"/>
                      <a:gd name="T36" fmla="*/ 6 w 94"/>
                      <a:gd name="T37" fmla="*/ 1 h 42"/>
                      <a:gd name="T38" fmla="*/ 6 w 94"/>
                      <a:gd name="T39" fmla="*/ 1 h 42"/>
                      <a:gd name="T40" fmla="*/ 9 w 94"/>
                      <a:gd name="T41" fmla="*/ 1 h 42"/>
                      <a:gd name="T42" fmla="*/ 10 w 94"/>
                      <a:gd name="T43" fmla="*/ 1 h 42"/>
                      <a:gd name="T44" fmla="*/ 12 w 94"/>
                      <a:gd name="T45" fmla="*/ 1 h 42"/>
                      <a:gd name="T46" fmla="*/ 12 w 94"/>
                      <a:gd name="T47" fmla="*/ 0 h 42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94"/>
                      <a:gd name="T73" fmla="*/ 0 h 42"/>
                      <a:gd name="T74" fmla="*/ 94 w 94"/>
                      <a:gd name="T75" fmla="*/ 42 h 42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94" h="42">
                        <a:moveTo>
                          <a:pt x="94" y="0"/>
                        </a:moveTo>
                        <a:lnTo>
                          <a:pt x="80" y="0"/>
                        </a:lnTo>
                        <a:lnTo>
                          <a:pt x="68" y="1"/>
                        </a:lnTo>
                        <a:lnTo>
                          <a:pt x="55" y="3"/>
                        </a:lnTo>
                        <a:lnTo>
                          <a:pt x="43" y="6"/>
                        </a:lnTo>
                        <a:lnTo>
                          <a:pt x="33" y="10"/>
                        </a:lnTo>
                        <a:lnTo>
                          <a:pt x="22" y="14"/>
                        </a:lnTo>
                        <a:lnTo>
                          <a:pt x="14" y="19"/>
                        </a:lnTo>
                        <a:lnTo>
                          <a:pt x="8" y="25"/>
                        </a:lnTo>
                        <a:lnTo>
                          <a:pt x="3" y="30"/>
                        </a:lnTo>
                        <a:lnTo>
                          <a:pt x="1" y="36"/>
                        </a:lnTo>
                        <a:lnTo>
                          <a:pt x="0" y="42"/>
                        </a:lnTo>
                        <a:lnTo>
                          <a:pt x="3" y="42"/>
                        </a:lnTo>
                        <a:lnTo>
                          <a:pt x="4" y="35"/>
                        </a:lnTo>
                        <a:lnTo>
                          <a:pt x="8" y="29"/>
                        </a:lnTo>
                        <a:lnTo>
                          <a:pt x="13" y="23"/>
                        </a:lnTo>
                        <a:lnTo>
                          <a:pt x="20" y="18"/>
                        </a:lnTo>
                        <a:lnTo>
                          <a:pt x="29" y="13"/>
                        </a:lnTo>
                        <a:lnTo>
                          <a:pt x="41" y="9"/>
                        </a:lnTo>
                        <a:lnTo>
                          <a:pt x="53" y="5"/>
                        </a:lnTo>
                        <a:lnTo>
                          <a:pt x="65" y="3"/>
                        </a:lnTo>
                        <a:lnTo>
                          <a:pt x="80" y="1"/>
                        </a:lnTo>
                        <a:lnTo>
                          <a:pt x="94" y="1"/>
                        </a:lnTo>
                        <a:lnTo>
                          <a:pt x="94" y="0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36" name="Freeform 326"/>
                  <p:cNvSpPr>
                    <a:spLocks/>
                  </p:cNvSpPr>
                  <p:nvPr/>
                </p:nvSpPr>
                <p:spPr bwMode="auto">
                  <a:xfrm>
                    <a:off x="1898" y="1071"/>
                    <a:ext cx="45" cy="20"/>
                  </a:xfrm>
                  <a:custGeom>
                    <a:avLst/>
                    <a:gdLst>
                      <a:gd name="T0" fmla="*/ 11 w 91"/>
                      <a:gd name="T1" fmla="*/ 0 h 41"/>
                      <a:gd name="T2" fmla="*/ 9 w 91"/>
                      <a:gd name="T3" fmla="*/ 0 h 41"/>
                      <a:gd name="T4" fmla="*/ 7 w 91"/>
                      <a:gd name="T5" fmla="*/ 0 h 41"/>
                      <a:gd name="T6" fmla="*/ 6 w 91"/>
                      <a:gd name="T7" fmla="*/ 0 h 41"/>
                      <a:gd name="T8" fmla="*/ 4 w 91"/>
                      <a:gd name="T9" fmla="*/ 1 h 41"/>
                      <a:gd name="T10" fmla="*/ 3 w 91"/>
                      <a:gd name="T11" fmla="*/ 1 h 41"/>
                      <a:gd name="T12" fmla="*/ 2 w 91"/>
                      <a:gd name="T13" fmla="*/ 2 h 41"/>
                      <a:gd name="T14" fmla="*/ 1 w 91"/>
                      <a:gd name="T15" fmla="*/ 2 h 41"/>
                      <a:gd name="T16" fmla="*/ 0 w 91"/>
                      <a:gd name="T17" fmla="*/ 3 h 41"/>
                      <a:gd name="T18" fmla="*/ 0 w 91"/>
                      <a:gd name="T19" fmla="*/ 4 h 41"/>
                      <a:gd name="T20" fmla="*/ 0 w 91"/>
                      <a:gd name="T21" fmla="*/ 5 h 41"/>
                      <a:gd name="T22" fmla="*/ 0 w 91"/>
                      <a:gd name="T23" fmla="*/ 5 h 41"/>
                      <a:gd name="T24" fmla="*/ 0 w 91"/>
                      <a:gd name="T25" fmla="*/ 4 h 41"/>
                      <a:gd name="T26" fmla="*/ 1 w 91"/>
                      <a:gd name="T27" fmla="*/ 3 h 41"/>
                      <a:gd name="T28" fmla="*/ 1 w 91"/>
                      <a:gd name="T29" fmla="*/ 2 h 41"/>
                      <a:gd name="T30" fmla="*/ 2 w 91"/>
                      <a:gd name="T31" fmla="*/ 2 h 41"/>
                      <a:gd name="T32" fmla="*/ 3 w 91"/>
                      <a:gd name="T33" fmla="*/ 1 h 41"/>
                      <a:gd name="T34" fmla="*/ 5 w 91"/>
                      <a:gd name="T35" fmla="*/ 1 h 41"/>
                      <a:gd name="T36" fmla="*/ 6 w 91"/>
                      <a:gd name="T37" fmla="*/ 0 h 41"/>
                      <a:gd name="T38" fmla="*/ 8 w 91"/>
                      <a:gd name="T39" fmla="*/ 0 h 41"/>
                      <a:gd name="T40" fmla="*/ 9 w 91"/>
                      <a:gd name="T41" fmla="*/ 0 h 41"/>
                      <a:gd name="T42" fmla="*/ 11 w 91"/>
                      <a:gd name="T43" fmla="*/ 0 h 41"/>
                      <a:gd name="T44" fmla="*/ 11 w 91"/>
                      <a:gd name="T45" fmla="*/ 0 h 41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91"/>
                      <a:gd name="T70" fmla="*/ 0 h 41"/>
                      <a:gd name="T71" fmla="*/ 91 w 91"/>
                      <a:gd name="T72" fmla="*/ 41 h 41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91" h="41">
                        <a:moveTo>
                          <a:pt x="91" y="0"/>
                        </a:moveTo>
                        <a:lnTo>
                          <a:pt x="77" y="0"/>
                        </a:lnTo>
                        <a:lnTo>
                          <a:pt x="62" y="2"/>
                        </a:lnTo>
                        <a:lnTo>
                          <a:pt x="50" y="4"/>
                        </a:lnTo>
                        <a:lnTo>
                          <a:pt x="38" y="8"/>
                        </a:lnTo>
                        <a:lnTo>
                          <a:pt x="26" y="12"/>
                        </a:lnTo>
                        <a:lnTo>
                          <a:pt x="17" y="17"/>
                        </a:lnTo>
                        <a:lnTo>
                          <a:pt x="10" y="22"/>
                        </a:lnTo>
                        <a:lnTo>
                          <a:pt x="5" y="28"/>
                        </a:lnTo>
                        <a:lnTo>
                          <a:pt x="1" y="34"/>
                        </a:lnTo>
                        <a:lnTo>
                          <a:pt x="0" y="41"/>
                        </a:lnTo>
                        <a:lnTo>
                          <a:pt x="4" y="41"/>
                        </a:lnTo>
                        <a:lnTo>
                          <a:pt x="5" y="35"/>
                        </a:lnTo>
                        <a:lnTo>
                          <a:pt x="8" y="28"/>
                        </a:lnTo>
                        <a:lnTo>
                          <a:pt x="13" y="22"/>
                        </a:lnTo>
                        <a:lnTo>
                          <a:pt x="21" y="18"/>
                        </a:lnTo>
                        <a:lnTo>
                          <a:pt x="28" y="13"/>
                        </a:lnTo>
                        <a:lnTo>
                          <a:pt x="40" y="9"/>
                        </a:lnTo>
                        <a:lnTo>
                          <a:pt x="51" y="5"/>
                        </a:lnTo>
                        <a:lnTo>
                          <a:pt x="64" y="3"/>
                        </a:lnTo>
                        <a:lnTo>
                          <a:pt x="77" y="2"/>
                        </a:lnTo>
                        <a:lnTo>
                          <a:pt x="91" y="1"/>
                        </a:lnTo>
                        <a:lnTo>
                          <a:pt x="91" y="0"/>
                        </a:lnTo>
                        <a:close/>
                      </a:path>
                    </a:pathLst>
                  </a:custGeom>
                  <a:solidFill>
                    <a:srgbClr val="A9A9A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37" name="Freeform 327"/>
                  <p:cNvSpPr>
                    <a:spLocks/>
                  </p:cNvSpPr>
                  <p:nvPr/>
                </p:nvSpPr>
                <p:spPr bwMode="auto">
                  <a:xfrm>
                    <a:off x="1899" y="1071"/>
                    <a:ext cx="44" cy="20"/>
                  </a:xfrm>
                  <a:custGeom>
                    <a:avLst/>
                    <a:gdLst>
                      <a:gd name="T0" fmla="*/ 11 w 87"/>
                      <a:gd name="T1" fmla="*/ 0 h 40"/>
                      <a:gd name="T2" fmla="*/ 10 w 87"/>
                      <a:gd name="T3" fmla="*/ 1 h 40"/>
                      <a:gd name="T4" fmla="*/ 8 w 87"/>
                      <a:gd name="T5" fmla="*/ 1 h 40"/>
                      <a:gd name="T6" fmla="*/ 6 w 87"/>
                      <a:gd name="T7" fmla="*/ 1 h 40"/>
                      <a:gd name="T8" fmla="*/ 5 w 87"/>
                      <a:gd name="T9" fmla="*/ 1 h 40"/>
                      <a:gd name="T10" fmla="*/ 3 w 87"/>
                      <a:gd name="T11" fmla="*/ 1 h 40"/>
                      <a:gd name="T12" fmla="*/ 3 w 87"/>
                      <a:gd name="T13" fmla="*/ 3 h 40"/>
                      <a:gd name="T14" fmla="*/ 2 w 87"/>
                      <a:gd name="T15" fmla="*/ 3 h 40"/>
                      <a:gd name="T16" fmla="*/ 1 w 87"/>
                      <a:gd name="T17" fmla="*/ 3 h 40"/>
                      <a:gd name="T18" fmla="*/ 1 w 87"/>
                      <a:gd name="T19" fmla="*/ 5 h 40"/>
                      <a:gd name="T20" fmla="*/ 0 w 87"/>
                      <a:gd name="T21" fmla="*/ 5 h 40"/>
                      <a:gd name="T22" fmla="*/ 1 w 87"/>
                      <a:gd name="T23" fmla="*/ 5 h 40"/>
                      <a:gd name="T24" fmla="*/ 1 w 87"/>
                      <a:gd name="T25" fmla="*/ 5 h 40"/>
                      <a:gd name="T26" fmla="*/ 1 w 87"/>
                      <a:gd name="T27" fmla="*/ 3 h 40"/>
                      <a:gd name="T28" fmla="*/ 2 w 87"/>
                      <a:gd name="T29" fmla="*/ 3 h 40"/>
                      <a:gd name="T30" fmla="*/ 3 w 87"/>
                      <a:gd name="T31" fmla="*/ 3 h 40"/>
                      <a:gd name="T32" fmla="*/ 4 w 87"/>
                      <a:gd name="T33" fmla="*/ 1 h 40"/>
                      <a:gd name="T34" fmla="*/ 5 w 87"/>
                      <a:gd name="T35" fmla="*/ 1 h 40"/>
                      <a:gd name="T36" fmla="*/ 6 w 87"/>
                      <a:gd name="T37" fmla="*/ 1 h 40"/>
                      <a:gd name="T38" fmla="*/ 8 w 87"/>
                      <a:gd name="T39" fmla="*/ 1 h 40"/>
                      <a:gd name="T40" fmla="*/ 10 w 87"/>
                      <a:gd name="T41" fmla="*/ 1 h 40"/>
                      <a:gd name="T42" fmla="*/ 11 w 87"/>
                      <a:gd name="T43" fmla="*/ 1 h 40"/>
                      <a:gd name="T44" fmla="*/ 11 w 87"/>
                      <a:gd name="T45" fmla="*/ 0 h 40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87"/>
                      <a:gd name="T70" fmla="*/ 0 h 40"/>
                      <a:gd name="T71" fmla="*/ 87 w 87"/>
                      <a:gd name="T72" fmla="*/ 40 h 40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87" h="40">
                        <a:moveTo>
                          <a:pt x="87" y="0"/>
                        </a:moveTo>
                        <a:lnTo>
                          <a:pt x="73" y="1"/>
                        </a:lnTo>
                        <a:lnTo>
                          <a:pt x="60" y="2"/>
                        </a:lnTo>
                        <a:lnTo>
                          <a:pt x="47" y="4"/>
                        </a:lnTo>
                        <a:lnTo>
                          <a:pt x="36" y="8"/>
                        </a:lnTo>
                        <a:lnTo>
                          <a:pt x="24" y="12"/>
                        </a:lnTo>
                        <a:lnTo>
                          <a:pt x="17" y="17"/>
                        </a:lnTo>
                        <a:lnTo>
                          <a:pt x="9" y="21"/>
                        </a:lnTo>
                        <a:lnTo>
                          <a:pt x="4" y="27"/>
                        </a:lnTo>
                        <a:lnTo>
                          <a:pt x="1" y="34"/>
                        </a:lnTo>
                        <a:lnTo>
                          <a:pt x="0" y="40"/>
                        </a:lnTo>
                        <a:lnTo>
                          <a:pt x="3" y="40"/>
                        </a:lnTo>
                        <a:lnTo>
                          <a:pt x="4" y="34"/>
                        </a:lnTo>
                        <a:lnTo>
                          <a:pt x="6" y="28"/>
                        </a:lnTo>
                        <a:lnTo>
                          <a:pt x="12" y="23"/>
                        </a:lnTo>
                        <a:lnTo>
                          <a:pt x="19" y="17"/>
                        </a:lnTo>
                        <a:lnTo>
                          <a:pt x="28" y="12"/>
                        </a:lnTo>
                        <a:lnTo>
                          <a:pt x="37" y="9"/>
                        </a:lnTo>
                        <a:lnTo>
                          <a:pt x="48" y="6"/>
                        </a:lnTo>
                        <a:lnTo>
                          <a:pt x="61" y="3"/>
                        </a:lnTo>
                        <a:lnTo>
                          <a:pt x="74" y="2"/>
                        </a:lnTo>
                        <a:lnTo>
                          <a:pt x="87" y="2"/>
                        </a:lnTo>
                        <a:lnTo>
                          <a:pt x="87" y="0"/>
                        </a:lnTo>
                        <a:close/>
                      </a:path>
                    </a:pathLst>
                  </a:custGeom>
                  <a:solidFill>
                    <a:srgbClr val="ACACA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38" name="Freeform 328"/>
                  <p:cNvSpPr>
                    <a:spLocks/>
                  </p:cNvSpPr>
                  <p:nvPr/>
                </p:nvSpPr>
                <p:spPr bwMode="auto">
                  <a:xfrm>
                    <a:off x="1901" y="1073"/>
                    <a:ext cx="42" cy="18"/>
                  </a:xfrm>
                  <a:custGeom>
                    <a:avLst/>
                    <a:gdLst>
                      <a:gd name="T0" fmla="*/ 11 w 84"/>
                      <a:gd name="T1" fmla="*/ 0 h 38"/>
                      <a:gd name="T2" fmla="*/ 9 w 84"/>
                      <a:gd name="T3" fmla="*/ 0 h 38"/>
                      <a:gd name="T4" fmla="*/ 7 w 84"/>
                      <a:gd name="T5" fmla="*/ 0 h 38"/>
                      <a:gd name="T6" fmla="*/ 5 w 84"/>
                      <a:gd name="T7" fmla="*/ 0 h 38"/>
                      <a:gd name="T8" fmla="*/ 5 w 84"/>
                      <a:gd name="T9" fmla="*/ 0 h 38"/>
                      <a:gd name="T10" fmla="*/ 3 w 84"/>
                      <a:gd name="T11" fmla="*/ 1 h 38"/>
                      <a:gd name="T12" fmla="*/ 2 w 84"/>
                      <a:gd name="T13" fmla="*/ 1 h 38"/>
                      <a:gd name="T14" fmla="*/ 1 w 84"/>
                      <a:gd name="T15" fmla="*/ 2 h 38"/>
                      <a:gd name="T16" fmla="*/ 1 w 84"/>
                      <a:gd name="T17" fmla="*/ 3 h 38"/>
                      <a:gd name="T18" fmla="*/ 1 w 84"/>
                      <a:gd name="T19" fmla="*/ 3 h 38"/>
                      <a:gd name="T20" fmla="*/ 0 w 84"/>
                      <a:gd name="T21" fmla="*/ 4 h 38"/>
                      <a:gd name="T22" fmla="*/ 1 w 84"/>
                      <a:gd name="T23" fmla="*/ 4 h 38"/>
                      <a:gd name="T24" fmla="*/ 1 w 84"/>
                      <a:gd name="T25" fmla="*/ 3 h 38"/>
                      <a:gd name="T26" fmla="*/ 1 w 84"/>
                      <a:gd name="T27" fmla="*/ 3 h 38"/>
                      <a:gd name="T28" fmla="*/ 1 w 84"/>
                      <a:gd name="T29" fmla="*/ 2 h 38"/>
                      <a:gd name="T30" fmla="*/ 3 w 84"/>
                      <a:gd name="T31" fmla="*/ 2 h 38"/>
                      <a:gd name="T32" fmla="*/ 3 w 84"/>
                      <a:gd name="T33" fmla="*/ 1 h 38"/>
                      <a:gd name="T34" fmla="*/ 5 w 84"/>
                      <a:gd name="T35" fmla="*/ 1 h 38"/>
                      <a:gd name="T36" fmla="*/ 6 w 84"/>
                      <a:gd name="T37" fmla="*/ 0 h 38"/>
                      <a:gd name="T38" fmla="*/ 7 w 84"/>
                      <a:gd name="T39" fmla="*/ 0 h 38"/>
                      <a:gd name="T40" fmla="*/ 9 w 84"/>
                      <a:gd name="T41" fmla="*/ 0 h 38"/>
                      <a:gd name="T42" fmla="*/ 11 w 84"/>
                      <a:gd name="T43" fmla="*/ 0 h 38"/>
                      <a:gd name="T44" fmla="*/ 11 w 84"/>
                      <a:gd name="T45" fmla="*/ 0 h 38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84"/>
                      <a:gd name="T70" fmla="*/ 0 h 38"/>
                      <a:gd name="T71" fmla="*/ 84 w 84"/>
                      <a:gd name="T72" fmla="*/ 38 h 38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84" h="38">
                        <a:moveTo>
                          <a:pt x="84" y="0"/>
                        </a:moveTo>
                        <a:lnTo>
                          <a:pt x="71" y="0"/>
                        </a:lnTo>
                        <a:lnTo>
                          <a:pt x="58" y="1"/>
                        </a:lnTo>
                        <a:lnTo>
                          <a:pt x="45" y="4"/>
                        </a:lnTo>
                        <a:lnTo>
                          <a:pt x="34" y="7"/>
                        </a:lnTo>
                        <a:lnTo>
                          <a:pt x="25" y="10"/>
                        </a:lnTo>
                        <a:lnTo>
                          <a:pt x="16" y="15"/>
                        </a:lnTo>
                        <a:lnTo>
                          <a:pt x="9" y="21"/>
                        </a:lnTo>
                        <a:lnTo>
                          <a:pt x="3" y="26"/>
                        </a:lnTo>
                        <a:lnTo>
                          <a:pt x="1" y="32"/>
                        </a:lnTo>
                        <a:lnTo>
                          <a:pt x="0" y="38"/>
                        </a:lnTo>
                        <a:lnTo>
                          <a:pt x="3" y="38"/>
                        </a:lnTo>
                        <a:lnTo>
                          <a:pt x="4" y="32"/>
                        </a:lnTo>
                        <a:lnTo>
                          <a:pt x="7" y="26"/>
                        </a:lnTo>
                        <a:lnTo>
                          <a:pt x="11" y="22"/>
                        </a:lnTo>
                        <a:lnTo>
                          <a:pt x="18" y="16"/>
                        </a:lnTo>
                        <a:lnTo>
                          <a:pt x="27" y="12"/>
                        </a:lnTo>
                        <a:lnTo>
                          <a:pt x="36" y="8"/>
                        </a:lnTo>
                        <a:lnTo>
                          <a:pt x="48" y="5"/>
                        </a:lnTo>
                        <a:lnTo>
                          <a:pt x="59" y="4"/>
                        </a:lnTo>
                        <a:lnTo>
                          <a:pt x="71" y="1"/>
                        </a:lnTo>
                        <a:lnTo>
                          <a:pt x="84" y="1"/>
                        </a:lnTo>
                        <a:lnTo>
                          <a:pt x="84" y="0"/>
                        </a:lnTo>
                        <a:close/>
                      </a:path>
                    </a:pathLst>
                  </a:custGeom>
                  <a:solidFill>
                    <a:srgbClr val="AFAFA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39" name="Freeform 329"/>
                  <p:cNvSpPr>
                    <a:spLocks/>
                  </p:cNvSpPr>
                  <p:nvPr/>
                </p:nvSpPr>
                <p:spPr bwMode="auto">
                  <a:xfrm>
                    <a:off x="1903" y="1073"/>
                    <a:ext cx="40" cy="18"/>
                  </a:xfrm>
                  <a:custGeom>
                    <a:avLst/>
                    <a:gdLst>
                      <a:gd name="T0" fmla="*/ 10 w 81"/>
                      <a:gd name="T1" fmla="*/ 0 h 37"/>
                      <a:gd name="T2" fmla="*/ 8 w 81"/>
                      <a:gd name="T3" fmla="*/ 0 h 37"/>
                      <a:gd name="T4" fmla="*/ 7 w 81"/>
                      <a:gd name="T5" fmla="*/ 0 h 37"/>
                      <a:gd name="T6" fmla="*/ 5 w 81"/>
                      <a:gd name="T7" fmla="*/ 0 h 37"/>
                      <a:gd name="T8" fmla="*/ 4 w 81"/>
                      <a:gd name="T9" fmla="*/ 0 h 37"/>
                      <a:gd name="T10" fmla="*/ 3 w 81"/>
                      <a:gd name="T11" fmla="*/ 1 h 37"/>
                      <a:gd name="T12" fmla="*/ 1 w 81"/>
                      <a:gd name="T13" fmla="*/ 1 h 37"/>
                      <a:gd name="T14" fmla="*/ 1 w 81"/>
                      <a:gd name="T15" fmla="*/ 2 h 37"/>
                      <a:gd name="T16" fmla="*/ 0 w 81"/>
                      <a:gd name="T17" fmla="*/ 3 h 37"/>
                      <a:gd name="T18" fmla="*/ 0 w 81"/>
                      <a:gd name="T19" fmla="*/ 3 h 37"/>
                      <a:gd name="T20" fmla="*/ 0 w 81"/>
                      <a:gd name="T21" fmla="*/ 4 h 37"/>
                      <a:gd name="T22" fmla="*/ 0 w 81"/>
                      <a:gd name="T23" fmla="*/ 4 h 37"/>
                      <a:gd name="T24" fmla="*/ 0 w 81"/>
                      <a:gd name="T25" fmla="*/ 3 h 37"/>
                      <a:gd name="T26" fmla="*/ 0 w 81"/>
                      <a:gd name="T27" fmla="*/ 3 h 37"/>
                      <a:gd name="T28" fmla="*/ 1 w 81"/>
                      <a:gd name="T29" fmla="*/ 2 h 37"/>
                      <a:gd name="T30" fmla="*/ 2 w 81"/>
                      <a:gd name="T31" fmla="*/ 2 h 37"/>
                      <a:gd name="T32" fmla="*/ 3 w 81"/>
                      <a:gd name="T33" fmla="*/ 1 h 37"/>
                      <a:gd name="T34" fmla="*/ 4 w 81"/>
                      <a:gd name="T35" fmla="*/ 1 h 37"/>
                      <a:gd name="T36" fmla="*/ 5 w 81"/>
                      <a:gd name="T37" fmla="*/ 0 h 37"/>
                      <a:gd name="T38" fmla="*/ 7 w 81"/>
                      <a:gd name="T39" fmla="*/ 0 h 37"/>
                      <a:gd name="T40" fmla="*/ 8 w 81"/>
                      <a:gd name="T41" fmla="*/ 0 h 37"/>
                      <a:gd name="T42" fmla="*/ 10 w 81"/>
                      <a:gd name="T43" fmla="*/ 0 h 37"/>
                      <a:gd name="T44" fmla="*/ 10 w 81"/>
                      <a:gd name="T45" fmla="*/ 0 h 37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81"/>
                      <a:gd name="T70" fmla="*/ 0 h 37"/>
                      <a:gd name="T71" fmla="*/ 81 w 81"/>
                      <a:gd name="T72" fmla="*/ 37 h 37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81" h="37">
                        <a:moveTo>
                          <a:pt x="81" y="0"/>
                        </a:moveTo>
                        <a:lnTo>
                          <a:pt x="68" y="0"/>
                        </a:lnTo>
                        <a:lnTo>
                          <a:pt x="56" y="3"/>
                        </a:lnTo>
                        <a:lnTo>
                          <a:pt x="45" y="4"/>
                        </a:lnTo>
                        <a:lnTo>
                          <a:pt x="33" y="7"/>
                        </a:lnTo>
                        <a:lnTo>
                          <a:pt x="24" y="11"/>
                        </a:lnTo>
                        <a:lnTo>
                          <a:pt x="15" y="15"/>
                        </a:lnTo>
                        <a:lnTo>
                          <a:pt x="8" y="21"/>
                        </a:lnTo>
                        <a:lnTo>
                          <a:pt x="4" y="25"/>
                        </a:lnTo>
                        <a:lnTo>
                          <a:pt x="1" y="31"/>
                        </a:lnTo>
                        <a:lnTo>
                          <a:pt x="0" y="37"/>
                        </a:lnTo>
                        <a:lnTo>
                          <a:pt x="4" y="37"/>
                        </a:lnTo>
                        <a:lnTo>
                          <a:pt x="5" y="31"/>
                        </a:lnTo>
                        <a:lnTo>
                          <a:pt x="7" y="26"/>
                        </a:lnTo>
                        <a:lnTo>
                          <a:pt x="12" y="21"/>
                        </a:lnTo>
                        <a:lnTo>
                          <a:pt x="18" y="16"/>
                        </a:lnTo>
                        <a:lnTo>
                          <a:pt x="26" y="12"/>
                        </a:lnTo>
                        <a:lnTo>
                          <a:pt x="35" y="8"/>
                        </a:lnTo>
                        <a:lnTo>
                          <a:pt x="46" y="6"/>
                        </a:lnTo>
                        <a:lnTo>
                          <a:pt x="57" y="4"/>
                        </a:lnTo>
                        <a:lnTo>
                          <a:pt x="69" y="3"/>
                        </a:lnTo>
                        <a:lnTo>
                          <a:pt x="81" y="1"/>
                        </a:lnTo>
                        <a:lnTo>
                          <a:pt x="81" y="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40" name="Freeform 330"/>
                  <p:cNvSpPr>
                    <a:spLocks/>
                  </p:cNvSpPr>
                  <p:nvPr/>
                </p:nvSpPr>
                <p:spPr bwMode="auto">
                  <a:xfrm>
                    <a:off x="1904" y="1074"/>
                    <a:ext cx="39" cy="17"/>
                  </a:xfrm>
                  <a:custGeom>
                    <a:avLst/>
                    <a:gdLst>
                      <a:gd name="T0" fmla="*/ 10 w 77"/>
                      <a:gd name="T1" fmla="*/ 0 h 36"/>
                      <a:gd name="T2" fmla="*/ 9 w 77"/>
                      <a:gd name="T3" fmla="*/ 0 h 36"/>
                      <a:gd name="T4" fmla="*/ 7 w 77"/>
                      <a:gd name="T5" fmla="*/ 0 h 36"/>
                      <a:gd name="T6" fmla="*/ 6 w 77"/>
                      <a:gd name="T7" fmla="*/ 0 h 36"/>
                      <a:gd name="T8" fmla="*/ 4 w 77"/>
                      <a:gd name="T9" fmla="*/ 0 h 36"/>
                      <a:gd name="T10" fmla="*/ 3 w 77"/>
                      <a:gd name="T11" fmla="*/ 1 h 36"/>
                      <a:gd name="T12" fmla="*/ 2 w 77"/>
                      <a:gd name="T13" fmla="*/ 1 h 36"/>
                      <a:gd name="T14" fmla="*/ 1 w 77"/>
                      <a:gd name="T15" fmla="*/ 2 h 36"/>
                      <a:gd name="T16" fmla="*/ 1 w 77"/>
                      <a:gd name="T17" fmla="*/ 3 h 36"/>
                      <a:gd name="T18" fmla="*/ 1 w 77"/>
                      <a:gd name="T19" fmla="*/ 3 h 36"/>
                      <a:gd name="T20" fmla="*/ 0 w 77"/>
                      <a:gd name="T21" fmla="*/ 4 h 36"/>
                      <a:gd name="T22" fmla="*/ 1 w 77"/>
                      <a:gd name="T23" fmla="*/ 4 h 36"/>
                      <a:gd name="T24" fmla="*/ 1 w 77"/>
                      <a:gd name="T25" fmla="*/ 3 h 36"/>
                      <a:gd name="T26" fmla="*/ 1 w 77"/>
                      <a:gd name="T27" fmla="*/ 2 h 36"/>
                      <a:gd name="T28" fmla="*/ 2 w 77"/>
                      <a:gd name="T29" fmla="*/ 2 h 36"/>
                      <a:gd name="T30" fmla="*/ 3 w 77"/>
                      <a:gd name="T31" fmla="*/ 1 h 36"/>
                      <a:gd name="T32" fmla="*/ 4 w 77"/>
                      <a:gd name="T33" fmla="*/ 1 h 36"/>
                      <a:gd name="T34" fmla="*/ 5 w 77"/>
                      <a:gd name="T35" fmla="*/ 0 h 36"/>
                      <a:gd name="T36" fmla="*/ 7 w 77"/>
                      <a:gd name="T37" fmla="*/ 0 h 36"/>
                      <a:gd name="T38" fmla="*/ 8 w 77"/>
                      <a:gd name="T39" fmla="*/ 0 h 36"/>
                      <a:gd name="T40" fmla="*/ 10 w 77"/>
                      <a:gd name="T41" fmla="*/ 0 h 36"/>
                      <a:gd name="T42" fmla="*/ 10 w 77"/>
                      <a:gd name="T43" fmla="*/ 0 h 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7"/>
                      <a:gd name="T67" fmla="*/ 0 h 36"/>
                      <a:gd name="T68" fmla="*/ 77 w 77"/>
                      <a:gd name="T69" fmla="*/ 36 h 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7" h="36">
                        <a:moveTo>
                          <a:pt x="77" y="0"/>
                        </a:moveTo>
                        <a:lnTo>
                          <a:pt x="65" y="2"/>
                        </a:lnTo>
                        <a:lnTo>
                          <a:pt x="53" y="3"/>
                        </a:lnTo>
                        <a:lnTo>
                          <a:pt x="42" y="5"/>
                        </a:lnTo>
                        <a:lnTo>
                          <a:pt x="31" y="7"/>
                        </a:lnTo>
                        <a:lnTo>
                          <a:pt x="22" y="11"/>
                        </a:lnTo>
                        <a:lnTo>
                          <a:pt x="14" y="15"/>
                        </a:lnTo>
                        <a:lnTo>
                          <a:pt x="8" y="20"/>
                        </a:lnTo>
                        <a:lnTo>
                          <a:pt x="3" y="25"/>
                        </a:lnTo>
                        <a:lnTo>
                          <a:pt x="1" y="30"/>
                        </a:lnTo>
                        <a:lnTo>
                          <a:pt x="0" y="36"/>
                        </a:lnTo>
                        <a:lnTo>
                          <a:pt x="3" y="36"/>
                        </a:lnTo>
                        <a:lnTo>
                          <a:pt x="4" y="30"/>
                        </a:lnTo>
                        <a:lnTo>
                          <a:pt x="8" y="24"/>
                        </a:lnTo>
                        <a:lnTo>
                          <a:pt x="12" y="19"/>
                        </a:lnTo>
                        <a:lnTo>
                          <a:pt x="20" y="14"/>
                        </a:lnTo>
                        <a:lnTo>
                          <a:pt x="29" y="11"/>
                        </a:lnTo>
                        <a:lnTo>
                          <a:pt x="39" y="7"/>
                        </a:lnTo>
                        <a:lnTo>
                          <a:pt x="52" y="4"/>
                        </a:lnTo>
                        <a:lnTo>
                          <a:pt x="64" y="3"/>
                        </a:lnTo>
                        <a:lnTo>
                          <a:pt x="77" y="3"/>
                        </a:lnTo>
                        <a:lnTo>
                          <a:pt x="77" y="0"/>
                        </a:lnTo>
                        <a:close/>
                      </a:path>
                    </a:pathLst>
                  </a:custGeom>
                  <a:solidFill>
                    <a:srgbClr val="B5B5B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41" name="Freeform 331"/>
                  <p:cNvSpPr>
                    <a:spLocks/>
                  </p:cNvSpPr>
                  <p:nvPr/>
                </p:nvSpPr>
                <p:spPr bwMode="auto">
                  <a:xfrm>
                    <a:off x="1906" y="1075"/>
                    <a:ext cx="37" cy="16"/>
                  </a:xfrm>
                  <a:custGeom>
                    <a:avLst/>
                    <a:gdLst>
                      <a:gd name="T0" fmla="*/ 9 w 74"/>
                      <a:gd name="T1" fmla="*/ 0 h 33"/>
                      <a:gd name="T2" fmla="*/ 7 w 74"/>
                      <a:gd name="T3" fmla="*/ 0 h 33"/>
                      <a:gd name="T4" fmla="*/ 6 w 74"/>
                      <a:gd name="T5" fmla="*/ 0 h 33"/>
                      <a:gd name="T6" fmla="*/ 5 w 74"/>
                      <a:gd name="T7" fmla="*/ 0 h 33"/>
                      <a:gd name="T8" fmla="*/ 3 w 74"/>
                      <a:gd name="T9" fmla="*/ 1 h 33"/>
                      <a:gd name="T10" fmla="*/ 2 w 74"/>
                      <a:gd name="T11" fmla="*/ 1 h 33"/>
                      <a:gd name="T12" fmla="*/ 1 w 74"/>
                      <a:gd name="T13" fmla="*/ 2 h 33"/>
                      <a:gd name="T14" fmla="*/ 1 w 74"/>
                      <a:gd name="T15" fmla="*/ 2 h 33"/>
                      <a:gd name="T16" fmla="*/ 1 w 74"/>
                      <a:gd name="T17" fmla="*/ 3 h 33"/>
                      <a:gd name="T18" fmla="*/ 0 w 74"/>
                      <a:gd name="T19" fmla="*/ 4 h 33"/>
                      <a:gd name="T20" fmla="*/ 1 w 74"/>
                      <a:gd name="T21" fmla="*/ 4 h 33"/>
                      <a:gd name="T22" fmla="*/ 1 w 74"/>
                      <a:gd name="T23" fmla="*/ 3 h 33"/>
                      <a:gd name="T24" fmla="*/ 1 w 74"/>
                      <a:gd name="T25" fmla="*/ 2 h 33"/>
                      <a:gd name="T26" fmla="*/ 1 w 74"/>
                      <a:gd name="T27" fmla="*/ 2 h 33"/>
                      <a:gd name="T28" fmla="*/ 2 w 74"/>
                      <a:gd name="T29" fmla="*/ 1 h 33"/>
                      <a:gd name="T30" fmla="*/ 3 w 74"/>
                      <a:gd name="T31" fmla="*/ 1 h 33"/>
                      <a:gd name="T32" fmla="*/ 5 w 74"/>
                      <a:gd name="T33" fmla="*/ 0 h 33"/>
                      <a:gd name="T34" fmla="*/ 6 w 74"/>
                      <a:gd name="T35" fmla="*/ 0 h 33"/>
                      <a:gd name="T36" fmla="*/ 7 w 74"/>
                      <a:gd name="T37" fmla="*/ 0 h 33"/>
                      <a:gd name="T38" fmla="*/ 9 w 74"/>
                      <a:gd name="T39" fmla="*/ 0 h 33"/>
                      <a:gd name="T40" fmla="*/ 9 w 74"/>
                      <a:gd name="T41" fmla="*/ 0 h 33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74"/>
                      <a:gd name="T64" fmla="*/ 0 h 33"/>
                      <a:gd name="T65" fmla="*/ 74 w 74"/>
                      <a:gd name="T66" fmla="*/ 33 h 33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74" h="33">
                        <a:moveTo>
                          <a:pt x="74" y="0"/>
                        </a:moveTo>
                        <a:lnTo>
                          <a:pt x="61" y="0"/>
                        </a:lnTo>
                        <a:lnTo>
                          <a:pt x="49" y="1"/>
                        </a:lnTo>
                        <a:lnTo>
                          <a:pt x="36" y="4"/>
                        </a:lnTo>
                        <a:lnTo>
                          <a:pt x="26" y="8"/>
                        </a:lnTo>
                        <a:lnTo>
                          <a:pt x="17" y="11"/>
                        </a:lnTo>
                        <a:lnTo>
                          <a:pt x="9" y="16"/>
                        </a:lnTo>
                        <a:lnTo>
                          <a:pt x="5" y="21"/>
                        </a:lnTo>
                        <a:lnTo>
                          <a:pt x="1" y="27"/>
                        </a:lnTo>
                        <a:lnTo>
                          <a:pt x="0" y="33"/>
                        </a:lnTo>
                        <a:lnTo>
                          <a:pt x="4" y="33"/>
                        </a:lnTo>
                        <a:lnTo>
                          <a:pt x="5" y="27"/>
                        </a:lnTo>
                        <a:lnTo>
                          <a:pt x="7" y="22"/>
                        </a:lnTo>
                        <a:lnTo>
                          <a:pt x="13" y="17"/>
                        </a:lnTo>
                        <a:lnTo>
                          <a:pt x="19" y="12"/>
                        </a:lnTo>
                        <a:lnTo>
                          <a:pt x="28" y="9"/>
                        </a:lnTo>
                        <a:lnTo>
                          <a:pt x="39" y="5"/>
                        </a:lnTo>
                        <a:lnTo>
                          <a:pt x="50" y="3"/>
                        </a:lnTo>
                        <a:lnTo>
                          <a:pt x="61" y="1"/>
                        </a:lnTo>
                        <a:lnTo>
                          <a:pt x="74" y="1"/>
                        </a:lnTo>
                        <a:lnTo>
                          <a:pt x="74" y="0"/>
                        </a:lnTo>
                        <a:close/>
                      </a:path>
                    </a:pathLst>
                  </a:custGeom>
                  <a:solidFill>
                    <a:srgbClr val="B9B9B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42" name="Freeform 332"/>
                  <p:cNvSpPr>
                    <a:spLocks/>
                  </p:cNvSpPr>
                  <p:nvPr/>
                </p:nvSpPr>
                <p:spPr bwMode="auto">
                  <a:xfrm>
                    <a:off x="1908" y="1075"/>
                    <a:ext cx="35" cy="16"/>
                  </a:xfrm>
                  <a:custGeom>
                    <a:avLst/>
                    <a:gdLst>
                      <a:gd name="T0" fmla="*/ 9 w 70"/>
                      <a:gd name="T1" fmla="*/ 0 h 32"/>
                      <a:gd name="T2" fmla="*/ 7 w 70"/>
                      <a:gd name="T3" fmla="*/ 0 h 32"/>
                      <a:gd name="T4" fmla="*/ 5 w 70"/>
                      <a:gd name="T5" fmla="*/ 1 h 32"/>
                      <a:gd name="T6" fmla="*/ 4 w 70"/>
                      <a:gd name="T7" fmla="*/ 1 h 32"/>
                      <a:gd name="T8" fmla="*/ 3 w 70"/>
                      <a:gd name="T9" fmla="*/ 1 h 32"/>
                      <a:gd name="T10" fmla="*/ 1 w 70"/>
                      <a:gd name="T11" fmla="*/ 1 h 32"/>
                      <a:gd name="T12" fmla="*/ 1 w 70"/>
                      <a:gd name="T13" fmla="*/ 2 h 32"/>
                      <a:gd name="T14" fmla="*/ 1 w 70"/>
                      <a:gd name="T15" fmla="*/ 2 h 32"/>
                      <a:gd name="T16" fmla="*/ 1 w 70"/>
                      <a:gd name="T17" fmla="*/ 3 h 32"/>
                      <a:gd name="T18" fmla="*/ 0 w 70"/>
                      <a:gd name="T19" fmla="*/ 4 h 32"/>
                      <a:gd name="T20" fmla="*/ 1 w 70"/>
                      <a:gd name="T21" fmla="*/ 4 h 32"/>
                      <a:gd name="T22" fmla="*/ 1 w 70"/>
                      <a:gd name="T23" fmla="*/ 3 h 32"/>
                      <a:gd name="T24" fmla="*/ 1 w 70"/>
                      <a:gd name="T25" fmla="*/ 2 h 32"/>
                      <a:gd name="T26" fmla="*/ 1 w 70"/>
                      <a:gd name="T27" fmla="*/ 2 h 32"/>
                      <a:gd name="T28" fmla="*/ 2 w 70"/>
                      <a:gd name="T29" fmla="*/ 1 h 32"/>
                      <a:gd name="T30" fmla="*/ 3 w 70"/>
                      <a:gd name="T31" fmla="*/ 1 h 32"/>
                      <a:gd name="T32" fmla="*/ 4 w 70"/>
                      <a:gd name="T33" fmla="*/ 1 h 32"/>
                      <a:gd name="T34" fmla="*/ 5 w 70"/>
                      <a:gd name="T35" fmla="*/ 1 h 32"/>
                      <a:gd name="T36" fmla="*/ 7 w 70"/>
                      <a:gd name="T37" fmla="*/ 1 h 32"/>
                      <a:gd name="T38" fmla="*/ 9 w 70"/>
                      <a:gd name="T39" fmla="*/ 1 h 32"/>
                      <a:gd name="T40" fmla="*/ 9 w 70"/>
                      <a:gd name="T41" fmla="*/ 0 h 32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70"/>
                      <a:gd name="T64" fmla="*/ 0 h 32"/>
                      <a:gd name="T65" fmla="*/ 70 w 70"/>
                      <a:gd name="T66" fmla="*/ 32 h 32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70" h="32">
                        <a:moveTo>
                          <a:pt x="70" y="0"/>
                        </a:moveTo>
                        <a:lnTo>
                          <a:pt x="57" y="0"/>
                        </a:lnTo>
                        <a:lnTo>
                          <a:pt x="46" y="2"/>
                        </a:lnTo>
                        <a:lnTo>
                          <a:pt x="35" y="4"/>
                        </a:lnTo>
                        <a:lnTo>
                          <a:pt x="24" y="8"/>
                        </a:lnTo>
                        <a:lnTo>
                          <a:pt x="15" y="11"/>
                        </a:lnTo>
                        <a:lnTo>
                          <a:pt x="9" y="16"/>
                        </a:lnTo>
                        <a:lnTo>
                          <a:pt x="3" y="21"/>
                        </a:lnTo>
                        <a:lnTo>
                          <a:pt x="1" y="26"/>
                        </a:lnTo>
                        <a:lnTo>
                          <a:pt x="0" y="32"/>
                        </a:lnTo>
                        <a:lnTo>
                          <a:pt x="3" y="32"/>
                        </a:lnTo>
                        <a:lnTo>
                          <a:pt x="4" y="26"/>
                        </a:lnTo>
                        <a:lnTo>
                          <a:pt x="6" y="21"/>
                        </a:lnTo>
                        <a:lnTo>
                          <a:pt x="12" y="17"/>
                        </a:lnTo>
                        <a:lnTo>
                          <a:pt x="19" y="12"/>
                        </a:lnTo>
                        <a:lnTo>
                          <a:pt x="27" y="9"/>
                        </a:lnTo>
                        <a:lnTo>
                          <a:pt x="36" y="6"/>
                        </a:lnTo>
                        <a:lnTo>
                          <a:pt x="47" y="3"/>
                        </a:lnTo>
                        <a:lnTo>
                          <a:pt x="58" y="2"/>
                        </a:lnTo>
                        <a:lnTo>
                          <a:pt x="70" y="1"/>
                        </a:lnTo>
                        <a:lnTo>
                          <a:pt x="70" y="0"/>
                        </a:lnTo>
                        <a:close/>
                      </a:path>
                    </a:pathLst>
                  </a:custGeom>
                  <a:solidFill>
                    <a:srgbClr val="BCBCB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43" name="Freeform 333"/>
                  <p:cNvSpPr>
                    <a:spLocks/>
                  </p:cNvSpPr>
                  <p:nvPr/>
                </p:nvSpPr>
                <p:spPr bwMode="auto">
                  <a:xfrm>
                    <a:off x="1909" y="1076"/>
                    <a:ext cx="34" cy="15"/>
                  </a:xfrm>
                  <a:custGeom>
                    <a:avLst/>
                    <a:gdLst>
                      <a:gd name="T0" fmla="*/ 9 w 67"/>
                      <a:gd name="T1" fmla="*/ 0 h 31"/>
                      <a:gd name="T2" fmla="*/ 7 w 67"/>
                      <a:gd name="T3" fmla="*/ 0 h 31"/>
                      <a:gd name="T4" fmla="*/ 6 w 67"/>
                      <a:gd name="T5" fmla="*/ 0 h 31"/>
                      <a:gd name="T6" fmla="*/ 5 w 67"/>
                      <a:gd name="T7" fmla="*/ 0 h 31"/>
                      <a:gd name="T8" fmla="*/ 3 w 67"/>
                      <a:gd name="T9" fmla="*/ 1 h 31"/>
                      <a:gd name="T10" fmla="*/ 2 w 67"/>
                      <a:gd name="T11" fmla="*/ 1 h 31"/>
                      <a:gd name="T12" fmla="*/ 2 w 67"/>
                      <a:gd name="T13" fmla="*/ 2 h 31"/>
                      <a:gd name="T14" fmla="*/ 1 w 67"/>
                      <a:gd name="T15" fmla="*/ 2 h 31"/>
                      <a:gd name="T16" fmla="*/ 1 w 67"/>
                      <a:gd name="T17" fmla="*/ 3 h 31"/>
                      <a:gd name="T18" fmla="*/ 0 w 67"/>
                      <a:gd name="T19" fmla="*/ 3 h 31"/>
                      <a:gd name="T20" fmla="*/ 1 w 67"/>
                      <a:gd name="T21" fmla="*/ 3 h 31"/>
                      <a:gd name="T22" fmla="*/ 1 w 67"/>
                      <a:gd name="T23" fmla="*/ 3 h 31"/>
                      <a:gd name="T24" fmla="*/ 1 w 67"/>
                      <a:gd name="T25" fmla="*/ 2 h 31"/>
                      <a:gd name="T26" fmla="*/ 2 w 67"/>
                      <a:gd name="T27" fmla="*/ 2 h 31"/>
                      <a:gd name="T28" fmla="*/ 3 w 67"/>
                      <a:gd name="T29" fmla="*/ 1 h 31"/>
                      <a:gd name="T30" fmla="*/ 4 w 67"/>
                      <a:gd name="T31" fmla="*/ 1 h 31"/>
                      <a:gd name="T32" fmla="*/ 5 w 67"/>
                      <a:gd name="T33" fmla="*/ 0 h 31"/>
                      <a:gd name="T34" fmla="*/ 6 w 67"/>
                      <a:gd name="T35" fmla="*/ 0 h 31"/>
                      <a:gd name="T36" fmla="*/ 7 w 67"/>
                      <a:gd name="T37" fmla="*/ 0 h 31"/>
                      <a:gd name="T38" fmla="*/ 9 w 67"/>
                      <a:gd name="T39" fmla="*/ 0 h 31"/>
                      <a:gd name="T40" fmla="*/ 9 w 67"/>
                      <a:gd name="T41" fmla="*/ 0 h 31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67"/>
                      <a:gd name="T64" fmla="*/ 0 h 31"/>
                      <a:gd name="T65" fmla="*/ 67 w 67"/>
                      <a:gd name="T66" fmla="*/ 31 h 31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67" h="31">
                        <a:moveTo>
                          <a:pt x="67" y="0"/>
                        </a:moveTo>
                        <a:lnTo>
                          <a:pt x="55" y="1"/>
                        </a:lnTo>
                        <a:lnTo>
                          <a:pt x="44" y="2"/>
                        </a:lnTo>
                        <a:lnTo>
                          <a:pt x="33" y="5"/>
                        </a:lnTo>
                        <a:lnTo>
                          <a:pt x="24" y="8"/>
                        </a:lnTo>
                        <a:lnTo>
                          <a:pt x="16" y="11"/>
                        </a:lnTo>
                        <a:lnTo>
                          <a:pt x="9" y="16"/>
                        </a:lnTo>
                        <a:lnTo>
                          <a:pt x="3" y="20"/>
                        </a:lnTo>
                        <a:lnTo>
                          <a:pt x="1" y="25"/>
                        </a:lnTo>
                        <a:lnTo>
                          <a:pt x="0" y="31"/>
                        </a:lnTo>
                        <a:lnTo>
                          <a:pt x="3" y="31"/>
                        </a:lnTo>
                        <a:lnTo>
                          <a:pt x="3" y="26"/>
                        </a:lnTo>
                        <a:lnTo>
                          <a:pt x="7" y="20"/>
                        </a:lnTo>
                        <a:lnTo>
                          <a:pt x="11" y="16"/>
                        </a:lnTo>
                        <a:lnTo>
                          <a:pt x="18" y="12"/>
                        </a:lnTo>
                        <a:lnTo>
                          <a:pt x="26" y="9"/>
                        </a:lnTo>
                        <a:lnTo>
                          <a:pt x="35" y="6"/>
                        </a:lnTo>
                        <a:lnTo>
                          <a:pt x="45" y="3"/>
                        </a:lnTo>
                        <a:lnTo>
                          <a:pt x="55" y="2"/>
                        </a:lnTo>
                        <a:lnTo>
                          <a:pt x="67" y="2"/>
                        </a:lnTo>
                        <a:lnTo>
                          <a:pt x="67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44" name="Freeform 334"/>
                  <p:cNvSpPr>
                    <a:spLocks/>
                  </p:cNvSpPr>
                  <p:nvPr/>
                </p:nvSpPr>
                <p:spPr bwMode="auto">
                  <a:xfrm>
                    <a:off x="1911" y="1077"/>
                    <a:ext cx="32" cy="14"/>
                  </a:xfrm>
                  <a:custGeom>
                    <a:avLst/>
                    <a:gdLst>
                      <a:gd name="T0" fmla="*/ 8 w 64"/>
                      <a:gd name="T1" fmla="*/ 0 h 29"/>
                      <a:gd name="T2" fmla="*/ 6 w 64"/>
                      <a:gd name="T3" fmla="*/ 0 h 29"/>
                      <a:gd name="T4" fmla="*/ 5 w 64"/>
                      <a:gd name="T5" fmla="*/ 0 h 29"/>
                      <a:gd name="T6" fmla="*/ 4 w 64"/>
                      <a:gd name="T7" fmla="*/ 0 h 29"/>
                      <a:gd name="T8" fmla="*/ 2 w 64"/>
                      <a:gd name="T9" fmla="*/ 0 h 29"/>
                      <a:gd name="T10" fmla="*/ 1 w 64"/>
                      <a:gd name="T11" fmla="*/ 1 h 29"/>
                      <a:gd name="T12" fmla="*/ 1 w 64"/>
                      <a:gd name="T13" fmla="*/ 1 h 29"/>
                      <a:gd name="T14" fmla="*/ 1 w 64"/>
                      <a:gd name="T15" fmla="*/ 2 h 29"/>
                      <a:gd name="T16" fmla="*/ 0 w 64"/>
                      <a:gd name="T17" fmla="*/ 3 h 29"/>
                      <a:gd name="T18" fmla="*/ 0 w 64"/>
                      <a:gd name="T19" fmla="*/ 3 h 29"/>
                      <a:gd name="T20" fmla="*/ 1 w 64"/>
                      <a:gd name="T21" fmla="*/ 3 h 29"/>
                      <a:gd name="T22" fmla="*/ 1 w 64"/>
                      <a:gd name="T23" fmla="*/ 3 h 29"/>
                      <a:gd name="T24" fmla="*/ 1 w 64"/>
                      <a:gd name="T25" fmla="*/ 2 h 29"/>
                      <a:gd name="T26" fmla="*/ 1 w 64"/>
                      <a:gd name="T27" fmla="*/ 1 h 29"/>
                      <a:gd name="T28" fmla="*/ 2 w 64"/>
                      <a:gd name="T29" fmla="*/ 1 h 29"/>
                      <a:gd name="T30" fmla="*/ 3 w 64"/>
                      <a:gd name="T31" fmla="*/ 1 h 29"/>
                      <a:gd name="T32" fmla="*/ 4 w 64"/>
                      <a:gd name="T33" fmla="*/ 0 h 29"/>
                      <a:gd name="T34" fmla="*/ 5 w 64"/>
                      <a:gd name="T35" fmla="*/ 0 h 29"/>
                      <a:gd name="T36" fmla="*/ 6 w 64"/>
                      <a:gd name="T37" fmla="*/ 0 h 29"/>
                      <a:gd name="T38" fmla="*/ 8 w 64"/>
                      <a:gd name="T39" fmla="*/ 0 h 29"/>
                      <a:gd name="T40" fmla="*/ 8 w 64"/>
                      <a:gd name="T41" fmla="*/ 0 h 29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64"/>
                      <a:gd name="T64" fmla="*/ 0 h 29"/>
                      <a:gd name="T65" fmla="*/ 64 w 64"/>
                      <a:gd name="T66" fmla="*/ 29 h 29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64" h="29">
                        <a:moveTo>
                          <a:pt x="64" y="0"/>
                        </a:moveTo>
                        <a:lnTo>
                          <a:pt x="52" y="0"/>
                        </a:lnTo>
                        <a:lnTo>
                          <a:pt x="42" y="1"/>
                        </a:lnTo>
                        <a:lnTo>
                          <a:pt x="32" y="4"/>
                        </a:lnTo>
                        <a:lnTo>
                          <a:pt x="23" y="7"/>
                        </a:lnTo>
                        <a:lnTo>
                          <a:pt x="15" y="10"/>
                        </a:lnTo>
                        <a:lnTo>
                          <a:pt x="8" y="14"/>
                        </a:lnTo>
                        <a:lnTo>
                          <a:pt x="4" y="18"/>
                        </a:lnTo>
                        <a:lnTo>
                          <a:pt x="0" y="24"/>
                        </a:lnTo>
                        <a:lnTo>
                          <a:pt x="0" y="29"/>
                        </a:lnTo>
                        <a:lnTo>
                          <a:pt x="4" y="29"/>
                        </a:lnTo>
                        <a:lnTo>
                          <a:pt x="4" y="24"/>
                        </a:lnTo>
                        <a:lnTo>
                          <a:pt x="7" y="20"/>
                        </a:lnTo>
                        <a:lnTo>
                          <a:pt x="12" y="15"/>
                        </a:lnTo>
                        <a:lnTo>
                          <a:pt x="17" y="12"/>
                        </a:lnTo>
                        <a:lnTo>
                          <a:pt x="25" y="8"/>
                        </a:lnTo>
                        <a:lnTo>
                          <a:pt x="33" y="5"/>
                        </a:lnTo>
                        <a:lnTo>
                          <a:pt x="43" y="3"/>
                        </a:lnTo>
                        <a:lnTo>
                          <a:pt x="54" y="1"/>
                        </a:lnTo>
                        <a:lnTo>
                          <a:pt x="64" y="1"/>
                        </a:lnTo>
                        <a:lnTo>
                          <a:pt x="64" y="0"/>
                        </a:lnTo>
                        <a:close/>
                      </a:path>
                    </a:pathLst>
                  </a:custGeom>
                  <a:solidFill>
                    <a:srgbClr val="C4C4C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45" name="Freeform 335"/>
                  <p:cNvSpPr>
                    <a:spLocks/>
                  </p:cNvSpPr>
                  <p:nvPr/>
                </p:nvSpPr>
                <p:spPr bwMode="auto">
                  <a:xfrm>
                    <a:off x="1913" y="1078"/>
                    <a:ext cx="30" cy="13"/>
                  </a:xfrm>
                  <a:custGeom>
                    <a:avLst/>
                    <a:gdLst>
                      <a:gd name="T0" fmla="*/ 8 w 60"/>
                      <a:gd name="T1" fmla="*/ 0 h 28"/>
                      <a:gd name="T2" fmla="*/ 7 w 60"/>
                      <a:gd name="T3" fmla="*/ 0 h 28"/>
                      <a:gd name="T4" fmla="*/ 5 w 60"/>
                      <a:gd name="T5" fmla="*/ 0 h 28"/>
                      <a:gd name="T6" fmla="*/ 4 w 60"/>
                      <a:gd name="T7" fmla="*/ 0 h 28"/>
                      <a:gd name="T8" fmla="*/ 3 w 60"/>
                      <a:gd name="T9" fmla="*/ 0 h 28"/>
                      <a:gd name="T10" fmla="*/ 2 w 60"/>
                      <a:gd name="T11" fmla="*/ 1 h 28"/>
                      <a:gd name="T12" fmla="*/ 1 w 60"/>
                      <a:gd name="T13" fmla="*/ 1 h 28"/>
                      <a:gd name="T14" fmla="*/ 1 w 60"/>
                      <a:gd name="T15" fmla="*/ 2 h 28"/>
                      <a:gd name="T16" fmla="*/ 0 w 60"/>
                      <a:gd name="T17" fmla="*/ 2 h 28"/>
                      <a:gd name="T18" fmla="*/ 0 w 60"/>
                      <a:gd name="T19" fmla="*/ 3 h 28"/>
                      <a:gd name="T20" fmla="*/ 1 w 60"/>
                      <a:gd name="T21" fmla="*/ 3 h 28"/>
                      <a:gd name="T22" fmla="*/ 1 w 60"/>
                      <a:gd name="T23" fmla="*/ 2 h 28"/>
                      <a:gd name="T24" fmla="*/ 1 w 60"/>
                      <a:gd name="T25" fmla="*/ 2 h 28"/>
                      <a:gd name="T26" fmla="*/ 2 w 60"/>
                      <a:gd name="T27" fmla="*/ 1 h 28"/>
                      <a:gd name="T28" fmla="*/ 3 w 60"/>
                      <a:gd name="T29" fmla="*/ 1 h 28"/>
                      <a:gd name="T30" fmla="*/ 4 w 60"/>
                      <a:gd name="T31" fmla="*/ 0 h 28"/>
                      <a:gd name="T32" fmla="*/ 5 w 60"/>
                      <a:gd name="T33" fmla="*/ 0 h 28"/>
                      <a:gd name="T34" fmla="*/ 6 w 60"/>
                      <a:gd name="T35" fmla="*/ 0 h 28"/>
                      <a:gd name="T36" fmla="*/ 8 w 60"/>
                      <a:gd name="T37" fmla="*/ 0 h 28"/>
                      <a:gd name="T38" fmla="*/ 8 w 60"/>
                      <a:gd name="T39" fmla="*/ 0 h 28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60"/>
                      <a:gd name="T61" fmla="*/ 0 h 28"/>
                      <a:gd name="T62" fmla="*/ 60 w 60"/>
                      <a:gd name="T63" fmla="*/ 28 h 28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60" h="28">
                        <a:moveTo>
                          <a:pt x="60" y="0"/>
                        </a:moveTo>
                        <a:lnTo>
                          <a:pt x="50" y="0"/>
                        </a:lnTo>
                        <a:lnTo>
                          <a:pt x="39" y="2"/>
                        </a:lnTo>
                        <a:lnTo>
                          <a:pt x="29" y="4"/>
                        </a:lnTo>
                        <a:lnTo>
                          <a:pt x="21" y="7"/>
                        </a:lnTo>
                        <a:lnTo>
                          <a:pt x="13" y="11"/>
                        </a:lnTo>
                        <a:lnTo>
                          <a:pt x="8" y="14"/>
                        </a:lnTo>
                        <a:lnTo>
                          <a:pt x="3" y="19"/>
                        </a:lnTo>
                        <a:lnTo>
                          <a:pt x="0" y="23"/>
                        </a:lnTo>
                        <a:lnTo>
                          <a:pt x="0" y="28"/>
                        </a:lnTo>
                        <a:lnTo>
                          <a:pt x="3" y="28"/>
                        </a:lnTo>
                        <a:lnTo>
                          <a:pt x="4" y="23"/>
                        </a:lnTo>
                        <a:lnTo>
                          <a:pt x="7" y="17"/>
                        </a:lnTo>
                        <a:lnTo>
                          <a:pt x="12" y="13"/>
                        </a:lnTo>
                        <a:lnTo>
                          <a:pt x="19" y="9"/>
                        </a:lnTo>
                        <a:lnTo>
                          <a:pt x="28" y="6"/>
                        </a:lnTo>
                        <a:lnTo>
                          <a:pt x="38" y="4"/>
                        </a:lnTo>
                        <a:lnTo>
                          <a:pt x="48" y="3"/>
                        </a:lnTo>
                        <a:lnTo>
                          <a:pt x="60" y="2"/>
                        </a:lnTo>
                        <a:lnTo>
                          <a:pt x="60" y="0"/>
                        </a:lnTo>
                        <a:close/>
                      </a:path>
                    </a:pathLst>
                  </a:custGeom>
                  <a:solidFill>
                    <a:srgbClr val="C8C8C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46" name="Freeform 336"/>
                  <p:cNvSpPr>
                    <a:spLocks/>
                  </p:cNvSpPr>
                  <p:nvPr/>
                </p:nvSpPr>
                <p:spPr bwMode="auto">
                  <a:xfrm>
                    <a:off x="1915" y="1078"/>
                    <a:ext cx="28" cy="13"/>
                  </a:xfrm>
                  <a:custGeom>
                    <a:avLst/>
                    <a:gdLst>
                      <a:gd name="T0" fmla="*/ 7 w 57"/>
                      <a:gd name="T1" fmla="*/ 0 h 26"/>
                      <a:gd name="T2" fmla="*/ 5 w 57"/>
                      <a:gd name="T3" fmla="*/ 1 h 26"/>
                      <a:gd name="T4" fmla="*/ 4 w 57"/>
                      <a:gd name="T5" fmla="*/ 1 h 26"/>
                      <a:gd name="T6" fmla="*/ 3 w 57"/>
                      <a:gd name="T7" fmla="*/ 1 h 26"/>
                      <a:gd name="T8" fmla="*/ 2 w 57"/>
                      <a:gd name="T9" fmla="*/ 1 h 26"/>
                      <a:gd name="T10" fmla="*/ 1 w 57"/>
                      <a:gd name="T11" fmla="*/ 2 h 26"/>
                      <a:gd name="T12" fmla="*/ 0 w 57"/>
                      <a:gd name="T13" fmla="*/ 2 h 26"/>
                      <a:gd name="T14" fmla="*/ 0 w 57"/>
                      <a:gd name="T15" fmla="*/ 3 h 26"/>
                      <a:gd name="T16" fmla="*/ 0 w 57"/>
                      <a:gd name="T17" fmla="*/ 3 h 26"/>
                      <a:gd name="T18" fmla="*/ 0 w 57"/>
                      <a:gd name="T19" fmla="*/ 3 h 26"/>
                      <a:gd name="T20" fmla="*/ 0 w 57"/>
                      <a:gd name="T21" fmla="*/ 3 h 26"/>
                      <a:gd name="T22" fmla="*/ 0 w 57"/>
                      <a:gd name="T23" fmla="*/ 3 h 26"/>
                      <a:gd name="T24" fmla="*/ 1 w 57"/>
                      <a:gd name="T25" fmla="*/ 2 h 26"/>
                      <a:gd name="T26" fmla="*/ 2 w 57"/>
                      <a:gd name="T27" fmla="*/ 2 h 26"/>
                      <a:gd name="T28" fmla="*/ 3 w 57"/>
                      <a:gd name="T29" fmla="*/ 1 h 26"/>
                      <a:gd name="T30" fmla="*/ 4 w 57"/>
                      <a:gd name="T31" fmla="*/ 1 h 26"/>
                      <a:gd name="T32" fmla="*/ 5 w 57"/>
                      <a:gd name="T33" fmla="*/ 1 h 26"/>
                      <a:gd name="T34" fmla="*/ 7 w 57"/>
                      <a:gd name="T35" fmla="*/ 1 h 26"/>
                      <a:gd name="T36" fmla="*/ 7 w 57"/>
                      <a:gd name="T37" fmla="*/ 0 h 2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57"/>
                      <a:gd name="T58" fmla="*/ 0 h 26"/>
                      <a:gd name="T59" fmla="*/ 57 w 57"/>
                      <a:gd name="T60" fmla="*/ 26 h 2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57" h="26">
                        <a:moveTo>
                          <a:pt x="57" y="0"/>
                        </a:moveTo>
                        <a:lnTo>
                          <a:pt x="45" y="1"/>
                        </a:lnTo>
                        <a:lnTo>
                          <a:pt x="35" y="2"/>
                        </a:lnTo>
                        <a:lnTo>
                          <a:pt x="25" y="4"/>
                        </a:lnTo>
                        <a:lnTo>
                          <a:pt x="16" y="7"/>
                        </a:lnTo>
                        <a:lnTo>
                          <a:pt x="9" y="11"/>
                        </a:lnTo>
                        <a:lnTo>
                          <a:pt x="4" y="15"/>
                        </a:lnTo>
                        <a:lnTo>
                          <a:pt x="1" y="21"/>
                        </a:lnTo>
                        <a:lnTo>
                          <a:pt x="0" y="26"/>
                        </a:lnTo>
                        <a:lnTo>
                          <a:pt x="4" y="26"/>
                        </a:lnTo>
                        <a:lnTo>
                          <a:pt x="4" y="21"/>
                        </a:lnTo>
                        <a:lnTo>
                          <a:pt x="7" y="17"/>
                        </a:lnTo>
                        <a:lnTo>
                          <a:pt x="13" y="12"/>
                        </a:lnTo>
                        <a:lnTo>
                          <a:pt x="19" y="9"/>
                        </a:lnTo>
                        <a:lnTo>
                          <a:pt x="27" y="5"/>
                        </a:lnTo>
                        <a:lnTo>
                          <a:pt x="36" y="3"/>
                        </a:lnTo>
                        <a:lnTo>
                          <a:pt x="47" y="2"/>
                        </a:lnTo>
                        <a:lnTo>
                          <a:pt x="57" y="2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rgbClr val="CCCCC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47" name="Freeform 337"/>
                  <p:cNvSpPr>
                    <a:spLocks/>
                  </p:cNvSpPr>
                  <p:nvPr/>
                </p:nvSpPr>
                <p:spPr bwMode="auto">
                  <a:xfrm>
                    <a:off x="1916" y="1079"/>
                    <a:ext cx="27" cy="12"/>
                  </a:xfrm>
                  <a:custGeom>
                    <a:avLst/>
                    <a:gdLst>
                      <a:gd name="T0" fmla="*/ 7 w 53"/>
                      <a:gd name="T1" fmla="*/ 0 h 24"/>
                      <a:gd name="T2" fmla="*/ 6 w 53"/>
                      <a:gd name="T3" fmla="*/ 0 h 24"/>
                      <a:gd name="T4" fmla="*/ 4 w 53"/>
                      <a:gd name="T5" fmla="*/ 1 h 24"/>
                      <a:gd name="T6" fmla="*/ 3 w 53"/>
                      <a:gd name="T7" fmla="*/ 1 h 24"/>
                      <a:gd name="T8" fmla="*/ 2 w 53"/>
                      <a:gd name="T9" fmla="*/ 1 h 24"/>
                      <a:gd name="T10" fmla="*/ 2 w 53"/>
                      <a:gd name="T11" fmla="*/ 2 h 24"/>
                      <a:gd name="T12" fmla="*/ 1 w 53"/>
                      <a:gd name="T13" fmla="*/ 2 h 24"/>
                      <a:gd name="T14" fmla="*/ 0 w 53"/>
                      <a:gd name="T15" fmla="*/ 3 h 24"/>
                      <a:gd name="T16" fmla="*/ 0 w 53"/>
                      <a:gd name="T17" fmla="*/ 3 h 24"/>
                      <a:gd name="T18" fmla="*/ 1 w 53"/>
                      <a:gd name="T19" fmla="*/ 3 h 24"/>
                      <a:gd name="T20" fmla="*/ 1 w 53"/>
                      <a:gd name="T21" fmla="*/ 3 h 24"/>
                      <a:gd name="T22" fmla="*/ 1 w 53"/>
                      <a:gd name="T23" fmla="*/ 2 h 24"/>
                      <a:gd name="T24" fmla="*/ 2 w 53"/>
                      <a:gd name="T25" fmla="*/ 2 h 24"/>
                      <a:gd name="T26" fmla="*/ 3 w 53"/>
                      <a:gd name="T27" fmla="*/ 1 h 24"/>
                      <a:gd name="T28" fmla="*/ 3 w 53"/>
                      <a:gd name="T29" fmla="*/ 1 h 24"/>
                      <a:gd name="T30" fmla="*/ 5 w 53"/>
                      <a:gd name="T31" fmla="*/ 1 h 24"/>
                      <a:gd name="T32" fmla="*/ 6 w 53"/>
                      <a:gd name="T33" fmla="*/ 1 h 24"/>
                      <a:gd name="T34" fmla="*/ 7 w 53"/>
                      <a:gd name="T35" fmla="*/ 1 h 24"/>
                      <a:gd name="T36" fmla="*/ 7 w 53"/>
                      <a:gd name="T37" fmla="*/ 0 h 24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53"/>
                      <a:gd name="T58" fmla="*/ 0 h 24"/>
                      <a:gd name="T59" fmla="*/ 53 w 53"/>
                      <a:gd name="T60" fmla="*/ 24 h 24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53" h="24">
                        <a:moveTo>
                          <a:pt x="53" y="0"/>
                        </a:moveTo>
                        <a:lnTo>
                          <a:pt x="43" y="0"/>
                        </a:lnTo>
                        <a:lnTo>
                          <a:pt x="32" y="1"/>
                        </a:lnTo>
                        <a:lnTo>
                          <a:pt x="23" y="3"/>
                        </a:lnTo>
                        <a:lnTo>
                          <a:pt x="15" y="7"/>
                        </a:lnTo>
                        <a:lnTo>
                          <a:pt x="9" y="10"/>
                        </a:lnTo>
                        <a:lnTo>
                          <a:pt x="3" y="15"/>
                        </a:lnTo>
                        <a:lnTo>
                          <a:pt x="0" y="19"/>
                        </a:lnTo>
                        <a:lnTo>
                          <a:pt x="0" y="24"/>
                        </a:lnTo>
                        <a:lnTo>
                          <a:pt x="3" y="24"/>
                        </a:lnTo>
                        <a:lnTo>
                          <a:pt x="3" y="19"/>
                        </a:lnTo>
                        <a:lnTo>
                          <a:pt x="6" y="15"/>
                        </a:lnTo>
                        <a:lnTo>
                          <a:pt x="11" y="11"/>
                        </a:lnTo>
                        <a:lnTo>
                          <a:pt x="18" y="8"/>
                        </a:lnTo>
                        <a:lnTo>
                          <a:pt x="24" y="4"/>
                        </a:lnTo>
                        <a:lnTo>
                          <a:pt x="34" y="3"/>
                        </a:lnTo>
                        <a:lnTo>
                          <a:pt x="44" y="1"/>
                        </a:lnTo>
                        <a:lnTo>
                          <a:pt x="53" y="1"/>
                        </a:lnTo>
                        <a:lnTo>
                          <a:pt x="53" y="0"/>
                        </a:lnTo>
                        <a:close/>
                      </a:path>
                    </a:pathLst>
                  </a:custGeom>
                  <a:solidFill>
                    <a:srgbClr val="CFCFC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48" name="Freeform 338"/>
                  <p:cNvSpPr>
                    <a:spLocks/>
                  </p:cNvSpPr>
                  <p:nvPr/>
                </p:nvSpPr>
                <p:spPr bwMode="auto">
                  <a:xfrm>
                    <a:off x="1918" y="1080"/>
                    <a:ext cx="25" cy="11"/>
                  </a:xfrm>
                  <a:custGeom>
                    <a:avLst/>
                    <a:gdLst>
                      <a:gd name="T0" fmla="*/ 6 w 50"/>
                      <a:gd name="T1" fmla="*/ 0 h 23"/>
                      <a:gd name="T2" fmla="*/ 6 w 50"/>
                      <a:gd name="T3" fmla="*/ 0 h 23"/>
                      <a:gd name="T4" fmla="*/ 3 w 50"/>
                      <a:gd name="T5" fmla="*/ 0 h 23"/>
                      <a:gd name="T6" fmla="*/ 3 w 50"/>
                      <a:gd name="T7" fmla="*/ 0 h 23"/>
                      <a:gd name="T8" fmla="*/ 2 w 50"/>
                      <a:gd name="T9" fmla="*/ 0 h 23"/>
                      <a:gd name="T10" fmla="*/ 1 w 50"/>
                      <a:gd name="T11" fmla="*/ 1 h 23"/>
                      <a:gd name="T12" fmla="*/ 1 w 50"/>
                      <a:gd name="T13" fmla="*/ 1 h 23"/>
                      <a:gd name="T14" fmla="*/ 0 w 50"/>
                      <a:gd name="T15" fmla="*/ 2 h 23"/>
                      <a:gd name="T16" fmla="*/ 0 w 50"/>
                      <a:gd name="T17" fmla="*/ 2 h 23"/>
                      <a:gd name="T18" fmla="*/ 1 w 50"/>
                      <a:gd name="T19" fmla="*/ 2 h 23"/>
                      <a:gd name="T20" fmla="*/ 1 w 50"/>
                      <a:gd name="T21" fmla="*/ 2 h 23"/>
                      <a:gd name="T22" fmla="*/ 1 w 50"/>
                      <a:gd name="T23" fmla="*/ 1 h 23"/>
                      <a:gd name="T24" fmla="*/ 2 w 50"/>
                      <a:gd name="T25" fmla="*/ 1 h 23"/>
                      <a:gd name="T26" fmla="*/ 3 w 50"/>
                      <a:gd name="T27" fmla="*/ 1 h 23"/>
                      <a:gd name="T28" fmla="*/ 3 w 50"/>
                      <a:gd name="T29" fmla="*/ 0 h 23"/>
                      <a:gd name="T30" fmla="*/ 4 w 50"/>
                      <a:gd name="T31" fmla="*/ 0 h 23"/>
                      <a:gd name="T32" fmla="*/ 6 w 50"/>
                      <a:gd name="T33" fmla="*/ 0 h 23"/>
                      <a:gd name="T34" fmla="*/ 6 w 50"/>
                      <a:gd name="T35" fmla="*/ 0 h 23"/>
                      <a:gd name="T36" fmla="*/ 6 w 50"/>
                      <a:gd name="T37" fmla="*/ 0 h 2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50"/>
                      <a:gd name="T58" fmla="*/ 0 h 23"/>
                      <a:gd name="T59" fmla="*/ 50 w 50"/>
                      <a:gd name="T60" fmla="*/ 23 h 23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50" h="23">
                        <a:moveTo>
                          <a:pt x="50" y="0"/>
                        </a:moveTo>
                        <a:lnTo>
                          <a:pt x="41" y="0"/>
                        </a:lnTo>
                        <a:lnTo>
                          <a:pt x="31" y="2"/>
                        </a:lnTo>
                        <a:lnTo>
                          <a:pt x="21" y="3"/>
                        </a:lnTo>
                        <a:lnTo>
                          <a:pt x="15" y="7"/>
                        </a:lnTo>
                        <a:lnTo>
                          <a:pt x="8" y="10"/>
                        </a:lnTo>
                        <a:lnTo>
                          <a:pt x="3" y="14"/>
                        </a:lnTo>
                        <a:lnTo>
                          <a:pt x="0" y="18"/>
                        </a:lnTo>
                        <a:lnTo>
                          <a:pt x="0" y="23"/>
                        </a:lnTo>
                        <a:lnTo>
                          <a:pt x="3" y="23"/>
                        </a:lnTo>
                        <a:lnTo>
                          <a:pt x="3" y="18"/>
                        </a:lnTo>
                        <a:lnTo>
                          <a:pt x="7" y="15"/>
                        </a:lnTo>
                        <a:lnTo>
                          <a:pt x="11" y="11"/>
                        </a:lnTo>
                        <a:lnTo>
                          <a:pt x="17" y="8"/>
                        </a:lnTo>
                        <a:lnTo>
                          <a:pt x="24" y="6"/>
                        </a:lnTo>
                        <a:lnTo>
                          <a:pt x="32" y="3"/>
                        </a:lnTo>
                        <a:lnTo>
                          <a:pt x="41" y="2"/>
                        </a:lnTo>
                        <a:lnTo>
                          <a:pt x="50" y="1"/>
                        </a:lnTo>
                        <a:lnTo>
                          <a:pt x="50" y="0"/>
                        </a:lnTo>
                        <a:close/>
                      </a:path>
                    </a:pathLst>
                  </a:custGeom>
                  <a:solidFill>
                    <a:srgbClr val="D2D2D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49" name="Freeform 339"/>
                  <p:cNvSpPr>
                    <a:spLocks/>
                  </p:cNvSpPr>
                  <p:nvPr/>
                </p:nvSpPr>
                <p:spPr bwMode="auto">
                  <a:xfrm>
                    <a:off x="1920" y="1081"/>
                    <a:ext cx="23" cy="10"/>
                  </a:xfrm>
                  <a:custGeom>
                    <a:avLst/>
                    <a:gdLst>
                      <a:gd name="T0" fmla="*/ 5 w 47"/>
                      <a:gd name="T1" fmla="*/ 0 h 22"/>
                      <a:gd name="T2" fmla="*/ 4 w 47"/>
                      <a:gd name="T3" fmla="*/ 0 h 22"/>
                      <a:gd name="T4" fmla="*/ 3 w 47"/>
                      <a:gd name="T5" fmla="*/ 0 h 22"/>
                      <a:gd name="T6" fmla="*/ 2 w 47"/>
                      <a:gd name="T7" fmla="*/ 0 h 22"/>
                      <a:gd name="T8" fmla="*/ 1 w 47"/>
                      <a:gd name="T9" fmla="*/ 0 h 22"/>
                      <a:gd name="T10" fmla="*/ 1 w 47"/>
                      <a:gd name="T11" fmla="*/ 1 h 22"/>
                      <a:gd name="T12" fmla="*/ 0 w 47"/>
                      <a:gd name="T13" fmla="*/ 1 h 22"/>
                      <a:gd name="T14" fmla="*/ 0 w 47"/>
                      <a:gd name="T15" fmla="*/ 2 h 22"/>
                      <a:gd name="T16" fmla="*/ 0 w 47"/>
                      <a:gd name="T17" fmla="*/ 2 h 22"/>
                      <a:gd name="T18" fmla="*/ 0 w 47"/>
                      <a:gd name="T19" fmla="*/ 2 h 22"/>
                      <a:gd name="T20" fmla="*/ 0 w 47"/>
                      <a:gd name="T21" fmla="*/ 2 h 22"/>
                      <a:gd name="T22" fmla="*/ 0 w 47"/>
                      <a:gd name="T23" fmla="*/ 1 h 22"/>
                      <a:gd name="T24" fmla="*/ 1 w 47"/>
                      <a:gd name="T25" fmla="*/ 1 h 22"/>
                      <a:gd name="T26" fmla="*/ 2 w 47"/>
                      <a:gd name="T27" fmla="*/ 0 h 22"/>
                      <a:gd name="T28" fmla="*/ 3 w 47"/>
                      <a:gd name="T29" fmla="*/ 0 h 22"/>
                      <a:gd name="T30" fmla="*/ 4 w 47"/>
                      <a:gd name="T31" fmla="*/ 0 h 22"/>
                      <a:gd name="T32" fmla="*/ 5 w 47"/>
                      <a:gd name="T33" fmla="*/ 0 h 22"/>
                      <a:gd name="T34" fmla="*/ 5 w 47"/>
                      <a:gd name="T35" fmla="*/ 0 h 22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47"/>
                      <a:gd name="T55" fmla="*/ 0 h 22"/>
                      <a:gd name="T56" fmla="*/ 47 w 47"/>
                      <a:gd name="T57" fmla="*/ 22 h 22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47" h="22">
                        <a:moveTo>
                          <a:pt x="47" y="0"/>
                        </a:moveTo>
                        <a:lnTo>
                          <a:pt x="38" y="1"/>
                        </a:lnTo>
                        <a:lnTo>
                          <a:pt x="29" y="2"/>
                        </a:lnTo>
                        <a:lnTo>
                          <a:pt x="21" y="5"/>
                        </a:lnTo>
                        <a:lnTo>
                          <a:pt x="14" y="7"/>
                        </a:lnTo>
                        <a:lnTo>
                          <a:pt x="8" y="10"/>
                        </a:lnTo>
                        <a:lnTo>
                          <a:pt x="4" y="14"/>
                        </a:lnTo>
                        <a:lnTo>
                          <a:pt x="0" y="17"/>
                        </a:lnTo>
                        <a:lnTo>
                          <a:pt x="0" y="22"/>
                        </a:lnTo>
                        <a:lnTo>
                          <a:pt x="3" y="22"/>
                        </a:lnTo>
                        <a:lnTo>
                          <a:pt x="4" y="17"/>
                        </a:lnTo>
                        <a:lnTo>
                          <a:pt x="7" y="14"/>
                        </a:lnTo>
                        <a:lnTo>
                          <a:pt x="13" y="9"/>
                        </a:lnTo>
                        <a:lnTo>
                          <a:pt x="20" y="7"/>
                        </a:lnTo>
                        <a:lnTo>
                          <a:pt x="28" y="3"/>
                        </a:lnTo>
                        <a:lnTo>
                          <a:pt x="38" y="2"/>
                        </a:lnTo>
                        <a:lnTo>
                          <a:pt x="47" y="2"/>
                        </a:lnTo>
                        <a:lnTo>
                          <a:pt x="47" y="0"/>
                        </a:lnTo>
                        <a:close/>
                      </a:path>
                    </a:pathLst>
                  </a:custGeom>
                  <a:solidFill>
                    <a:srgbClr val="D5D5D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50" name="Freeform 340"/>
                  <p:cNvSpPr>
                    <a:spLocks/>
                  </p:cNvSpPr>
                  <p:nvPr/>
                </p:nvSpPr>
                <p:spPr bwMode="auto">
                  <a:xfrm>
                    <a:off x="1921" y="1082"/>
                    <a:ext cx="22" cy="9"/>
                  </a:xfrm>
                  <a:custGeom>
                    <a:avLst/>
                    <a:gdLst>
                      <a:gd name="T0" fmla="*/ 6 w 44"/>
                      <a:gd name="T1" fmla="*/ 0 h 20"/>
                      <a:gd name="T2" fmla="*/ 5 w 44"/>
                      <a:gd name="T3" fmla="*/ 0 h 20"/>
                      <a:gd name="T4" fmla="*/ 3 w 44"/>
                      <a:gd name="T5" fmla="*/ 0 h 20"/>
                      <a:gd name="T6" fmla="*/ 3 w 44"/>
                      <a:gd name="T7" fmla="*/ 0 h 20"/>
                      <a:gd name="T8" fmla="*/ 1 w 44"/>
                      <a:gd name="T9" fmla="*/ 0 h 20"/>
                      <a:gd name="T10" fmla="*/ 1 w 44"/>
                      <a:gd name="T11" fmla="*/ 1 h 20"/>
                      <a:gd name="T12" fmla="*/ 1 w 44"/>
                      <a:gd name="T13" fmla="*/ 1 h 20"/>
                      <a:gd name="T14" fmla="*/ 0 w 44"/>
                      <a:gd name="T15" fmla="*/ 2 h 20"/>
                      <a:gd name="T16" fmla="*/ 1 w 44"/>
                      <a:gd name="T17" fmla="*/ 2 h 20"/>
                      <a:gd name="T18" fmla="*/ 1 w 44"/>
                      <a:gd name="T19" fmla="*/ 1 h 20"/>
                      <a:gd name="T20" fmla="*/ 1 w 44"/>
                      <a:gd name="T21" fmla="*/ 1 h 20"/>
                      <a:gd name="T22" fmla="*/ 1 w 44"/>
                      <a:gd name="T23" fmla="*/ 1 h 20"/>
                      <a:gd name="T24" fmla="*/ 3 w 44"/>
                      <a:gd name="T25" fmla="*/ 0 h 20"/>
                      <a:gd name="T26" fmla="*/ 3 w 44"/>
                      <a:gd name="T27" fmla="*/ 0 h 20"/>
                      <a:gd name="T28" fmla="*/ 5 w 44"/>
                      <a:gd name="T29" fmla="*/ 0 h 20"/>
                      <a:gd name="T30" fmla="*/ 6 w 44"/>
                      <a:gd name="T31" fmla="*/ 0 h 20"/>
                      <a:gd name="T32" fmla="*/ 6 w 44"/>
                      <a:gd name="T33" fmla="*/ 0 h 2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44"/>
                      <a:gd name="T52" fmla="*/ 0 h 20"/>
                      <a:gd name="T53" fmla="*/ 44 w 44"/>
                      <a:gd name="T54" fmla="*/ 20 h 2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44" h="20">
                        <a:moveTo>
                          <a:pt x="44" y="0"/>
                        </a:moveTo>
                        <a:lnTo>
                          <a:pt x="35" y="0"/>
                        </a:lnTo>
                        <a:lnTo>
                          <a:pt x="25" y="1"/>
                        </a:lnTo>
                        <a:lnTo>
                          <a:pt x="17" y="5"/>
                        </a:lnTo>
                        <a:lnTo>
                          <a:pt x="10" y="7"/>
                        </a:lnTo>
                        <a:lnTo>
                          <a:pt x="4" y="12"/>
                        </a:lnTo>
                        <a:lnTo>
                          <a:pt x="1" y="15"/>
                        </a:lnTo>
                        <a:lnTo>
                          <a:pt x="0" y="20"/>
                        </a:lnTo>
                        <a:lnTo>
                          <a:pt x="3" y="20"/>
                        </a:lnTo>
                        <a:lnTo>
                          <a:pt x="4" y="16"/>
                        </a:lnTo>
                        <a:lnTo>
                          <a:pt x="8" y="12"/>
                        </a:lnTo>
                        <a:lnTo>
                          <a:pt x="12" y="8"/>
                        </a:lnTo>
                        <a:lnTo>
                          <a:pt x="19" y="6"/>
                        </a:lnTo>
                        <a:lnTo>
                          <a:pt x="27" y="4"/>
                        </a:lnTo>
                        <a:lnTo>
                          <a:pt x="35" y="1"/>
                        </a:lnTo>
                        <a:lnTo>
                          <a:pt x="44" y="1"/>
                        </a:lnTo>
                        <a:lnTo>
                          <a:pt x="44" y="0"/>
                        </a:lnTo>
                        <a:close/>
                      </a:path>
                    </a:pathLst>
                  </a:custGeom>
                  <a:solidFill>
                    <a:srgbClr val="D7D7D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51" name="Freeform 341"/>
                  <p:cNvSpPr>
                    <a:spLocks/>
                  </p:cNvSpPr>
                  <p:nvPr/>
                </p:nvSpPr>
                <p:spPr bwMode="auto">
                  <a:xfrm>
                    <a:off x="1922" y="1082"/>
                    <a:ext cx="21" cy="9"/>
                  </a:xfrm>
                  <a:custGeom>
                    <a:avLst/>
                    <a:gdLst>
                      <a:gd name="T0" fmla="*/ 6 w 41"/>
                      <a:gd name="T1" fmla="*/ 0 h 19"/>
                      <a:gd name="T2" fmla="*/ 4 w 41"/>
                      <a:gd name="T3" fmla="*/ 0 h 19"/>
                      <a:gd name="T4" fmla="*/ 3 w 41"/>
                      <a:gd name="T5" fmla="*/ 0 h 19"/>
                      <a:gd name="T6" fmla="*/ 2 w 41"/>
                      <a:gd name="T7" fmla="*/ 0 h 19"/>
                      <a:gd name="T8" fmla="*/ 2 w 41"/>
                      <a:gd name="T9" fmla="*/ 0 h 19"/>
                      <a:gd name="T10" fmla="*/ 1 w 41"/>
                      <a:gd name="T11" fmla="*/ 1 h 19"/>
                      <a:gd name="T12" fmla="*/ 1 w 41"/>
                      <a:gd name="T13" fmla="*/ 1 h 19"/>
                      <a:gd name="T14" fmla="*/ 0 w 41"/>
                      <a:gd name="T15" fmla="*/ 2 h 19"/>
                      <a:gd name="T16" fmla="*/ 1 w 41"/>
                      <a:gd name="T17" fmla="*/ 2 h 19"/>
                      <a:gd name="T18" fmla="*/ 1 w 41"/>
                      <a:gd name="T19" fmla="*/ 1 h 19"/>
                      <a:gd name="T20" fmla="*/ 1 w 41"/>
                      <a:gd name="T21" fmla="*/ 1 h 19"/>
                      <a:gd name="T22" fmla="*/ 2 w 41"/>
                      <a:gd name="T23" fmla="*/ 1 h 19"/>
                      <a:gd name="T24" fmla="*/ 3 w 41"/>
                      <a:gd name="T25" fmla="*/ 0 h 19"/>
                      <a:gd name="T26" fmla="*/ 4 w 41"/>
                      <a:gd name="T27" fmla="*/ 0 h 19"/>
                      <a:gd name="T28" fmla="*/ 5 w 41"/>
                      <a:gd name="T29" fmla="*/ 0 h 19"/>
                      <a:gd name="T30" fmla="*/ 6 w 41"/>
                      <a:gd name="T31" fmla="*/ 0 h 19"/>
                      <a:gd name="T32" fmla="*/ 6 w 41"/>
                      <a:gd name="T33" fmla="*/ 0 h 19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41"/>
                      <a:gd name="T52" fmla="*/ 0 h 19"/>
                      <a:gd name="T53" fmla="*/ 41 w 41"/>
                      <a:gd name="T54" fmla="*/ 19 h 19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41" h="19">
                        <a:moveTo>
                          <a:pt x="41" y="0"/>
                        </a:moveTo>
                        <a:lnTo>
                          <a:pt x="32" y="0"/>
                        </a:lnTo>
                        <a:lnTo>
                          <a:pt x="24" y="3"/>
                        </a:lnTo>
                        <a:lnTo>
                          <a:pt x="16" y="5"/>
                        </a:lnTo>
                        <a:lnTo>
                          <a:pt x="9" y="7"/>
                        </a:lnTo>
                        <a:lnTo>
                          <a:pt x="5" y="11"/>
                        </a:lnTo>
                        <a:lnTo>
                          <a:pt x="1" y="15"/>
                        </a:lnTo>
                        <a:lnTo>
                          <a:pt x="0" y="19"/>
                        </a:lnTo>
                        <a:lnTo>
                          <a:pt x="3" y="19"/>
                        </a:lnTo>
                        <a:lnTo>
                          <a:pt x="5" y="15"/>
                        </a:lnTo>
                        <a:lnTo>
                          <a:pt x="8" y="12"/>
                        </a:lnTo>
                        <a:lnTo>
                          <a:pt x="12" y="8"/>
                        </a:lnTo>
                        <a:lnTo>
                          <a:pt x="18" y="6"/>
                        </a:lnTo>
                        <a:lnTo>
                          <a:pt x="25" y="4"/>
                        </a:lnTo>
                        <a:lnTo>
                          <a:pt x="33" y="3"/>
                        </a:lnTo>
                        <a:lnTo>
                          <a:pt x="41" y="2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solidFill>
                    <a:srgbClr val="D9D9D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52" name="Freeform 342"/>
                  <p:cNvSpPr>
                    <a:spLocks/>
                  </p:cNvSpPr>
                  <p:nvPr/>
                </p:nvSpPr>
                <p:spPr bwMode="auto">
                  <a:xfrm>
                    <a:off x="1924" y="1083"/>
                    <a:ext cx="19" cy="8"/>
                  </a:xfrm>
                  <a:custGeom>
                    <a:avLst/>
                    <a:gdLst>
                      <a:gd name="T0" fmla="*/ 5 w 38"/>
                      <a:gd name="T1" fmla="*/ 0 h 17"/>
                      <a:gd name="T2" fmla="*/ 3 w 38"/>
                      <a:gd name="T3" fmla="*/ 0 h 17"/>
                      <a:gd name="T4" fmla="*/ 2 w 38"/>
                      <a:gd name="T5" fmla="*/ 0 h 17"/>
                      <a:gd name="T6" fmla="*/ 1 w 38"/>
                      <a:gd name="T7" fmla="*/ 0 h 17"/>
                      <a:gd name="T8" fmla="*/ 1 w 38"/>
                      <a:gd name="T9" fmla="*/ 0 h 17"/>
                      <a:gd name="T10" fmla="*/ 1 w 38"/>
                      <a:gd name="T11" fmla="*/ 1 h 17"/>
                      <a:gd name="T12" fmla="*/ 1 w 38"/>
                      <a:gd name="T13" fmla="*/ 1 h 17"/>
                      <a:gd name="T14" fmla="*/ 0 w 38"/>
                      <a:gd name="T15" fmla="*/ 2 h 17"/>
                      <a:gd name="T16" fmla="*/ 1 w 38"/>
                      <a:gd name="T17" fmla="*/ 2 h 17"/>
                      <a:gd name="T18" fmla="*/ 1 w 38"/>
                      <a:gd name="T19" fmla="*/ 1 h 17"/>
                      <a:gd name="T20" fmla="*/ 1 w 38"/>
                      <a:gd name="T21" fmla="*/ 1 h 17"/>
                      <a:gd name="T22" fmla="*/ 1 w 38"/>
                      <a:gd name="T23" fmla="*/ 1 h 17"/>
                      <a:gd name="T24" fmla="*/ 2 w 38"/>
                      <a:gd name="T25" fmla="*/ 0 h 17"/>
                      <a:gd name="T26" fmla="*/ 2 w 38"/>
                      <a:gd name="T27" fmla="*/ 0 h 17"/>
                      <a:gd name="T28" fmla="*/ 3 w 38"/>
                      <a:gd name="T29" fmla="*/ 0 h 17"/>
                      <a:gd name="T30" fmla="*/ 5 w 38"/>
                      <a:gd name="T31" fmla="*/ 0 h 17"/>
                      <a:gd name="T32" fmla="*/ 5 w 38"/>
                      <a:gd name="T33" fmla="*/ 0 h 17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8"/>
                      <a:gd name="T52" fmla="*/ 0 h 17"/>
                      <a:gd name="T53" fmla="*/ 38 w 38"/>
                      <a:gd name="T54" fmla="*/ 17 h 17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8" h="17">
                        <a:moveTo>
                          <a:pt x="38" y="0"/>
                        </a:moveTo>
                        <a:lnTo>
                          <a:pt x="30" y="1"/>
                        </a:lnTo>
                        <a:lnTo>
                          <a:pt x="22" y="2"/>
                        </a:lnTo>
                        <a:lnTo>
                          <a:pt x="15" y="4"/>
                        </a:lnTo>
                        <a:lnTo>
                          <a:pt x="9" y="6"/>
                        </a:lnTo>
                        <a:lnTo>
                          <a:pt x="5" y="10"/>
                        </a:lnTo>
                        <a:lnTo>
                          <a:pt x="2" y="13"/>
                        </a:lnTo>
                        <a:lnTo>
                          <a:pt x="0" y="17"/>
                        </a:lnTo>
                        <a:lnTo>
                          <a:pt x="4" y="17"/>
                        </a:lnTo>
                        <a:lnTo>
                          <a:pt x="5" y="13"/>
                        </a:lnTo>
                        <a:lnTo>
                          <a:pt x="7" y="10"/>
                        </a:lnTo>
                        <a:lnTo>
                          <a:pt x="12" y="8"/>
                        </a:lnTo>
                        <a:lnTo>
                          <a:pt x="17" y="5"/>
                        </a:lnTo>
                        <a:lnTo>
                          <a:pt x="23" y="3"/>
                        </a:lnTo>
                        <a:lnTo>
                          <a:pt x="31" y="2"/>
                        </a:lnTo>
                        <a:lnTo>
                          <a:pt x="38" y="2"/>
                        </a:lnTo>
                        <a:lnTo>
                          <a:pt x="38" y="0"/>
                        </a:lnTo>
                        <a:close/>
                      </a:path>
                    </a:pathLst>
                  </a:custGeom>
                  <a:solidFill>
                    <a:srgbClr val="DBDBD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53" name="Freeform 343"/>
                  <p:cNvSpPr>
                    <a:spLocks/>
                  </p:cNvSpPr>
                  <p:nvPr/>
                </p:nvSpPr>
                <p:spPr bwMode="auto">
                  <a:xfrm>
                    <a:off x="1926" y="1084"/>
                    <a:ext cx="17" cy="7"/>
                  </a:xfrm>
                  <a:custGeom>
                    <a:avLst/>
                    <a:gdLst>
                      <a:gd name="T0" fmla="*/ 4 w 34"/>
                      <a:gd name="T1" fmla="*/ 0 h 15"/>
                      <a:gd name="T2" fmla="*/ 3 w 34"/>
                      <a:gd name="T3" fmla="*/ 0 h 15"/>
                      <a:gd name="T4" fmla="*/ 2 w 34"/>
                      <a:gd name="T5" fmla="*/ 0 h 15"/>
                      <a:gd name="T6" fmla="*/ 1 w 34"/>
                      <a:gd name="T7" fmla="*/ 0 h 15"/>
                      <a:gd name="T8" fmla="*/ 1 w 34"/>
                      <a:gd name="T9" fmla="*/ 0 h 15"/>
                      <a:gd name="T10" fmla="*/ 1 w 34"/>
                      <a:gd name="T11" fmla="*/ 1 h 15"/>
                      <a:gd name="T12" fmla="*/ 1 w 34"/>
                      <a:gd name="T13" fmla="*/ 1 h 15"/>
                      <a:gd name="T14" fmla="*/ 0 w 34"/>
                      <a:gd name="T15" fmla="*/ 1 h 15"/>
                      <a:gd name="T16" fmla="*/ 1 w 34"/>
                      <a:gd name="T17" fmla="*/ 1 h 15"/>
                      <a:gd name="T18" fmla="*/ 1 w 34"/>
                      <a:gd name="T19" fmla="*/ 1 h 15"/>
                      <a:gd name="T20" fmla="*/ 1 w 34"/>
                      <a:gd name="T21" fmla="*/ 1 h 15"/>
                      <a:gd name="T22" fmla="*/ 1 w 34"/>
                      <a:gd name="T23" fmla="*/ 0 h 15"/>
                      <a:gd name="T24" fmla="*/ 2 w 34"/>
                      <a:gd name="T25" fmla="*/ 0 h 15"/>
                      <a:gd name="T26" fmla="*/ 3 w 34"/>
                      <a:gd name="T27" fmla="*/ 0 h 15"/>
                      <a:gd name="T28" fmla="*/ 4 w 34"/>
                      <a:gd name="T29" fmla="*/ 0 h 15"/>
                      <a:gd name="T30" fmla="*/ 4 w 34"/>
                      <a:gd name="T31" fmla="*/ 0 h 15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34"/>
                      <a:gd name="T49" fmla="*/ 0 h 15"/>
                      <a:gd name="T50" fmla="*/ 34 w 34"/>
                      <a:gd name="T51" fmla="*/ 15 h 15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34" h="15">
                        <a:moveTo>
                          <a:pt x="34" y="0"/>
                        </a:moveTo>
                        <a:lnTo>
                          <a:pt x="27" y="0"/>
                        </a:lnTo>
                        <a:lnTo>
                          <a:pt x="19" y="1"/>
                        </a:lnTo>
                        <a:lnTo>
                          <a:pt x="13" y="3"/>
                        </a:lnTo>
                        <a:lnTo>
                          <a:pt x="8" y="6"/>
                        </a:lnTo>
                        <a:lnTo>
                          <a:pt x="3" y="8"/>
                        </a:lnTo>
                        <a:lnTo>
                          <a:pt x="1" y="11"/>
                        </a:lnTo>
                        <a:lnTo>
                          <a:pt x="0" y="15"/>
                        </a:lnTo>
                        <a:lnTo>
                          <a:pt x="3" y="15"/>
                        </a:lnTo>
                        <a:lnTo>
                          <a:pt x="4" y="11"/>
                        </a:lnTo>
                        <a:lnTo>
                          <a:pt x="8" y="8"/>
                        </a:lnTo>
                        <a:lnTo>
                          <a:pt x="12" y="6"/>
                        </a:lnTo>
                        <a:lnTo>
                          <a:pt x="19" y="3"/>
                        </a:lnTo>
                        <a:lnTo>
                          <a:pt x="26" y="1"/>
                        </a:lnTo>
                        <a:lnTo>
                          <a:pt x="34" y="1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54" name="Freeform 344"/>
                  <p:cNvSpPr>
                    <a:spLocks/>
                  </p:cNvSpPr>
                  <p:nvPr/>
                </p:nvSpPr>
                <p:spPr bwMode="auto">
                  <a:xfrm>
                    <a:off x="1928" y="1085"/>
                    <a:ext cx="15" cy="6"/>
                  </a:xfrm>
                  <a:custGeom>
                    <a:avLst/>
                    <a:gdLst>
                      <a:gd name="T0" fmla="*/ 3 w 31"/>
                      <a:gd name="T1" fmla="*/ 0 h 14"/>
                      <a:gd name="T2" fmla="*/ 2 w 31"/>
                      <a:gd name="T3" fmla="*/ 0 h 14"/>
                      <a:gd name="T4" fmla="*/ 2 w 31"/>
                      <a:gd name="T5" fmla="*/ 0 h 14"/>
                      <a:gd name="T6" fmla="*/ 1 w 31"/>
                      <a:gd name="T7" fmla="*/ 0 h 14"/>
                      <a:gd name="T8" fmla="*/ 0 w 31"/>
                      <a:gd name="T9" fmla="*/ 0 h 14"/>
                      <a:gd name="T10" fmla="*/ 0 w 31"/>
                      <a:gd name="T11" fmla="*/ 1 h 14"/>
                      <a:gd name="T12" fmla="*/ 0 w 31"/>
                      <a:gd name="T13" fmla="*/ 1 h 14"/>
                      <a:gd name="T14" fmla="*/ 0 w 31"/>
                      <a:gd name="T15" fmla="*/ 1 h 14"/>
                      <a:gd name="T16" fmla="*/ 0 w 31"/>
                      <a:gd name="T17" fmla="*/ 1 h 14"/>
                      <a:gd name="T18" fmla="*/ 1 w 31"/>
                      <a:gd name="T19" fmla="*/ 0 h 14"/>
                      <a:gd name="T20" fmla="*/ 1 w 31"/>
                      <a:gd name="T21" fmla="*/ 0 h 14"/>
                      <a:gd name="T22" fmla="*/ 2 w 31"/>
                      <a:gd name="T23" fmla="*/ 0 h 14"/>
                      <a:gd name="T24" fmla="*/ 3 w 31"/>
                      <a:gd name="T25" fmla="*/ 0 h 14"/>
                      <a:gd name="T26" fmla="*/ 3 w 31"/>
                      <a:gd name="T27" fmla="*/ 0 h 14"/>
                      <a:gd name="T28" fmla="*/ 3 w 31"/>
                      <a:gd name="T29" fmla="*/ 0 h 14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31"/>
                      <a:gd name="T46" fmla="*/ 0 h 14"/>
                      <a:gd name="T47" fmla="*/ 31 w 31"/>
                      <a:gd name="T48" fmla="*/ 14 h 14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31" h="14">
                        <a:moveTo>
                          <a:pt x="31" y="0"/>
                        </a:moveTo>
                        <a:lnTo>
                          <a:pt x="23" y="0"/>
                        </a:lnTo>
                        <a:lnTo>
                          <a:pt x="16" y="2"/>
                        </a:lnTo>
                        <a:lnTo>
                          <a:pt x="9" y="5"/>
                        </a:lnTo>
                        <a:lnTo>
                          <a:pt x="5" y="7"/>
                        </a:lnTo>
                        <a:lnTo>
                          <a:pt x="1" y="10"/>
                        </a:lnTo>
                        <a:lnTo>
                          <a:pt x="0" y="14"/>
                        </a:lnTo>
                        <a:lnTo>
                          <a:pt x="4" y="14"/>
                        </a:lnTo>
                        <a:lnTo>
                          <a:pt x="5" y="10"/>
                        </a:lnTo>
                        <a:lnTo>
                          <a:pt x="8" y="8"/>
                        </a:lnTo>
                        <a:lnTo>
                          <a:pt x="12" y="6"/>
                        </a:lnTo>
                        <a:lnTo>
                          <a:pt x="17" y="3"/>
                        </a:lnTo>
                        <a:lnTo>
                          <a:pt x="24" y="2"/>
                        </a:lnTo>
                        <a:lnTo>
                          <a:pt x="31" y="1"/>
                        </a:lnTo>
                        <a:lnTo>
                          <a:pt x="31" y="0"/>
                        </a:lnTo>
                        <a:close/>
                      </a:path>
                    </a:pathLst>
                  </a:custGeom>
                  <a:solidFill>
                    <a:srgbClr val="DFDFD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55" name="Freeform 345"/>
                  <p:cNvSpPr>
                    <a:spLocks/>
                  </p:cNvSpPr>
                  <p:nvPr/>
                </p:nvSpPr>
                <p:spPr bwMode="auto">
                  <a:xfrm>
                    <a:off x="1929" y="1085"/>
                    <a:ext cx="14" cy="6"/>
                  </a:xfrm>
                  <a:custGeom>
                    <a:avLst/>
                    <a:gdLst>
                      <a:gd name="T0" fmla="*/ 4 w 27"/>
                      <a:gd name="T1" fmla="*/ 0 h 13"/>
                      <a:gd name="T2" fmla="*/ 3 w 27"/>
                      <a:gd name="T3" fmla="*/ 0 h 13"/>
                      <a:gd name="T4" fmla="*/ 2 w 27"/>
                      <a:gd name="T5" fmla="*/ 0 h 13"/>
                      <a:gd name="T6" fmla="*/ 1 w 27"/>
                      <a:gd name="T7" fmla="*/ 0 h 13"/>
                      <a:gd name="T8" fmla="*/ 1 w 27"/>
                      <a:gd name="T9" fmla="*/ 0 h 13"/>
                      <a:gd name="T10" fmla="*/ 1 w 27"/>
                      <a:gd name="T11" fmla="*/ 1 h 13"/>
                      <a:gd name="T12" fmla="*/ 0 w 27"/>
                      <a:gd name="T13" fmla="*/ 1 h 13"/>
                      <a:gd name="T14" fmla="*/ 1 w 27"/>
                      <a:gd name="T15" fmla="*/ 1 h 13"/>
                      <a:gd name="T16" fmla="*/ 1 w 27"/>
                      <a:gd name="T17" fmla="*/ 1 h 13"/>
                      <a:gd name="T18" fmla="*/ 1 w 27"/>
                      <a:gd name="T19" fmla="*/ 0 h 13"/>
                      <a:gd name="T20" fmla="*/ 2 w 27"/>
                      <a:gd name="T21" fmla="*/ 0 h 13"/>
                      <a:gd name="T22" fmla="*/ 2 w 27"/>
                      <a:gd name="T23" fmla="*/ 0 h 13"/>
                      <a:gd name="T24" fmla="*/ 3 w 27"/>
                      <a:gd name="T25" fmla="*/ 0 h 13"/>
                      <a:gd name="T26" fmla="*/ 4 w 27"/>
                      <a:gd name="T27" fmla="*/ 0 h 13"/>
                      <a:gd name="T28" fmla="*/ 4 w 27"/>
                      <a:gd name="T29" fmla="*/ 0 h 13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27"/>
                      <a:gd name="T46" fmla="*/ 0 h 13"/>
                      <a:gd name="T47" fmla="*/ 27 w 27"/>
                      <a:gd name="T48" fmla="*/ 13 h 13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27" h="13">
                        <a:moveTo>
                          <a:pt x="27" y="0"/>
                        </a:moveTo>
                        <a:lnTo>
                          <a:pt x="20" y="1"/>
                        </a:lnTo>
                        <a:lnTo>
                          <a:pt x="13" y="2"/>
                        </a:lnTo>
                        <a:lnTo>
                          <a:pt x="8" y="5"/>
                        </a:lnTo>
                        <a:lnTo>
                          <a:pt x="4" y="7"/>
                        </a:lnTo>
                        <a:lnTo>
                          <a:pt x="1" y="9"/>
                        </a:lnTo>
                        <a:lnTo>
                          <a:pt x="0" y="13"/>
                        </a:lnTo>
                        <a:lnTo>
                          <a:pt x="3" y="13"/>
                        </a:lnTo>
                        <a:lnTo>
                          <a:pt x="4" y="10"/>
                        </a:lnTo>
                        <a:lnTo>
                          <a:pt x="6" y="7"/>
                        </a:lnTo>
                        <a:lnTo>
                          <a:pt x="10" y="5"/>
                        </a:lnTo>
                        <a:lnTo>
                          <a:pt x="15" y="4"/>
                        </a:lnTo>
                        <a:lnTo>
                          <a:pt x="21" y="2"/>
                        </a:lnTo>
                        <a:lnTo>
                          <a:pt x="27" y="2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56" name="Freeform 346"/>
                  <p:cNvSpPr>
                    <a:spLocks/>
                  </p:cNvSpPr>
                  <p:nvPr/>
                </p:nvSpPr>
                <p:spPr bwMode="auto">
                  <a:xfrm>
                    <a:off x="1931" y="1086"/>
                    <a:ext cx="12" cy="5"/>
                  </a:xfrm>
                  <a:custGeom>
                    <a:avLst/>
                    <a:gdLst>
                      <a:gd name="T0" fmla="*/ 3 w 24"/>
                      <a:gd name="T1" fmla="*/ 0 h 11"/>
                      <a:gd name="T2" fmla="*/ 3 w 24"/>
                      <a:gd name="T3" fmla="*/ 0 h 11"/>
                      <a:gd name="T4" fmla="*/ 2 w 24"/>
                      <a:gd name="T5" fmla="*/ 0 h 11"/>
                      <a:gd name="T6" fmla="*/ 1 w 24"/>
                      <a:gd name="T7" fmla="*/ 0 h 11"/>
                      <a:gd name="T8" fmla="*/ 1 w 24"/>
                      <a:gd name="T9" fmla="*/ 0 h 11"/>
                      <a:gd name="T10" fmla="*/ 1 w 24"/>
                      <a:gd name="T11" fmla="*/ 1 h 11"/>
                      <a:gd name="T12" fmla="*/ 0 w 24"/>
                      <a:gd name="T13" fmla="*/ 1 h 11"/>
                      <a:gd name="T14" fmla="*/ 1 w 24"/>
                      <a:gd name="T15" fmla="*/ 1 h 11"/>
                      <a:gd name="T16" fmla="*/ 1 w 24"/>
                      <a:gd name="T17" fmla="*/ 1 h 11"/>
                      <a:gd name="T18" fmla="*/ 1 w 24"/>
                      <a:gd name="T19" fmla="*/ 0 h 11"/>
                      <a:gd name="T20" fmla="*/ 2 w 24"/>
                      <a:gd name="T21" fmla="*/ 0 h 11"/>
                      <a:gd name="T22" fmla="*/ 3 w 24"/>
                      <a:gd name="T23" fmla="*/ 0 h 11"/>
                      <a:gd name="T24" fmla="*/ 3 w 24"/>
                      <a:gd name="T25" fmla="*/ 0 h 11"/>
                      <a:gd name="T26" fmla="*/ 3 w 24"/>
                      <a:gd name="T27" fmla="*/ 0 h 11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4"/>
                      <a:gd name="T43" fmla="*/ 0 h 11"/>
                      <a:gd name="T44" fmla="*/ 24 w 24"/>
                      <a:gd name="T45" fmla="*/ 11 h 11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4" h="11">
                        <a:moveTo>
                          <a:pt x="24" y="0"/>
                        </a:moveTo>
                        <a:lnTo>
                          <a:pt x="18" y="0"/>
                        </a:lnTo>
                        <a:lnTo>
                          <a:pt x="12" y="2"/>
                        </a:lnTo>
                        <a:lnTo>
                          <a:pt x="7" y="3"/>
                        </a:lnTo>
                        <a:lnTo>
                          <a:pt x="3" y="5"/>
                        </a:lnTo>
                        <a:lnTo>
                          <a:pt x="1" y="8"/>
                        </a:lnTo>
                        <a:lnTo>
                          <a:pt x="0" y="11"/>
                        </a:lnTo>
                        <a:lnTo>
                          <a:pt x="3" y="11"/>
                        </a:lnTo>
                        <a:lnTo>
                          <a:pt x="5" y="8"/>
                        </a:lnTo>
                        <a:lnTo>
                          <a:pt x="8" y="5"/>
                        </a:lnTo>
                        <a:lnTo>
                          <a:pt x="12" y="4"/>
                        </a:lnTo>
                        <a:lnTo>
                          <a:pt x="18" y="2"/>
                        </a:lnTo>
                        <a:lnTo>
                          <a:pt x="24" y="2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E2E2E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57" name="Freeform 347"/>
                  <p:cNvSpPr>
                    <a:spLocks/>
                  </p:cNvSpPr>
                  <p:nvPr/>
                </p:nvSpPr>
                <p:spPr bwMode="auto">
                  <a:xfrm>
                    <a:off x="1933" y="1087"/>
                    <a:ext cx="10" cy="4"/>
                  </a:xfrm>
                  <a:custGeom>
                    <a:avLst/>
                    <a:gdLst>
                      <a:gd name="T0" fmla="*/ 2 w 21"/>
                      <a:gd name="T1" fmla="*/ 0 h 9"/>
                      <a:gd name="T2" fmla="*/ 1 w 21"/>
                      <a:gd name="T3" fmla="*/ 0 h 9"/>
                      <a:gd name="T4" fmla="*/ 1 w 21"/>
                      <a:gd name="T5" fmla="*/ 0 h 9"/>
                      <a:gd name="T6" fmla="*/ 0 w 21"/>
                      <a:gd name="T7" fmla="*/ 0 h 9"/>
                      <a:gd name="T8" fmla="*/ 0 w 21"/>
                      <a:gd name="T9" fmla="*/ 0 h 9"/>
                      <a:gd name="T10" fmla="*/ 0 w 21"/>
                      <a:gd name="T11" fmla="*/ 1 h 9"/>
                      <a:gd name="T12" fmla="*/ 0 w 21"/>
                      <a:gd name="T13" fmla="*/ 1 h 9"/>
                      <a:gd name="T14" fmla="*/ 0 w 21"/>
                      <a:gd name="T15" fmla="*/ 0 h 9"/>
                      <a:gd name="T16" fmla="*/ 0 w 21"/>
                      <a:gd name="T17" fmla="*/ 0 h 9"/>
                      <a:gd name="T18" fmla="*/ 1 w 21"/>
                      <a:gd name="T19" fmla="*/ 0 h 9"/>
                      <a:gd name="T20" fmla="*/ 2 w 21"/>
                      <a:gd name="T21" fmla="*/ 0 h 9"/>
                      <a:gd name="T22" fmla="*/ 2 w 21"/>
                      <a:gd name="T23" fmla="*/ 0 h 9"/>
                      <a:gd name="T24" fmla="*/ 2 w 21"/>
                      <a:gd name="T25" fmla="*/ 0 h 9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1"/>
                      <a:gd name="T40" fmla="*/ 0 h 9"/>
                      <a:gd name="T41" fmla="*/ 21 w 21"/>
                      <a:gd name="T42" fmla="*/ 9 h 9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1" h="9">
                        <a:moveTo>
                          <a:pt x="21" y="0"/>
                        </a:moveTo>
                        <a:lnTo>
                          <a:pt x="15" y="0"/>
                        </a:lnTo>
                        <a:lnTo>
                          <a:pt x="9" y="2"/>
                        </a:lnTo>
                        <a:lnTo>
                          <a:pt x="5" y="3"/>
                        </a:lnTo>
                        <a:lnTo>
                          <a:pt x="2" y="6"/>
                        </a:lnTo>
                        <a:lnTo>
                          <a:pt x="0" y="9"/>
                        </a:lnTo>
                        <a:lnTo>
                          <a:pt x="4" y="9"/>
                        </a:lnTo>
                        <a:lnTo>
                          <a:pt x="5" y="6"/>
                        </a:lnTo>
                        <a:lnTo>
                          <a:pt x="7" y="4"/>
                        </a:lnTo>
                        <a:lnTo>
                          <a:pt x="11" y="3"/>
                        </a:lnTo>
                        <a:lnTo>
                          <a:pt x="16" y="2"/>
                        </a:lnTo>
                        <a:lnTo>
                          <a:pt x="21" y="1"/>
                        </a:lnTo>
                        <a:lnTo>
                          <a:pt x="21" y="0"/>
                        </a:lnTo>
                        <a:close/>
                      </a:path>
                    </a:pathLst>
                  </a:custGeom>
                  <a:solidFill>
                    <a:srgbClr val="E3E3E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58" name="Freeform 348"/>
                  <p:cNvSpPr>
                    <a:spLocks/>
                  </p:cNvSpPr>
                  <p:nvPr/>
                </p:nvSpPr>
                <p:spPr bwMode="auto">
                  <a:xfrm>
                    <a:off x="1934" y="1087"/>
                    <a:ext cx="9" cy="4"/>
                  </a:xfrm>
                  <a:custGeom>
                    <a:avLst/>
                    <a:gdLst>
                      <a:gd name="T0" fmla="*/ 3 w 17"/>
                      <a:gd name="T1" fmla="*/ 0 h 8"/>
                      <a:gd name="T2" fmla="*/ 2 w 17"/>
                      <a:gd name="T3" fmla="*/ 1 h 8"/>
                      <a:gd name="T4" fmla="*/ 1 w 17"/>
                      <a:gd name="T5" fmla="*/ 1 h 8"/>
                      <a:gd name="T6" fmla="*/ 1 w 17"/>
                      <a:gd name="T7" fmla="*/ 1 h 8"/>
                      <a:gd name="T8" fmla="*/ 1 w 17"/>
                      <a:gd name="T9" fmla="*/ 1 h 8"/>
                      <a:gd name="T10" fmla="*/ 0 w 17"/>
                      <a:gd name="T11" fmla="*/ 1 h 8"/>
                      <a:gd name="T12" fmla="*/ 1 w 17"/>
                      <a:gd name="T13" fmla="*/ 1 h 8"/>
                      <a:gd name="T14" fmla="*/ 1 w 17"/>
                      <a:gd name="T15" fmla="*/ 1 h 8"/>
                      <a:gd name="T16" fmla="*/ 1 w 17"/>
                      <a:gd name="T17" fmla="*/ 1 h 8"/>
                      <a:gd name="T18" fmla="*/ 2 w 17"/>
                      <a:gd name="T19" fmla="*/ 1 h 8"/>
                      <a:gd name="T20" fmla="*/ 3 w 17"/>
                      <a:gd name="T21" fmla="*/ 1 h 8"/>
                      <a:gd name="T22" fmla="*/ 3 w 17"/>
                      <a:gd name="T23" fmla="*/ 0 h 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"/>
                      <a:gd name="T37" fmla="*/ 0 h 8"/>
                      <a:gd name="T38" fmla="*/ 17 w 17"/>
                      <a:gd name="T39" fmla="*/ 8 h 8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" h="8">
                        <a:moveTo>
                          <a:pt x="17" y="0"/>
                        </a:moveTo>
                        <a:lnTo>
                          <a:pt x="12" y="1"/>
                        </a:lnTo>
                        <a:lnTo>
                          <a:pt x="7" y="2"/>
                        </a:lnTo>
                        <a:lnTo>
                          <a:pt x="3" y="3"/>
                        </a:lnTo>
                        <a:lnTo>
                          <a:pt x="1" y="5"/>
                        </a:lnTo>
                        <a:lnTo>
                          <a:pt x="0" y="8"/>
                        </a:lnTo>
                        <a:lnTo>
                          <a:pt x="3" y="8"/>
                        </a:lnTo>
                        <a:lnTo>
                          <a:pt x="4" y="5"/>
                        </a:lnTo>
                        <a:lnTo>
                          <a:pt x="8" y="3"/>
                        </a:lnTo>
                        <a:lnTo>
                          <a:pt x="12" y="2"/>
                        </a:lnTo>
                        <a:lnTo>
                          <a:pt x="17" y="2"/>
                        </a:lnTo>
                        <a:lnTo>
                          <a:pt x="17" y="0"/>
                        </a:lnTo>
                        <a:close/>
                      </a:path>
                    </a:pathLst>
                  </a:custGeom>
                  <a:solidFill>
                    <a:srgbClr val="E4E4E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59" name="Freeform 349"/>
                  <p:cNvSpPr>
                    <a:spLocks/>
                  </p:cNvSpPr>
                  <p:nvPr/>
                </p:nvSpPr>
                <p:spPr bwMode="auto">
                  <a:xfrm>
                    <a:off x="1936" y="1088"/>
                    <a:ext cx="7" cy="3"/>
                  </a:xfrm>
                  <a:custGeom>
                    <a:avLst/>
                    <a:gdLst>
                      <a:gd name="T0" fmla="*/ 2 w 14"/>
                      <a:gd name="T1" fmla="*/ 0 h 6"/>
                      <a:gd name="T2" fmla="*/ 2 w 14"/>
                      <a:gd name="T3" fmla="*/ 0 h 6"/>
                      <a:gd name="T4" fmla="*/ 1 w 14"/>
                      <a:gd name="T5" fmla="*/ 1 h 6"/>
                      <a:gd name="T6" fmla="*/ 1 w 14"/>
                      <a:gd name="T7" fmla="*/ 1 h 6"/>
                      <a:gd name="T8" fmla="*/ 0 w 14"/>
                      <a:gd name="T9" fmla="*/ 1 h 6"/>
                      <a:gd name="T10" fmla="*/ 1 w 14"/>
                      <a:gd name="T11" fmla="*/ 1 h 6"/>
                      <a:gd name="T12" fmla="*/ 1 w 14"/>
                      <a:gd name="T13" fmla="*/ 1 h 6"/>
                      <a:gd name="T14" fmla="*/ 1 w 14"/>
                      <a:gd name="T15" fmla="*/ 1 h 6"/>
                      <a:gd name="T16" fmla="*/ 2 w 14"/>
                      <a:gd name="T17" fmla="*/ 1 h 6"/>
                      <a:gd name="T18" fmla="*/ 2 w 14"/>
                      <a:gd name="T19" fmla="*/ 1 h 6"/>
                      <a:gd name="T20" fmla="*/ 2 w 14"/>
                      <a:gd name="T21" fmla="*/ 0 h 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4"/>
                      <a:gd name="T34" fmla="*/ 0 h 6"/>
                      <a:gd name="T35" fmla="*/ 14 w 14"/>
                      <a:gd name="T36" fmla="*/ 6 h 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4" h="6">
                        <a:moveTo>
                          <a:pt x="14" y="0"/>
                        </a:moveTo>
                        <a:lnTo>
                          <a:pt x="9" y="0"/>
                        </a:lnTo>
                        <a:lnTo>
                          <a:pt x="5" y="1"/>
                        </a:lnTo>
                        <a:lnTo>
                          <a:pt x="1" y="3"/>
                        </a:lnTo>
                        <a:lnTo>
                          <a:pt x="0" y="6"/>
                        </a:lnTo>
                        <a:lnTo>
                          <a:pt x="4" y="6"/>
                        </a:lnTo>
                        <a:lnTo>
                          <a:pt x="5" y="4"/>
                        </a:lnTo>
                        <a:lnTo>
                          <a:pt x="7" y="2"/>
                        </a:lnTo>
                        <a:lnTo>
                          <a:pt x="10" y="1"/>
                        </a:lnTo>
                        <a:lnTo>
                          <a:pt x="14" y="1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60" name="Freeform 350"/>
                  <p:cNvSpPr>
                    <a:spLocks/>
                  </p:cNvSpPr>
                  <p:nvPr/>
                </p:nvSpPr>
                <p:spPr bwMode="auto">
                  <a:xfrm>
                    <a:off x="1938" y="1089"/>
                    <a:ext cx="5" cy="2"/>
                  </a:xfrm>
                  <a:custGeom>
                    <a:avLst/>
                    <a:gdLst>
                      <a:gd name="T0" fmla="*/ 1 w 10"/>
                      <a:gd name="T1" fmla="*/ 0 h 5"/>
                      <a:gd name="T2" fmla="*/ 1 w 10"/>
                      <a:gd name="T3" fmla="*/ 0 h 5"/>
                      <a:gd name="T4" fmla="*/ 1 w 10"/>
                      <a:gd name="T5" fmla="*/ 0 h 5"/>
                      <a:gd name="T6" fmla="*/ 1 w 10"/>
                      <a:gd name="T7" fmla="*/ 0 h 5"/>
                      <a:gd name="T8" fmla="*/ 0 w 10"/>
                      <a:gd name="T9" fmla="*/ 0 h 5"/>
                      <a:gd name="T10" fmla="*/ 1 w 10"/>
                      <a:gd name="T11" fmla="*/ 0 h 5"/>
                      <a:gd name="T12" fmla="*/ 1 w 10"/>
                      <a:gd name="T13" fmla="*/ 0 h 5"/>
                      <a:gd name="T14" fmla="*/ 1 w 10"/>
                      <a:gd name="T15" fmla="*/ 0 h 5"/>
                      <a:gd name="T16" fmla="*/ 1 w 10"/>
                      <a:gd name="T17" fmla="*/ 0 h 5"/>
                      <a:gd name="T18" fmla="*/ 1 w 10"/>
                      <a:gd name="T19" fmla="*/ 0 h 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0"/>
                      <a:gd name="T31" fmla="*/ 0 h 5"/>
                      <a:gd name="T32" fmla="*/ 10 w 10"/>
                      <a:gd name="T33" fmla="*/ 5 h 5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0" h="5">
                        <a:moveTo>
                          <a:pt x="10" y="0"/>
                        </a:moveTo>
                        <a:lnTo>
                          <a:pt x="6" y="0"/>
                        </a:lnTo>
                        <a:lnTo>
                          <a:pt x="3" y="1"/>
                        </a:lnTo>
                        <a:lnTo>
                          <a:pt x="1" y="3"/>
                        </a:lnTo>
                        <a:lnTo>
                          <a:pt x="0" y="5"/>
                        </a:lnTo>
                        <a:lnTo>
                          <a:pt x="3" y="5"/>
                        </a:lnTo>
                        <a:lnTo>
                          <a:pt x="4" y="3"/>
                        </a:lnTo>
                        <a:lnTo>
                          <a:pt x="6" y="2"/>
                        </a:lnTo>
                        <a:lnTo>
                          <a:pt x="10" y="1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61" name="Freeform 351"/>
                  <p:cNvSpPr>
                    <a:spLocks/>
                  </p:cNvSpPr>
                  <p:nvPr/>
                </p:nvSpPr>
                <p:spPr bwMode="auto">
                  <a:xfrm>
                    <a:off x="1939" y="1090"/>
                    <a:ext cx="4" cy="1"/>
                  </a:xfrm>
                  <a:custGeom>
                    <a:avLst/>
                    <a:gdLst>
                      <a:gd name="T0" fmla="*/ 1 w 7"/>
                      <a:gd name="T1" fmla="*/ 0 h 4"/>
                      <a:gd name="T2" fmla="*/ 1 w 7"/>
                      <a:gd name="T3" fmla="*/ 0 h 4"/>
                      <a:gd name="T4" fmla="*/ 1 w 7"/>
                      <a:gd name="T5" fmla="*/ 0 h 4"/>
                      <a:gd name="T6" fmla="*/ 0 w 7"/>
                      <a:gd name="T7" fmla="*/ 0 h 4"/>
                      <a:gd name="T8" fmla="*/ 1 w 7"/>
                      <a:gd name="T9" fmla="*/ 0 h 4"/>
                      <a:gd name="T10" fmla="*/ 1 w 7"/>
                      <a:gd name="T11" fmla="*/ 0 h 4"/>
                      <a:gd name="T12" fmla="*/ 1 w 7"/>
                      <a:gd name="T13" fmla="*/ 0 h 4"/>
                      <a:gd name="T14" fmla="*/ 1 w 7"/>
                      <a:gd name="T15" fmla="*/ 0 h 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"/>
                      <a:gd name="T25" fmla="*/ 0 h 4"/>
                      <a:gd name="T26" fmla="*/ 7 w 7"/>
                      <a:gd name="T27" fmla="*/ 4 h 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" h="4">
                        <a:moveTo>
                          <a:pt x="7" y="0"/>
                        </a:moveTo>
                        <a:lnTo>
                          <a:pt x="3" y="1"/>
                        </a:lnTo>
                        <a:lnTo>
                          <a:pt x="1" y="2"/>
                        </a:lnTo>
                        <a:lnTo>
                          <a:pt x="0" y="4"/>
                        </a:lnTo>
                        <a:lnTo>
                          <a:pt x="3" y="4"/>
                        </a:lnTo>
                        <a:lnTo>
                          <a:pt x="5" y="2"/>
                        </a:lnTo>
                        <a:lnTo>
                          <a:pt x="7" y="2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62" name="Freeform 352"/>
                  <p:cNvSpPr>
                    <a:spLocks/>
                  </p:cNvSpPr>
                  <p:nvPr/>
                </p:nvSpPr>
                <p:spPr bwMode="auto">
                  <a:xfrm>
                    <a:off x="1941" y="1091"/>
                    <a:ext cx="2" cy="1"/>
                  </a:xfrm>
                  <a:custGeom>
                    <a:avLst/>
                    <a:gdLst>
                      <a:gd name="T0" fmla="*/ 1 w 4"/>
                      <a:gd name="T1" fmla="*/ 0 h 2"/>
                      <a:gd name="T2" fmla="*/ 1 w 4"/>
                      <a:gd name="T3" fmla="*/ 0 h 2"/>
                      <a:gd name="T4" fmla="*/ 0 w 4"/>
                      <a:gd name="T5" fmla="*/ 1 h 2"/>
                      <a:gd name="T6" fmla="*/ 1 w 4"/>
                      <a:gd name="T7" fmla="*/ 1 h 2"/>
                      <a:gd name="T8" fmla="*/ 1 w 4"/>
                      <a:gd name="T9" fmla="*/ 1 h 2"/>
                      <a:gd name="T10" fmla="*/ 1 w 4"/>
                      <a:gd name="T11" fmla="*/ 0 h 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"/>
                      <a:gd name="T19" fmla="*/ 0 h 2"/>
                      <a:gd name="T20" fmla="*/ 4 w 4"/>
                      <a:gd name="T21" fmla="*/ 2 h 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" h="2">
                        <a:moveTo>
                          <a:pt x="4" y="0"/>
                        </a:moveTo>
                        <a:lnTo>
                          <a:pt x="2" y="0"/>
                        </a:lnTo>
                        <a:lnTo>
                          <a:pt x="0" y="2"/>
                        </a:lnTo>
                        <a:lnTo>
                          <a:pt x="4" y="2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63" name="Rectangle 353"/>
                  <p:cNvSpPr>
                    <a:spLocks noChangeArrowheads="1"/>
                  </p:cNvSpPr>
                  <p:nvPr/>
                </p:nvSpPr>
                <p:spPr bwMode="auto">
                  <a:xfrm>
                    <a:off x="1943" y="1091"/>
                    <a:ext cx="0" cy="0"/>
                  </a:xfrm>
                  <a:prstGeom prst="rect">
                    <a:avLst/>
                  </a:prstGeom>
                  <a:solidFill>
                    <a:srgbClr val="E6E6E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788"/>
                  </a:p>
                </p:txBody>
              </p:sp>
              <p:sp>
                <p:nvSpPr>
                  <p:cNvPr id="364" name="Freeform 354"/>
                  <p:cNvSpPr>
                    <a:spLocks/>
                  </p:cNvSpPr>
                  <p:nvPr/>
                </p:nvSpPr>
                <p:spPr bwMode="auto">
                  <a:xfrm>
                    <a:off x="1908" y="972"/>
                    <a:ext cx="14" cy="21"/>
                  </a:xfrm>
                  <a:custGeom>
                    <a:avLst/>
                    <a:gdLst>
                      <a:gd name="T0" fmla="*/ 4 w 28"/>
                      <a:gd name="T1" fmla="*/ 0 h 42"/>
                      <a:gd name="T2" fmla="*/ 3 w 28"/>
                      <a:gd name="T3" fmla="*/ 1 h 42"/>
                      <a:gd name="T4" fmla="*/ 2 w 28"/>
                      <a:gd name="T5" fmla="*/ 1 h 42"/>
                      <a:gd name="T6" fmla="*/ 2 w 28"/>
                      <a:gd name="T7" fmla="*/ 1 h 42"/>
                      <a:gd name="T8" fmla="*/ 1 w 28"/>
                      <a:gd name="T9" fmla="*/ 2 h 42"/>
                      <a:gd name="T10" fmla="*/ 1 w 28"/>
                      <a:gd name="T11" fmla="*/ 3 h 42"/>
                      <a:gd name="T12" fmla="*/ 0 w 28"/>
                      <a:gd name="T13" fmla="*/ 5 h 42"/>
                      <a:gd name="T14" fmla="*/ 0 w 28"/>
                      <a:gd name="T15" fmla="*/ 5 h 42"/>
                      <a:gd name="T16" fmla="*/ 0 w 28"/>
                      <a:gd name="T17" fmla="*/ 0 h 42"/>
                      <a:gd name="T18" fmla="*/ 4 w 28"/>
                      <a:gd name="T19" fmla="*/ 0 h 4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8"/>
                      <a:gd name="T31" fmla="*/ 0 h 42"/>
                      <a:gd name="T32" fmla="*/ 28 w 28"/>
                      <a:gd name="T33" fmla="*/ 42 h 4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8" h="42">
                        <a:moveTo>
                          <a:pt x="28" y="0"/>
                        </a:moveTo>
                        <a:lnTo>
                          <a:pt x="22" y="1"/>
                        </a:lnTo>
                        <a:lnTo>
                          <a:pt x="16" y="4"/>
                        </a:lnTo>
                        <a:lnTo>
                          <a:pt x="10" y="9"/>
                        </a:lnTo>
                        <a:lnTo>
                          <a:pt x="5" y="16"/>
                        </a:lnTo>
                        <a:lnTo>
                          <a:pt x="2" y="24"/>
                        </a:lnTo>
                        <a:lnTo>
                          <a:pt x="0" y="33"/>
                        </a:lnTo>
                        <a:lnTo>
                          <a:pt x="0" y="42"/>
                        </a:lnTo>
                        <a:lnTo>
                          <a:pt x="0" y="0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65" name="Freeform 355"/>
                  <p:cNvSpPr>
                    <a:spLocks/>
                  </p:cNvSpPr>
                  <p:nvPr/>
                </p:nvSpPr>
                <p:spPr bwMode="auto">
                  <a:xfrm>
                    <a:off x="1908" y="972"/>
                    <a:ext cx="14" cy="21"/>
                  </a:xfrm>
                  <a:custGeom>
                    <a:avLst/>
                    <a:gdLst>
                      <a:gd name="T0" fmla="*/ 4 w 28"/>
                      <a:gd name="T1" fmla="*/ 0 h 42"/>
                      <a:gd name="T2" fmla="*/ 3 w 28"/>
                      <a:gd name="T3" fmla="*/ 1 h 42"/>
                      <a:gd name="T4" fmla="*/ 2 w 28"/>
                      <a:gd name="T5" fmla="*/ 1 h 42"/>
                      <a:gd name="T6" fmla="*/ 2 w 28"/>
                      <a:gd name="T7" fmla="*/ 1 h 42"/>
                      <a:gd name="T8" fmla="*/ 1 w 28"/>
                      <a:gd name="T9" fmla="*/ 2 h 42"/>
                      <a:gd name="T10" fmla="*/ 1 w 28"/>
                      <a:gd name="T11" fmla="*/ 3 h 42"/>
                      <a:gd name="T12" fmla="*/ 0 w 28"/>
                      <a:gd name="T13" fmla="*/ 5 h 42"/>
                      <a:gd name="T14" fmla="*/ 0 w 28"/>
                      <a:gd name="T15" fmla="*/ 5 h 42"/>
                      <a:gd name="T16" fmla="*/ 1 w 28"/>
                      <a:gd name="T17" fmla="*/ 5 h 42"/>
                      <a:gd name="T18" fmla="*/ 1 w 28"/>
                      <a:gd name="T19" fmla="*/ 5 h 42"/>
                      <a:gd name="T20" fmla="*/ 1 w 28"/>
                      <a:gd name="T21" fmla="*/ 3 h 42"/>
                      <a:gd name="T22" fmla="*/ 1 w 28"/>
                      <a:gd name="T23" fmla="*/ 3 h 42"/>
                      <a:gd name="T24" fmla="*/ 2 w 28"/>
                      <a:gd name="T25" fmla="*/ 1 h 42"/>
                      <a:gd name="T26" fmla="*/ 3 w 28"/>
                      <a:gd name="T27" fmla="*/ 1 h 42"/>
                      <a:gd name="T28" fmla="*/ 3 w 28"/>
                      <a:gd name="T29" fmla="*/ 1 h 42"/>
                      <a:gd name="T30" fmla="*/ 4 w 28"/>
                      <a:gd name="T31" fmla="*/ 1 h 42"/>
                      <a:gd name="T32" fmla="*/ 4 w 28"/>
                      <a:gd name="T33" fmla="*/ 0 h 42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28"/>
                      <a:gd name="T52" fmla="*/ 0 h 42"/>
                      <a:gd name="T53" fmla="*/ 28 w 28"/>
                      <a:gd name="T54" fmla="*/ 42 h 42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28" h="42">
                        <a:moveTo>
                          <a:pt x="28" y="0"/>
                        </a:moveTo>
                        <a:lnTo>
                          <a:pt x="22" y="1"/>
                        </a:lnTo>
                        <a:lnTo>
                          <a:pt x="16" y="4"/>
                        </a:lnTo>
                        <a:lnTo>
                          <a:pt x="10" y="9"/>
                        </a:lnTo>
                        <a:lnTo>
                          <a:pt x="5" y="16"/>
                        </a:lnTo>
                        <a:lnTo>
                          <a:pt x="2" y="24"/>
                        </a:lnTo>
                        <a:lnTo>
                          <a:pt x="0" y="33"/>
                        </a:lnTo>
                        <a:lnTo>
                          <a:pt x="0" y="42"/>
                        </a:lnTo>
                        <a:lnTo>
                          <a:pt x="2" y="42"/>
                        </a:lnTo>
                        <a:lnTo>
                          <a:pt x="2" y="34"/>
                        </a:lnTo>
                        <a:lnTo>
                          <a:pt x="4" y="25"/>
                        </a:lnTo>
                        <a:lnTo>
                          <a:pt x="8" y="18"/>
                        </a:lnTo>
                        <a:lnTo>
                          <a:pt x="12" y="12"/>
                        </a:lnTo>
                        <a:lnTo>
                          <a:pt x="17" y="8"/>
                        </a:lnTo>
                        <a:lnTo>
                          <a:pt x="22" y="4"/>
                        </a:lnTo>
                        <a:lnTo>
                          <a:pt x="28" y="3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66" name="Freeform 356"/>
                  <p:cNvSpPr>
                    <a:spLocks/>
                  </p:cNvSpPr>
                  <p:nvPr/>
                </p:nvSpPr>
                <p:spPr bwMode="auto">
                  <a:xfrm>
                    <a:off x="1909" y="974"/>
                    <a:ext cx="13" cy="19"/>
                  </a:xfrm>
                  <a:custGeom>
                    <a:avLst/>
                    <a:gdLst>
                      <a:gd name="T0" fmla="*/ 3 w 26"/>
                      <a:gd name="T1" fmla="*/ 0 h 39"/>
                      <a:gd name="T2" fmla="*/ 3 w 26"/>
                      <a:gd name="T3" fmla="*/ 0 h 39"/>
                      <a:gd name="T4" fmla="*/ 2 w 26"/>
                      <a:gd name="T5" fmla="*/ 0 h 39"/>
                      <a:gd name="T6" fmla="*/ 2 w 26"/>
                      <a:gd name="T7" fmla="*/ 1 h 39"/>
                      <a:gd name="T8" fmla="*/ 1 w 26"/>
                      <a:gd name="T9" fmla="*/ 1 h 39"/>
                      <a:gd name="T10" fmla="*/ 1 w 26"/>
                      <a:gd name="T11" fmla="*/ 2 h 39"/>
                      <a:gd name="T12" fmla="*/ 0 w 26"/>
                      <a:gd name="T13" fmla="*/ 3 h 39"/>
                      <a:gd name="T14" fmla="*/ 0 w 26"/>
                      <a:gd name="T15" fmla="*/ 4 h 39"/>
                      <a:gd name="T16" fmla="*/ 1 w 26"/>
                      <a:gd name="T17" fmla="*/ 4 h 39"/>
                      <a:gd name="T18" fmla="*/ 1 w 26"/>
                      <a:gd name="T19" fmla="*/ 3 h 39"/>
                      <a:gd name="T20" fmla="*/ 1 w 26"/>
                      <a:gd name="T21" fmla="*/ 3 h 39"/>
                      <a:gd name="T22" fmla="*/ 1 w 26"/>
                      <a:gd name="T23" fmla="*/ 2 h 39"/>
                      <a:gd name="T24" fmla="*/ 2 w 26"/>
                      <a:gd name="T25" fmla="*/ 1 h 39"/>
                      <a:gd name="T26" fmla="*/ 2 w 26"/>
                      <a:gd name="T27" fmla="*/ 0 h 39"/>
                      <a:gd name="T28" fmla="*/ 3 w 26"/>
                      <a:gd name="T29" fmla="*/ 0 h 39"/>
                      <a:gd name="T30" fmla="*/ 3 w 26"/>
                      <a:gd name="T31" fmla="*/ 0 h 39"/>
                      <a:gd name="T32" fmla="*/ 3 w 26"/>
                      <a:gd name="T33" fmla="*/ 0 h 39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26"/>
                      <a:gd name="T52" fmla="*/ 0 h 39"/>
                      <a:gd name="T53" fmla="*/ 26 w 26"/>
                      <a:gd name="T54" fmla="*/ 39 h 39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26" h="39">
                        <a:moveTo>
                          <a:pt x="26" y="0"/>
                        </a:moveTo>
                        <a:lnTo>
                          <a:pt x="20" y="1"/>
                        </a:lnTo>
                        <a:lnTo>
                          <a:pt x="15" y="5"/>
                        </a:lnTo>
                        <a:lnTo>
                          <a:pt x="10" y="9"/>
                        </a:lnTo>
                        <a:lnTo>
                          <a:pt x="6" y="15"/>
                        </a:lnTo>
                        <a:lnTo>
                          <a:pt x="2" y="22"/>
                        </a:lnTo>
                        <a:lnTo>
                          <a:pt x="0" y="31"/>
                        </a:lnTo>
                        <a:lnTo>
                          <a:pt x="0" y="39"/>
                        </a:lnTo>
                        <a:lnTo>
                          <a:pt x="2" y="39"/>
                        </a:lnTo>
                        <a:lnTo>
                          <a:pt x="3" y="31"/>
                        </a:lnTo>
                        <a:lnTo>
                          <a:pt x="4" y="24"/>
                        </a:lnTo>
                        <a:lnTo>
                          <a:pt x="8" y="17"/>
                        </a:lnTo>
                        <a:lnTo>
                          <a:pt x="11" y="11"/>
                        </a:lnTo>
                        <a:lnTo>
                          <a:pt x="16" y="7"/>
                        </a:lnTo>
                        <a:lnTo>
                          <a:pt x="21" y="5"/>
                        </a:lnTo>
                        <a:lnTo>
                          <a:pt x="26" y="4"/>
                        </a:lnTo>
                        <a:lnTo>
                          <a:pt x="26" y="0"/>
                        </a:lnTo>
                        <a:close/>
                      </a:path>
                    </a:pathLst>
                  </a:custGeom>
                  <a:solidFill>
                    <a:srgbClr val="DFDFD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67" name="Freeform 357"/>
                  <p:cNvSpPr>
                    <a:spLocks/>
                  </p:cNvSpPr>
                  <p:nvPr/>
                </p:nvSpPr>
                <p:spPr bwMode="auto">
                  <a:xfrm>
                    <a:off x="1911" y="976"/>
                    <a:ext cx="11" cy="17"/>
                  </a:xfrm>
                  <a:custGeom>
                    <a:avLst/>
                    <a:gdLst>
                      <a:gd name="T0" fmla="*/ 2 w 24"/>
                      <a:gd name="T1" fmla="*/ 0 h 35"/>
                      <a:gd name="T2" fmla="*/ 2 w 24"/>
                      <a:gd name="T3" fmla="*/ 0 h 35"/>
                      <a:gd name="T4" fmla="*/ 1 w 24"/>
                      <a:gd name="T5" fmla="*/ 0 h 35"/>
                      <a:gd name="T6" fmla="*/ 1 w 24"/>
                      <a:gd name="T7" fmla="*/ 0 h 35"/>
                      <a:gd name="T8" fmla="*/ 0 w 24"/>
                      <a:gd name="T9" fmla="*/ 1 h 35"/>
                      <a:gd name="T10" fmla="*/ 0 w 24"/>
                      <a:gd name="T11" fmla="*/ 2 h 35"/>
                      <a:gd name="T12" fmla="*/ 0 w 24"/>
                      <a:gd name="T13" fmla="*/ 3 h 35"/>
                      <a:gd name="T14" fmla="*/ 0 w 24"/>
                      <a:gd name="T15" fmla="*/ 4 h 35"/>
                      <a:gd name="T16" fmla="*/ 0 w 24"/>
                      <a:gd name="T17" fmla="*/ 4 h 35"/>
                      <a:gd name="T18" fmla="*/ 0 w 24"/>
                      <a:gd name="T19" fmla="*/ 3 h 35"/>
                      <a:gd name="T20" fmla="*/ 0 w 24"/>
                      <a:gd name="T21" fmla="*/ 2 h 35"/>
                      <a:gd name="T22" fmla="*/ 1 w 24"/>
                      <a:gd name="T23" fmla="*/ 1 h 35"/>
                      <a:gd name="T24" fmla="*/ 1 w 24"/>
                      <a:gd name="T25" fmla="*/ 0 h 35"/>
                      <a:gd name="T26" fmla="*/ 2 w 24"/>
                      <a:gd name="T27" fmla="*/ 0 h 35"/>
                      <a:gd name="T28" fmla="*/ 2 w 24"/>
                      <a:gd name="T29" fmla="*/ 0 h 35"/>
                      <a:gd name="T30" fmla="*/ 2 w 24"/>
                      <a:gd name="T31" fmla="*/ 0 h 35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24"/>
                      <a:gd name="T49" fmla="*/ 0 h 35"/>
                      <a:gd name="T50" fmla="*/ 24 w 24"/>
                      <a:gd name="T51" fmla="*/ 35 h 35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24" h="35">
                        <a:moveTo>
                          <a:pt x="24" y="0"/>
                        </a:moveTo>
                        <a:lnTo>
                          <a:pt x="19" y="1"/>
                        </a:lnTo>
                        <a:lnTo>
                          <a:pt x="14" y="3"/>
                        </a:lnTo>
                        <a:lnTo>
                          <a:pt x="9" y="7"/>
                        </a:lnTo>
                        <a:lnTo>
                          <a:pt x="6" y="13"/>
                        </a:lnTo>
                        <a:lnTo>
                          <a:pt x="2" y="20"/>
                        </a:lnTo>
                        <a:lnTo>
                          <a:pt x="1" y="27"/>
                        </a:lnTo>
                        <a:lnTo>
                          <a:pt x="0" y="35"/>
                        </a:lnTo>
                        <a:lnTo>
                          <a:pt x="2" y="35"/>
                        </a:lnTo>
                        <a:lnTo>
                          <a:pt x="4" y="27"/>
                        </a:lnTo>
                        <a:lnTo>
                          <a:pt x="6" y="19"/>
                        </a:lnTo>
                        <a:lnTo>
                          <a:pt x="9" y="13"/>
                        </a:lnTo>
                        <a:lnTo>
                          <a:pt x="14" y="7"/>
                        </a:lnTo>
                        <a:lnTo>
                          <a:pt x="18" y="4"/>
                        </a:lnTo>
                        <a:lnTo>
                          <a:pt x="24" y="4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D8D8D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68" name="Freeform 358"/>
                  <p:cNvSpPr>
                    <a:spLocks/>
                  </p:cNvSpPr>
                  <p:nvPr/>
                </p:nvSpPr>
                <p:spPr bwMode="auto">
                  <a:xfrm>
                    <a:off x="1912" y="978"/>
                    <a:ext cx="10" cy="15"/>
                  </a:xfrm>
                  <a:custGeom>
                    <a:avLst/>
                    <a:gdLst>
                      <a:gd name="T0" fmla="*/ 2 w 22"/>
                      <a:gd name="T1" fmla="*/ 0 h 31"/>
                      <a:gd name="T2" fmla="*/ 1 w 22"/>
                      <a:gd name="T3" fmla="*/ 0 h 31"/>
                      <a:gd name="T4" fmla="*/ 1 w 22"/>
                      <a:gd name="T5" fmla="*/ 0 h 31"/>
                      <a:gd name="T6" fmla="*/ 0 w 22"/>
                      <a:gd name="T7" fmla="*/ 1 h 31"/>
                      <a:gd name="T8" fmla="*/ 0 w 22"/>
                      <a:gd name="T9" fmla="*/ 1 h 31"/>
                      <a:gd name="T10" fmla="*/ 0 w 22"/>
                      <a:gd name="T11" fmla="*/ 2 h 31"/>
                      <a:gd name="T12" fmla="*/ 0 w 22"/>
                      <a:gd name="T13" fmla="*/ 3 h 31"/>
                      <a:gd name="T14" fmla="*/ 0 w 22"/>
                      <a:gd name="T15" fmla="*/ 3 h 31"/>
                      <a:gd name="T16" fmla="*/ 0 w 22"/>
                      <a:gd name="T17" fmla="*/ 3 h 31"/>
                      <a:gd name="T18" fmla="*/ 0 w 22"/>
                      <a:gd name="T19" fmla="*/ 2 h 31"/>
                      <a:gd name="T20" fmla="*/ 1 w 22"/>
                      <a:gd name="T21" fmla="*/ 1 h 31"/>
                      <a:gd name="T22" fmla="*/ 1 w 22"/>
                      <a:gd name="T23" fmla="*/ 0 h 31"/>
                      <a:gd name="T24" fmla="*/ 2 w 22"/>
                      <a:gd name="T25" fmla="*/ 0 h 31"/>
                      <a:gd name="T26" fmla="*/ 2 w 22"/>
                      <a:gd name="T27" fmla="*/ 0 h 31"/>
                      <a:gd name="T28" fmla="*/ 2 w 22"/>
                      <a:gd name="T29" fmla="*/ 0 h 31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22"/>
                      <a:gd name="T46" fmla="*/ 0 h 31"/>
                      <a:gd name="T47" fmla="*/ 22 w 22"/>
                      <a:gd name="T48" fmla="*/ 31 h 31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22" h="31">
                        <a:moveTo>
                          <a:pt x="22" y="0"/>
                        </a:moveTo>
                        <a:lnTo>
                          <a:pt x="16" y="0"/>
                        </a:lnTo>
                        <a:lnTo>
                          <a:pt x="12" y="3"/>
                        </a:lnTo>
                        <a:lnTo>
                          <a:pt x="7" y="9"/>
                        </a:lnTo>
                        <a:lnTo>
                          <a:pt x="4" y="15"/>
                        </a:lnTo>
                        <a:lnTo>
                          <a:pt x="2" y="23"/>
                        </a:lnTo>
                        <a:lnTo>
                          <a:pt x="0" y="31"/>
                        </a:lnTo>
                        <a:lnTo>
                          <a:pt x="3" y="31"/>
                        </a:lnTo>
                        <a:lnTo>
                          <a:pt x="4" y="24"/>
                        </a:lnTo>
                        <a:lnTo>
                          <a:pt x="6" y="17"/>
                        </a:lnTo>
                        <a:lnTo>
                          <a:pt x="8" y="11"/>
                        </a:lnTo>
                        <a:lnTo>
                          <a:pt x="13" y="7"/>
                        </a:lnTo>
                        <a:lnTo>
                          <a:pt x="17" y="3"/>
                        </a:lnTo>
                        <a:lnTo>
                          <a:pt x="22" y="3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D1D1D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69" name="Freeform 359"/>
                  <p:cNvSpPr>
                    <a:spLocks/>
                  </p:cNvSpPr>
                  <p:nvPr/>
                </p:nvSpPr>
                <p:spPr bwMode="auto">
                  <a:xfrm>
                    <a:off x="1913" y="980"/>
                    <a:ext cx="9" cy="13"/>
                  </a:xfrm>
                  <a:custGeom>
                    <a:avLst/>
                    <a:gdLst>
                      <a:gd name="T0" fmla="*/ 2 w 19"/>
                      <a:gd name="T1" fmla="*/ 0 h 28"/>
                      <a:gd name="T2" fmla="*/ 1 w 19"/>
                      <a:gd name="T3" fmla="*/ 0 h 28"/>
                      <a:gd name="T4" fmla="*/ 1 w 19"/>
                      <a:gd name="T5" fmla="*/ 0 h 28"/>
                      <a:gd name="T6" fmla="*/ 0 w 19"/>
                      <a:gd name="T7" fmla="*/ 1 h 28"/>
                      <a:gd name="T8" fmla="*/ 0 w 19"/>
                      <a:gd name="T9" fmla="*/ 1 h 28"/>
                      <a:gd name="T10" fmla="*/ 0 w 19"/>
                      <a:gd name="T11" fmla="*/ 2 h 28"/>
                      <a:gd name="T12" fmla="*/ 0 w 19"/>
                      <a:gd name="T13" fmla="*/ 3 h 28"/>
                      <a:gd name="T14" fmla="*/ 0 w 19"/>
                      <a:gd name="T15" fmla="*/ 3 h 28"/>
                      <a:gd name="T16" fmla="*/ 0 w 19"/>
                      <a:gd name="T17" fmla="*/ 2 h 28"/>
                      <a:gd name="T18" fmla="*/ 0 w 19"/>
                      <a:gd name="T19" fmla="*/ 1 h 28"/>
                      <a:gd name="T20" fmla="*/ 1 w 19"/>
                      <a:gd name="T21" fmla="*/ 1 h 28"/>
                      <a:gd name="T22" fmla="*/ 1 w 19"/>
                      <a:gd name="T23" fmla="*/ 0 h 28"/>
                      <a:gd name="T24" fmla="*/ 1 w 19"/>
                      <a:gd name="T25" fmla="*/ 0 h 28"/>
                      <a:gd name="T26" fmla="*/ 2 w 19"/>
                      <a:gd name="T27" fmla="*/ 0 h 28"/>
                      <a:gd name="T28" fmla="*/ 2 w 19"/>
                      <a:gd name="T29" fmla="*/ 0 h 2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9"/>
                      <a:gd name="T46" fmla="*/ 0 h 28"/>
                      <a:gd name="T47" fmla="*/ 19 w 19"/>
                      <a:gd name="T48" fmla="*/ 28 h 2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9" h="28">
                        <a:moveTo>
                          <a:pt x="19" y="0"/>
                        </a:moveTo>
                        <a:lnTo>
                          <a:pt x="14" y="0"/>
                        </a:lnTo>
                        <a:lnTo>
                          <a:pt x="10" y="4"/>
                        </a:lnTo>
                        <a:lnTo>
                          <a:pt x="5" y="8"/>
                        </a:lnTo>
                        <a:lnTo>
                          <a:pt x="3" y="14"/>
                        </a:lnTo>
                        <a:lnTo>
                          <a:pt x="1" y="21"/>
                        </a:lnTo>
                        <a:lnTo>
                          <a:pt x="0" y="28"/>
                        </a:lnTo>
                        <a:lnTo>
                          <a:pt x="2" y="28"/>
                        </a:lnTo>
                        <a:lnTo>
                          <a:pt x="3" y="21"/>
                        </a:lnTo>
                        <a:lnTo>
                          <a:pt x="4" y="15"/>
                        </a:lnTo>
                        <a:lnTo>
                          <a:pt x="8" y="11"/>
                        </a:lnTo>
                        <a:lnTo>
                          <a:pt x="11" y="6"/>
                        </a:lnTo>
                        <a:lnTo>
                          <a:pt x="14" y="4"/>
                        </a:lnTo>
                        <a:lnTo>
                          <a:pt x="19" y="4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C8C8C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70" name="Freeform 360"/>
                  <p:cNvSpPr>
                    <a:spLocks/>
                  </p:cNvSpPr>
                  <p:nvPr/>
                </p:nvSpPr>
                <p:spPr bwMode="auto">
                  <a:xfrm>
                    <a:off x="1914" y="981"/>
                    <a:ext cx="8" cy="12"/>
                  </a:xfrm>
                  <a:custGeom>
                    <a:avLst/>
                    <a:gdLst>
                      <a:gd name="T0" fmla="*/ 2 w 17"/>
                      <a:gd name="T1" fmla="*/ 0 h 24"/>
                      <a:gd name="T2" fmla="*/ 1 w 17"/>
                      <a:gd name="T3" fmla="*/ 0 h 24"/>
                      <a:gd name="T4" fmla="*/ 1 w 17"/>
                      <a:gd name="T5" fmla="*/ 1 h 24"/>
                      <a:gd name="T6" fmla="*/ 0 w 17"/>
                      <a:gd name="T7" fmla="*/ 1 h 24"/>
                      <a:gd name="T8" fmla="*/ 0 w 17"/>
                      <a:gd name="T9" fmla="*/ 2 h 24"/>
                      <a:gd name="T10" fmla="*/ 0 w 17"/>
                      <a:gd name="T11" fmla="*/ 3 h 24"/>
                      <a:gd name="T12" fmla="*/ 0 w 17"/>
                      <a:gd name="T13" fmla="*/ 3 h 24"/>
                      <a:gd name="T14" fmla="*/ 0 w 17"/>
                      <a:gd name="T15" fmla="*/ 3 h 24"/>
                      <a:gd name="T16" fmla="*/ 0 w 17"/>
                      <a:gd name="T17" fmla="*/ 3 h 24"/>
                      <a:gd name="T18" fmla="*/ 0 w 17"/>
                      <a:gd name="T19" fmla="*/ 2 h 24"/>
                      <a:gd name="T20" fmla="*/ 1 w 17"/>
                      <a:gd name="T21" fmla="*/ 1 h 24"/>
                      <a:gd name="T22" fmla="*/ 1 w 17"/>
                      <a:gd name="T23" fmla="*/ 1 h 24"/>
                      <a:gd name="T24" fmla="*/ 2 w 17"/>
                      <a:gd name="T25" fmla="*/ 1 h 24"/>
                      <a:gd name="T26" fmla="*/ 2 w 17"/>
                      <a:gd name="T27" fmla="*/ 0 h 2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7"/>
                      <a:gd name="T43" fmla="*/ 0 h 24"/>
                      <a:gd name="T44" fmla="*/ 17 w 17"/>
                      <a:gd name="T45" fmla="*/ 24 h 2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7" h="24">
                        <a:moveTo>
                          <a:pt x="17" y="0"/>
                        </a:moveTo>
                        <a:lnTo>
                          <a:pt x="12" y="0"/>
                        </a:lnTo>
                        <a:lnTo>
                          <a:pt x="9" y="2"/>
                        </a:lnTo>
                        <a:lnTo>
                          <a:pt x="6" y="7"/>
                        </a:lnTo>
                        <a:lnTo>
                          <a:pt x="2" y="11"/>
                        </a:lnTo>
                        <a:lnTo>
                          <a:pt x="1" y="17"/>
                        </a:lnTo>
                        <a:lnTo>
                          <a:pt x="0" y="24"/>
                        </a:lnTo>
                        <a:lnTo>
                          <a:pt x="3" y="24"/>
                        </a:lnTo>
                        <a:lnTo>
                          <a:pt x="3" y="17"/>
                        </a:lnTo>
                        <a:lnTo>
                          <a:pt x="6" y="11"/>
                        </a:lnTo>
                        <a:lnTo>
                          <a:pt x="9" y="7"/>
                        </a:lnTo>
                        <a:lnTo>
                          <a:pt x="12" y="4"/>
                        </a:lnTo>
                        <a:lnTo>
                          <a:pt x="17" y="3"/>
                        </a:lnTo>
                        <a:lnTo>
                          <a:pt x="17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71" name="Freeform 361"/>
                  <p:cNvSpPr>
                    <a:spLocks/>
                  </p:cNvSpPr>
                  <p:nvPr/>
                </p:nvSpPr>
                <p:spPr bwMode="auto">
                  <a:xfrm>
                    <a:off x="1916" y="983"/>
                    <a:ext cx="6" cy="10"/>
                  </a:xfrm>
                  <a:custGeom>
                    <a:avLst/>
                    <a:gdLst>
                      <a:gd name="T0" fmla="*/ 1 w 14"/>
                      <a:gd name="T1" fmla="*/ 0 h 21"/>
                      <a:gd name="T2" fmla="*/ 1 w 14"/>
                      <a:gd name="T3" fmla="*/ 0 h 21"/>
                      <a:gd name="T4" fmla="*/ 0 w 14"/>
                      <a:gd name="T5" fmla="*/ 0 h 21"/>
                      <a:gd name="T6" fmla="*/ 0 w 14"/>
                      <a:gd name="T7" fmla="*/ 1 h 21"/>
                      <a:gd name="T8" fmla="*/ 0 w 14"/>
                      <a:gd name="T9" fmla="*/ 1 h 21"/>
                      <a:gd name="T10" fmla="*/ 0 w 14"/>
                      <a:gd name="T11" fmla="*/ 2 h 21"/>
                      <a:gd name="T12" fmla="*/ 0 w 14"/>
                      <a:gd name="T13" fmla="*/ 2 h 21"/>
                      <a:gd name="T14" fmla="*/ 0 w 14"/>
                      <a:gd name="T15" fmla="*/ 1 h 21"/>
                      <a:gd name="T16" fmla="*/ 0 w 14"/>
                      <a:gd name="T17" fmla="*/ 1 h 21"/>
                      <a:gd name="T18" fmla="*/ 0 w 14"/>
                      <a:gd name="T19" fmla="*/ 0 h 21"/>
                      <a:gd name="T20" fmla="*/ 1 w 14"/>
                      <a:gd name="T21" fmla="*/ 0 h 21"/>
                      <a:gd name="T22" fmla="*/ 1 w 14"/>
                      <a:gd name="T23" fmla="*/ 0 h 21"/>
                      <a:gd name="T24" fmla="*/ 1 w 14"/>
                      <a:gd name="T25" fmla="*/ 0 h 21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4"/>
                      <a:gd name="T40" fmla="*/ 0 h 21"/>
                      <a:gd name="T41" fmla="*/ 14 w 14"/>
                      <a:gd name="T42" fmla="*/ 21 h 21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4" h="21">
                        <a:moveTo>
                          <a:pt x="14" y="0"/>
                        </a:moveTo>
                        <a:lnTo>
                          <a:pt x="9" y="1"/>
                        </a:lnTo>
                        <a:lnTo>
                          <a:pt x="6" y="4"/>
                        </a:lnTo>
                        <a:lnTo>
                          <a:pt x="3" y="8"/>
                        </a:lnTo>
                        <a:lnTo>
                          <a:pt x="0" y="14"/>
                        </a:lnTo>
                        <a:lnTo>
                          <a:pt x="0" y="21"/>
                        </a:lnTo>
                        <a:lnTo>
                          <a:pt x="3" y="21"/>
                        </a:lnTo>
                        <a:lnTo>
                          <a:pt x="3" y="15"/>
                        </a:lnTo>
                        <a:lnTo>
                          <a:pt x="5" y="10"/>
                        </a:lnTo>
                        <a:lnTo>
                          <a:pt x="7" y="7"/>
                        </a:lnTo>
                        <a:lnTo>
                          <a:pt x="11" y="4"/>
                        </a:lnTo>
                        <a:lnTo>
                          <a:pt x="14" y="4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B4B4B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72" name="Freeform 362"/>
                  <p:cNvSpPr>
                    <a:spLocks/>
                  </p:cNvSpPr>
                  <p:nvPr/>
                </p:nvSpPr>
                <p:spPr bwMode="auto">
                  <a:xfrm>
                    <a:off x="1917" y="985"/>
                    <a:ext cx="5" cy="8"/>
                  </a:xfrm>
                  <a:custGeom>
                    <a:avLst/>
                    <a:gdLst>
                      <a:gd name="T0" fmla="*/ 1 w 11"/>
                      <a:gd name="T1" fmla="*/ 0 h 17"/>
                      <a:gd name="T2" fmla="*/ 1 w 11"/>
                      <a:gd name="T3" fmla="*/ 0 h 17"/>
                      <a:gd name="T4" fmla="*/ 0 w 11"/>
                      <a:gd name="T5" fmla="*/ 0 h 17"/>
                      <a:gd name="T6" fmla="*/ 0 w 11"/>
                      <a:gd name="T7" fmla="*/ 0 h 17"/>
                      <a:gd name="T8" fmla="*/ 0 w 11"/>
                      <a:gd name="T9" fmla="*/ 1 h 17"/>
                      <a:gd name="T10" fmla="*/ 0 w 11"/>
                      <a:gd name="T11" fmla="*/ 2 h 17"/>
                      <a:gd name="T12" fmla="*/ 0 w 11"/>
                      <a:gd name="T13" fmla="*/ 2 h 17"/>
                      <a:gd name="T14" fmla="*/ 0 w 11"/>
                      <a:gd name="T15" fmla="*/ 1 h 17"/>
                      <a:gd name="T16" fmla="*/ 0 w 11"/>
                      <a:gd name="T17" fmla="*/ 0 h 17"/>
                      <a:gd name="T18" fmla="*/ 1 w 11"/>
                      <a:gd name="T19" fmla="*/ 0 h 17"/>
                      <a:gd name="T20" fmla="*/ 1 w 11"/>
                      <a:gd name="T21" fmla="*/ 0 h 17"/>
                      <a:gd name="T22" fmla="*/ 1 w 11"/>
                      <a:gd name="T23" fmla="*/ 0 h 17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1"/>
                      <a:gd name="T37" fmla="*/ 0 h 17"/>
                      <a:gd name="T38" fmla="*/ 11 w 11"/>
                      <a:gd name="T39" fmla="*/ 17 h 17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1" h="17">
                        <a:moveTo>
                          <a:pt x="11" y="0"/>
                        </a:moveTo>
                        <a:lnTo>
                          <a:pt x="8" y="0"/>
                        </a:lnTo>
                        <a:lnTo>
                          <a:pt x="4" y="3"/>
                        </a:lnTo>
                        <a:lnTo>
                          <a:pt x="2" y="6"/>
                        </a:lnTo>
                        <a:lnTo>
                          <a:pt x="0" y="11"/>
                        </a:lnTo>
                        <a:lnTo>
                          <a:pt x="0" y="17"/>
                        </a:lnTo>
                        <a:lnTo>
                          <a:pt x="2" y="17"/>
                        </a:lnTo>
                        <a:lnTo>
                          <a:pt x="2" y="11"/>
                        </a:lnTo>
                        <a:lnTo>
                          <a:pt x="4" y="6"/>
                        </a:lnTo>
                        <a:lnTo>
                          <a:pt x="8" y="4"/>
                        </a:lnTo>
                        <a:lnTo>
                          <a:pt x="11" y="3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ACACA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73" name="Freeform 363"/>
                  <p:cNvSpPr>
                    <a:spLocks/>
                  </p:cNvSpPr>
                  <p:nvPr/>
                </p:nvSpPr>
                <p:spPr bwMode="auto">
                  <a:xfrm>
                    <a:off x="1918" y="987"/>
                    <a:ext cx="4" cy="6"/>
                  </a:xfrm>
                  <a:custGeom>
                    <a:avLst/>
                    <a:gdLst>
                      <a:gd name="T0" fmla="*/ 1 w 9"/>
                      <a:gd name="T1" fmla="*/ 0 h 14"/>
                      <a:gd name="T2" fmla="*/ 0 w 9"/>
                      <a:gd name="T3" fmla="*/ 0 h 14"/>
                      <a:gd name="T4" fmla="*/ 0 w 9"/>
                      <a:gd name="T5" fmla="*/ 0 h 14"/>
                      <a:gd name="T6" fmla="*/ 0 w 9"/>
                      <a:gd name="T7" fmla="*/ 0 h 14"/>
                      <a:gd name="T8" fmla="*/ 0 w 9"/>
                      <a:gd name="T9" fmla="*/ 1 h 14"/>
                      <a:gd name="T10" fmla="*/ 0 w 9"/>
                      <a:gd name="T11" fmla="*/ 1 h 14"/>
                      <a:gd name="T12" fmla="*/ 0 w 9"/>
                      <a:gd name="T13" fmla="*/ 1 h 14"/>
                      <a:gd name="T14" fmla="*/ 0 w 9"/>
                      <a:gd name="T15" fmla="*/ 0 h 14"/>
                      <a:gd name="T16" fmla="*/ 0 w 9"/>
                      <a:gd name="T17" fmla="*/ 0 h 14"/>
                      <a:gd name="T18" fmla="*/ 1 w 9"/>
                      <a:gd name="T19" fmla="*/ 0 h 14"/>
                      <a:gd name="T20" fmla="*/ 1 w 9"/>
                      <a:gd name="T21" fmla="*/ 0 h 1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9"/>
                      <a:gd name="T34" fmla="*/ 0 h 14"/>
                      <a:gd name="T35" fmla="*/ 9 w 9"/>
                      <a:gd name="T36" fmla="*/ 14 h 1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9" h="14">
                        <a:moveTo>
                          <a:pt x="9" y="0"/>
                        </a:moveTo>
                        <a:lnTo>
                          <a:pt x="6" y="1"/>
                        </a:lnTo>
                        <a:lnTo>
                          <a:pt x="2" y="3"/>
                        </a:lnTo>
                        <a:lnTo>
                          <a:pt x="0" y="8"/>
                        </a:lnTo>
                        <a:lnTo>
                          <a:pt x="0" y="14"/>
                        </a:lnTo>
                        <a:lnTo>
                          <a:pt x="2" y="14"/>
                        </a:lnTo>
                        <a:lnTo>
                          <a:pt x="2" y="10"/>
                        </a:lnTo>
                        <a:lnTo>
                          <a:pt x="4" y="7"/>
                        </a:lnTo>
                        <a:lnTo>
                          <a:pt x="7" y="5"/>
                        </a:lnTo>
                        <a:lnTo>
                          <a:pt x="9" y="3"/>
                        </a:lnTo>
                        <a:lnTo>
                          <a:pt x="9" y="0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74" name="Freeform 364"/>
                  <p:cNvSpPr>
                    <a:spLocks/>
                  </p:cNvSpPr>
                  <p:nvPr/>
                </p:nvSpPr>
                <p:spPr bwMode="auto">
                  <a:xfrm>
                    <a:off x="1919" y="988"/>
                    <a:ext cx="3" cy="5"/>
                  </a:xfrm>
                  <a:custGeom>
                    <a:avLst/>
                    <a:gdLst>
                      <a:gd name="T0" fmla="*/ 0 w 7"/>
                      <a:gd name="T1" fmla="*/ 0 h 11"/>
                      <a:gd name="T2" fmla="*/ 0 w 7"/>
                      <a:gd name="T3" fmla="*/ 0 h 11"/>
                      <a:gd name="T4" fmla="*/ 0 w 7"/>
                      <a:gd name="T5" fmla="*/ 0 h 11"/>
                      <a:gd name="T6" fmla="*/ 0 w 7"/>
                      <a:gd name="T7" fmla="*/ 0 h 11"/>
                      <a:gd name="T8" fmla="*/ 0 w 7"/>
                      <a:gd name="T9" fmla="*/ 1 h 11"/>
                      <a:gd name="T10" fmla="*/ 0 w 7"/>
                      <a:gd name="T11" fmla="*/ 1 h 11"/>
                      <a:gd name="T12" fmla="*/ 0 w 7"/>
                      <a:gd name="T13" fmla="*/ 0 h 11"/>
                      <a:gd name="T14" fmla="*/ 0 w 7"/>
                      <a:gd name="T15" fmla="*/ 0 h 11"/>
                      <a:gd name="T16" fmla="*/ 0 w 7"/>
                      <a:gd name="T17" fmla="*/ 0 h 11"/>
                      <a:gd name="T18" fmla="*/ 0 w 7"/>
                      <a:gd name="T19" fmla="*/ 0 h 1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7"/>
                      <a:gd name="T31" fmla="*/ 0 h 11"/>
                      <a:gd name="T32" fmla="*/ 7 w 7"/>
                      <a:gd name="T33" fmla="*/ 11 h 11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7" h="11">
                        <a:moveTo>
                          <a:pt x="7" y="0"/>
                        </a:moveTo>
                        <a:lnTo>
                          <a:pt x="5" y="2"/>
                        </a:lnTo>
                        <a:lnTo>
                          <a:pt x="2" y="4"/>
                        </a:lnTo>
                        <a:lnTo>
                          <a:pt x="0" y="7"/>
                        </a:lnTo>
                        <a:lnTo>
                          <a:pt x="0" y="11"/>
                        </a:lnTo>
                        <a:lnTo>
                          <a:pt x="2" y="11"/>
                        </a:lnTo>
                        <a:lnTo>
                          <a:pt x="4" y="7"/>
                        </a:lnTo>
                        <a:lnTo>
                          <a:pt x="5" y="5"/>
                        </a:lnTo>
                        <a:lnTo>
                          <a:pt x="7" y="4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A1A1A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75" name="Freeform 365"/>
                  <p:cNvSpPr>
                    <a:spLocks/>
                  </p:cNvSpPr>
                  <p:nvPr/>
                </p:nvSpPr>
                <p:spPr bwMode="auto">
                  <a:xfrm>
                    <a:off x="1920" y="990"/>
                    <a:ext cx="2" cy="3"/>
                  </a:xfrm>
                  <a:custGeom>
                    <a:avLst/>
                    <a:gdLst>
                      <a:gd name="T0" fmla="*/ 0 w 5"/>
                      <a:gd name="T1" fmla="*/ 0 h 7"/>
                      <a:gd name="T2" fmla="*/ 0 w 5"/>
                      <a:gd name="T3" fmla="*/ 0 h 7"/>
                      <a:gd name="T4" fmla="*/ 0 w 5"/>
                      <a:gd name="T5" fmla="*/ 0 h 7"/>
                      <a:gd name="T6" fmla="*/ 0 w 5"/>
                      <a:gd name="T7" fmla="*/ 0 h 7"/>
                      <a:gd name="T8" fmla="*/ 0 w 5"/>
                      <a:gd name="T9" fmla="*/ 0 h 7"/>
                      <a:gd name="T10" fmla="*/ 0 w 5"/>
                      <a:gd name="T11" fmla="*/ 0 h 7"/>
                      <a:gd name="T12" fmla="*/ 0 w 5"/>
                      <a:gd name="T13" fmla="*/ 0 h 7"/>
                      <a:gd name="T14" fmla="*/ 0 w 5"/>
                      <a:gd name="T15" fmla="*/ 0 h 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"/>
                      <a:gd name="T25" fmla="*/ 0 h 7"/>
                      <a:gd name="T26" fmla="*/ 5 w 5"/>
                      <a:gd name="T27" fmla="*/ 7 h 7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" h="7">
                        <a:moveTo>
                          <a:pt x="5" y="0"/>
                        </a:moveTo>
                        <a:lnTo>
                          <a:pt x="3" y="1"/>
                        </a:lnTo>
                        <a:lnTo>
                          <a:pt x="2" y="3"/>
                        </a:lnTo>
                        <a:lnTo>
                          <a:pt x="0" y="7"/>
                        </a:lnTo>
                        <a:lnTo>
                          <a:pt x="3" y="7"/>
                        </a:lnTo>
                        <a:lnTo>
                          <a:pt x="4" y="4"/>
                        </a:lnTo>
                        <a:lnTo>
                          <a:pt x="5" y="3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9D9D9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76" name="Freeform 366"/>
                  <p:cNvSpPr>
                    <a:spLocks/>
                  </p:cNvSpPr>
                  <p:nvPr/>
                </p:nvSpPr>
                <p:spPr bwMode="auto">
                  <a:xfrm>
                    <a:off x="1921" y="992"/>
                    <a:ext cx="1" cy="1"/>
                  </a:xfrm>
                  <a:custGeom>
                    <a:avLst/>
                    <a:gdLst>
                      <a:gd name="T0" fmla="*/ 1 w 2"/>
                      <a:gd name="T1" fmla="*/ 0 h 4"/>
                      <a:gd name="T2" fmla="*/ 1 w 2"/>
                      <a:gd name="T3" fmla="*/ 0 h 4"/>
                      <a:gd name="T4" fmla="*/ 0 w 2"/>
                      <a:gd name="T5" fmla="*/ 0 h 4"/>
                      <a:gd name="T6" fmla="*/ 1 w 2"/>
                      <a:gd name="T7" fmla="*/ 0 h 4"/>
                      <a:gd name="T8" fmla="*/ 1 w 2"/>
                      <a:gd name="T9" fmla="*/ 0 h 4"/>
                      <a:gd name="T10" fmla="*/ 1 w 2"/>
                      <a:gd name="T11" fmla="*/ 0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"/>
                      <a:gd name="T19" fmla="*/ 0 h 4"/>
                      <a:gd name="T20" fmla="*/ 2 w 2"/>
                      <a:gd name="T21" fmla="*/ 4 h 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" h="4">
                        <a:moveTo>
                          <a:pt x="2" y="0"/>
                        </a:moveTo>
                        <a:lnTo>
                          <a:pt x="1" y="1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9A9A9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77" name="Freeform 367"/>
                  <p:cNvSpPr>
                    <a:spLocks/>
                  </p:cNvSpPr>
                  <p:nvPr/>
                </p:nvSpPr>
                <p:spPr bwMode="auto">
                  <a:xfrm>
                    <a:off x="1908" y="973"/>
                    <a:ext cx="14" cy="20"/>
                  </a:xfrm>
                  <a:custGeom>
                    <a:avLst/>
                    <a:gdLst>
                      <a:gd name="T0" fmla="*/ 0 w 28"/>
                      <a:gd name="T1" fmla="*/ 5 h 41"/>
                      <a:gd name="T2" fmla="*/ 4 w 28"/>
                      <a:gd name="T3" fmla="*/ 5 h 41"/>
                      <a:gd name="T4" fmla="*/ 4 w 28"/>
                      <a:gd name="T5" fmla="*/ 2 h 41"/>
                      <a:gd name="T6" fmla="*/ 4 w 28"/>
                      <a:gd name="T7" fmla="*/ 1 h 41"/>
                      <a:gd name="T8" fmla="*/ 4 w 28"/>
                      <a:gd name="T9" fmla="*/ 0 h 41"/>
                      <a:gd name="T10" fmla="*/ 3 w 28"/>
                      <a:gd name="T11" fmla="*/ 0 h 41"/>
                      <a:gd name="T12" fmla="*/ 2 w 28"/>
                      <a:gd name="T13" fmla="*/ 0 h 41"/>
                      <a:gd name="T14" fmla="*/ 1 w 28"/>
                      <a:gd name="T15" fmla="*/ 0 h 41"/>
                      <a:gd name="T16" fmla="*/ 0 w 28"/>
                      <a:gd name="T17" fmla="*/ 1 h 41"/>
                      <a:gd name="T18" fmla="*/ 0 w 28"/>
                      <a:gd name="T19" fmla="*/ 2 h 41"/>
                      <a:gd name="T20" fmla="*/ 0 w 28"/>
                      <a:gd name="T21" fmla="*/ 5 h 41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8"/>
                      <a:gd name="T34" fmla="*/ 0 h 41"/>
                      <a:gd name="T35" fmla="*/ 28 w 28"/>
                      <a:gd name="T36" fmla="*/ 41 h 41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8" h="41">
                        <a:moveTo>
                          <a:pt x="0" y="41"/>
                        </a:moveTo>
                        <a:lnTo>
                          <a:pt x="28" y="41"/>
                        </a:lnTo>
                        <a:lnTo>
                          <a:pt x="28" y="16"/>
                        </a:lnTo>
                        <a:lnTo>
                          <a:pt x="28" y="9"/>
                        </a:lnTo>
                        <a:lnTo>
                          <a:pt x="25" y="3"/>
                        </a:lnTo>
                        <a:lnTo>
                          <a:pt x="18" y="0"/>
                        </a:lnTo>
                        <a:lnTo>
                          <a:pt x="10" y="0"/>
                        </a:lnTo>
                        <a:lnTo>
                          <a:pt x="3" y="3"/>
                        </a:lnTo>
                        <a:lnTo>
                          <a:pt x="0" y="9"/>
                        </a:lnTo>
                        <a:lnTo>
                          <a:pt x="0" y="16"/>
                        </a:lnTo>
                        <a:lnTo>
                          <a:pt x="0" y="4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78" name="Freeform 368"/>
                  <p:cNvSpPr>
                    <a:spLocks/>
                  </p:cNvSpPr>
                  <p:nvPr/>
                </p:nvSpPr>
                <p:spPr bwMode="auto">
                  <a:xfrm>
                    <a:off x="1908" y="972"/>
                    <a:ext cx="14" cy="21"/>
                  </a:xfrm>
                  <a:custGeom>
                    <a:avLst/>
                    <a:gdLst>
                      <a:gd name="T0" fmla="*/ 4 w 28"/>
                      <a:gd name="T1" fmla="*/ 0 h 42"/>
                      <a:gd name="T2" fmla="*/ 3 w 28"/>
                      <a:gd name="T3" fmla="*/ 1 h 42"/>
                      <a:gd name="T4" fmla="*/ 2 w 28"/>
                      <a:gd name="T5" fmla="*/ 1 h 42"/>
                      <a:gd name="T6" fmla="*/ 2 w 28"/>
                      <a:gd name="T7" fmla="*/ 1 h 42"/>
                      <a:gd name="T8" fmla="*/ 1 w 28"/>
                      <a:gd name="T9" fmla="*/ 2 h 42"/>
                      <a:gd name="T10" fmla="*/ 1 w 28"/>
                      <a:gd name="T11" fmla="*/ 3 h 42"/>
                      <a:gd name="T12" fmla="*/ 0 w 28"/>
                      <a:gd name="T13" fmla="*/ 5 h 42"/>
                      <a:gd name="T14" fmla="*/ 0 w 28"/>
                      <a:gd name="T15" fmla="*/ 5 h 42"/>
                      <a:gd name="T16" fmla="*/ 0 w 28"/>
                      <a:gd name="T17" fmla="*/ 0 h 42"/>
                      <a:gd name="T18" fmla="*/ 4 w 28"/>
                      <a:gd name="T19" fmla="*/ 0 h 4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8"/>
                      <a:gd name="T31" fmla="*/ 0 h 42"/>
                      <a:gd name="T32" fmla="*/ 28 w 28"/>
                      <a:gd name="T33" fmla="*/ 42 h 4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8" h="42">
                        <a:moveTo>
                          <a:pt x="28" y="0"/>
                        </a:moveTo>
                        <a:lnTo>
                          <a:pt x="22" y="1"/>
                        </a:lnTo>
                        <a:lnTo>
                          <a:pt x="16" y="4"/>
                        </a:lnTo>
                        <a:lnTo>
                          <a:pt x="10" y="9"/>
                        </a:lnTo>
                        <a:lnTo>
                          <a:pt x="5" y="16"/>
                        </a:lnTo>
                        <a:lnTo>
                          <a:pt x="2" y="24"/>
                        </a:lnTo>
                        <a:lnTo>
                          <a:pt x="0" y="33"/>
                        </a:lnTo>
                        <a:lnTo>
                          <a:pt x="0" y="42"/>
                        </a:lnTo>
                        <a:lnTo>
                          <a:pt x="0" y="0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79" name="Freeform 369"/>
                  <p:cNvSpPr>
                    <a:spLocks/>
                  </p:cNvSpPr>
                  <p:nvPr/>
                </p:nvSpPr>
                <p:spPr bwMode="auto">
                  <a:xfrm>
                    <a:off x="1908" y="972"/>
                    <a:ext cx="14" cy="21"/>
                  </a:xfrm>
                  <a:custGeom>
                    <a:avLst/>
                    <a:gdLst>
                      <a:gd name="T0" fmla="*/ 4 w 28"/>
                      <a:gd name="T1" fmla="*/ 0 h 42"/>
                      <a:gd name="T2" fmla="*/ 3 w 28"/>
                      <a:gd name="T3" fmla="*/ 1 h 42"/>
                      <a:gd name="T4" fmla="*/ 2 w 28"/>
                      <a:gd name="T5" fmla="*/ 1 h 42"/>
                      <a:gd name="T6" fmla="*/ 2 w 28"/>
                      <a:gd name="T7" fmla="*/ 1 h 42"/>
                      <a:gd name="T8" fmla="*/ 1 w 28"/>
                      <a:gd name="T9" fmla="*/ 2 h 42"/>
                      <a:gd name="T10" fmla="*/ 1 w 28"/>
                      <a:gd name="T11" fmla="*/ 3 h 42"/>
                      <a:gd name="T12" fmla="*/ 0 w 28"/>
                      <a:gd name="T13" fmla="*/ 5 h 42"/>
                      <a:gd name="T14" fmla="*/ 0 w 28"/>
                      <a:gd name="T15" fmla="*/ 5 h 42"/>
                      <a:gd name="T16" fmla="*/ 1 w 28"/>
                      <a:gd name="T17" fmla="*/ 5 h 42"/>
                      <a:gd name="T18" fmla="*/ 1 w 28"/>
                      <a:gd name="T19" fmla="*/ 5 h 42"/>
                      <a:gd name="T20" fmla="*/ 1 w 28"/>
                      <a:gd name="T21" fmla="*/ 3 h 42"/>
                      <a:gd name="T22" fmla="*/ 1 w 28"/>
                      <a:gd name="T23" fmla="*/ 3 h 42"/>
                      <a:gd name="T24" fmla="*/ 2 w 28"/>
                      <a:gd name="T25" fmla="*/ 1 h 42"/>
                      <a:gd name="T26" fmla="*/ 3 w 28"/>
                      <a:gd name="T27" fmla="*/ 1 h 42"/>
                      <a:gd name="T28" fmla="*/ 3 w 28"/>
                      <a:gd name="T29" fmla="*/ 1 h 42"/>
                      <a:gd name="T30" fmla="*/ 4 w 28"/>
                      <a:gd name="T31" fmla="*/ 1 h 42"/>
                      <a:gd name="T32" fmla="*/ 4 w 28"/>
                      <a:gd name="T33" fmla="*/ 0 h 42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28"/>
                      <a:gd name="T52" fmla="*/ 0 h 42"/>
                      <a:gd name="T53" fmla="*/ 28 w 28"/>
                      <a:gd name="T54" fmla="*/ 42 h 42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28" h="42">
                        <a:moveTo>
                          <a:pt x="28" y="0"/>
                        </a:moveTo>
                        <a:lnTo>
                          <a:pt x="22" y="1"/>
                        </a:lnTo>
                        <a:lnTo>
                          <a:pt x="16" y="4"/>
                        </a:lnTo>
                        <a:lnTo>
                          <a:pt x="10" y="9"/>
                        </a:lnTo>
                        <a:lnTo>
                          <a:pt x="5" y="16"/>
                        </a:lnTo>
                        <a:lnTo>
                          <a:pt x="2" y="24"/>
                        </a:lnTo>
                        <a:lnTo>
                          <a:pt x="0" y="33"/>
                        </a:lnTo>
                        <a:lnTo>
                          <a:pt x="0" y="42"/>
                        </a:lnTo>
                        <a:lnTo>
                          <a:pt x="2" y="42"/>
                        </a:lnTo>
                        <a:lnTo>
                          <a:pt x="2" y="34"/>
                        </a:lnTo>
                        <a:lnTo>
                          <a:pt x="4" y="25"/>
                        </a:lnTo>
                        <a:lnTo>
                          <a:pt x="8" y="18"/>
                        </a:lnTo>
                        <a:lnTo>
                          <a:pt x="12" y="12"/>
                        </a:lnTo>
                        <a:lnTo>
                          <a:pt x="17" y="8"/>
                        </a:lnTo>
                        <a:lnTo>
                          <a:pt x="22" y="4"/>
                        </a:lnTo>
                        <a:lnTo>
                          <a:pt x="28" y="3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80" name="Freeform 370"/>
                  <p:cNvSpPr>
                    <a:spLocks/>
                  </p:cNvSpPr>
                  <p:nvPr/>
                </p:nvSpPr>
                <p:spPr bwMode="auto">
                  <a:xfrm>
                    <a:off x="1909" y="974"/>
                    <a:ext cx="13" cy="19"/>
                  </a:xfrm>
                  <a:custGeom>
                    <a:avLst/>
                    <a:gdLst>
                      <a:gd name="T0" fmla="*/ 3 w 26"/>
                      <a:gd name="T1" fmla="*/ 0 h 39"/>
                      <a:gd name="T2" fmla="*/ 3 w 26"/>
                      <a:gd name="T3" fmla="*/ 0 h 39"/>
                      <a:gd name="T4" fmla="*/ 2 w 26"/>
                      <a:gd name="T5" fmla="*/ 0 h 39"/>
                      <a:gd name="T6" fmla="*/ 2 w 26"/>
                      <a:gd name="T7" fmla="*/ 1 h 39"/>
                      <a:gd name="T8" fmla="*/ 1 w 26"/>
                      <a:gd name="T9" fmla="*/ 1 h 39"/>
                      <a:gd name="T10" fmla="*/ 1 w 26"/>
                      <a:gd name="T11" fmla="*/ 2 h 39"/>
                      <a:gd name="T12" fmla="*/ 0 w 26"/>
                      <a:gd name="T13" fmla="*/ 3 h 39"/>
                      <a:gd name="T14" fmla="*/ 0 w 26"/>
                      <a:gd name="T15" fmla="*/ 4 h 39"/>
                      <a:gd name="T16" fmla="*/ 1 w 26"/>
                      <a:gd name="T17" fmla="*/ 4 h 39"/>
                      <a:gd name="T18" fmla="*/ 1 w 26"/>
                      <a:gd name="T19" fmla="*/ 3 h 39"/>
                      <a:gd name="T20" fmla="*/ 1 w 26"/>
                      <a:gd name="T21" fmla="*/ 3 h 39"/>
                      <a:gd name="T22" fmla="*/ 1 w 26"/>
                      <a:gd name="T23" fmla="*/ 2 h 39"/>
                      <a:gd name="T24" fmla="*/ 2 w 26"/>
                      <a:gd name="T25" fmla="*/ 1 h 39"/>
                      <a:gd name="T26" fmla="*/ 2 w 26"/>
                      <a:gd name="T27" fmla="*/ 0 h 39"/>
                      <a:gd name="T28" fmla="*/ 3 w 26"/>
                      <a:gd name="T29" fmla="*/ 0 h 39"/>
                      <a:gd name="T30" fmla="*/ 3 w 26"/>
                      <a:gd name="T31" fmla="*/ 0 h 39"/>
                      <a:gd name="T32" fmla="*/ 3 w 26"/>
                      <a:gd name="T33" fmla="*/ 0 h 39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26"/>
                      <a:gd name="T52" fmla="*/ 0 h 39"/>
                      <a:gd name="T53" fmla="*/ 26 w 26"/>
                      <a:gd name="T54" fmla="*/ 39 h 39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26" h="39">
                        <a:moveTo>
                          <a:pt x="26" y="0"/>
                        </a:moveTo>
                        <a:lnTo>
                          <a:pt x="20" y="1"/>
                        </a:lnTo>
                        <a:lnTo>
                          <a:pt x="15" y="5"/>
                        </a:lnTo>
                        <a:lnTo>
                          <a:pt x="10" y="9"/>
                        </a:lnTo>
                        <a:lnTo>
                          <a:pt x="6" y="15"/>
                        </a:lnTo>
                        <a:lnTo>
                          <a:pt x="2" y="22"/>
                        </a:lnTo>
                        <a:lnTo>
                          <a:pt x="0" y="31"/>
                        </a:lnTo>
                        <a:lnTo>
                          <a:pt x="0" y="39"/>
                        </a:lnTo>
                        <a:lnTo>
                          <a:pt x="2" y="39"/>
                        </a:lnTo>
                        <a:lnTo>
                          <a:pt x="3" y="31"/>
                        </a:lnTo>
                        <a:lnTo>
                          <a:pt x="4" y="24"/>
                        </a:lnTo>
                        <a:lnTo>
                          <a:pt x="8" y="17"/>
                        </a:lnTo>
                        <a:lnTo>
                          <a:pt x="11" y="11"/>
                        </a:lnTo>
                        <a:lnTo>
                          <a:pt x="16" y="7"/>
                        </a:lnTo>
                        <a:lnTo>
                          <a:pt x="21" y="5"/>
                        </a:lnTo>
                        <a:lnTo>
                          <a:pt x="26" y="4"/>
                        </a:lnTo>
                        <a:lnTo>
                          <a:pt x="26" y="0"/>
                        </a:lnTo>
                        <a:close/>
                      </a:path>
                    </a:pathLst>
                  </a:custGeom>
                  <a:solidFill>
                    <a:srgbClr val="DFDFD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81" name="Freeform 371"/>
                  <p:cNvSpPr>
                    <a:spLocks/>
                  </p:cNvSpPr>
                  <p:nvPr/>
                </p:nvSpPr>
                <p:spPr bwMode="auto">
                  <a:xfrm>
                    <a:off x="1911" y="976"/>
                    <a:ext cx="11" cy="17"/>
                  </a:xfrm>
                  <a:custGeom>
                    <a:avLst/>
                    <a:gdLst>
                      <a:gd name="T0" fmla="*/ 2 w 24"/>
                      <a:gd name="T1" fmla="*/ 0 h 35"/>
                      <a:gd name="T2" fmla="*/ 2 w 24"/>
                      <a:gd name="T3" fmla="*/ 0 h 35"/>
                      <a:gd name="T4" fmla="*/ 1 w 24"/>
                      <a:gd name="T5" fmla="*/ 0 h 35"/>
                      <a:gd name="T6" fmla="*/ 1 w 24"/>
                      <a:gd name="T7" fmla="*/ 0 h 35"/>
                      <a:gd name="T8" fmla="*/ 0 w 24"/>
                      <a:gd name="T9" fmla="*/ 1 h 35"/>
                      <a:gd name="T10" fmla="*/ 0 w 24"/>
                      <a:gd name="T11" fmla="*/ 2 h 35"/>
                      <a:gd name="T12" fmla="*/ 0 w 24"/>
                      <a:gd name="T13" fmla="*/ 3 h 35"/>
                      <a:gd name="T14" fmla="*/ 0 w 24"/>
                      <a:gd name="T15" fmla="*/ 4 h 35"/>
                      <a:gd name="T16" fmla="*/ 0 w 24"/>
                      <a:gd name="T17" fmla="*/ 4 h 35"/>
                      <a:gd name="T18" fmla="*/ 0 w 24"/>
                      <a:gd name="T19" fmla="*/ 3 h 35"/>
                      <a:gd name="T20" fmla="*/ 0 w 24"/>
                      <a:gd name="T21" fmla="*/ 2 h 35"/>
                      <a:gd name="T22" fmla="*/ 1 w 24"/>
                      <a:gd name="T23" fmla="*/ 1 h 35"/>
                      <a:gd name="T24" fmla="*/ 1 w 24"/>
                      <a:gd name="T25" fmla="*/ 0 h 35"/>
                      <a:gd name="T26" fmla="*/ 2 w 24"/>
                      <a:gd name="T27" fmla="*/ 0 h 35"/>
                      <a:gd name="T28" fmla="*/ 2 w 24"/>
                      <a:gd name="T29" fmla="*/ 0 h 35"/>
                      <a:gd name="T30" fmla="*/ 2 w 24"/>
                      <a:gd name="T31" fmla="*/ 0 h 35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24"/>
                      <a:gd name="T49" fmla="*/ 0 h 35"/>
                      <a:gd name="T50" fmla="*/ 24 w 24"/>
                      <a:gd name="T51" fmla="*/ 35 h 35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24" h="35">
                        <a:moveTo>
                          <a:pt x="24" y="0"/>
                        </a:moveTo>
                        <a:lnTo>
                          <a:pt x="19" y="1"/>
                        </a:lnTo>
                        <a:lnTo>
                          <a:pt x="14" y="3"/>
                        </a:lnTo>
                        <a:lnTo>
                          <a:pt x="9" y="7"/>
                        </a:lnTo>
                        <a:lnTo>
                          <a:pt x="6" y="13"/>
                        </a:lnTo>
                        <a:lnTo>
                          <a:pt x="2" y="20"/>
                        </a:lnTo>
                        <a:lnTo>
                          <a:pt x="1" y="27"/>
                        </a:lnTo>
                        <a:lnTo>
                          <a:pt x="0" y="35"/>
                        </a:lnTo>
                        <a:lnTo>
                          <a:pt x="2" y="35"/>
                        </a:lnTo>
                        <a:lnTo>
                          <a:pt x="4" y="27"/>
                        </a:lnTo>
                        <a:lnTo>
                          <a:pt x="6" y="19"/>
                        </a:lnTo>
                        <a:lnTo>
                          <a:pt x="9" y="13"/>
                        </a:lnTo>
                        <a:lnTo>
                          <a:pt x="14" y="7"/>
                        </a:lnTo>
                        <a:lnTo>
                          <a:pt x="18" y="4"/>
                        </a:lnTo>
                        <a:lnTo>
                          <a:pt x="24" y="4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D8D8D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82" name="Freeform 372"/>
                  <p:cNvSpPr>
                    <a:spLocks/>
                  </p:cNvSpPr>
                  <p:nvPr/>
                </p:nvSpPr>
                <p:spPr bwMode="auto">
                  <a:xfrm>
                    <a:off x="1912" y="978"/>
                    <a:ext cx="10" cy="15"/>
                  </a:xfrm>
                  <a:custGeom>
                    <a:avLst/>
                    <a:gdLst>
                      <a:gd name="T0" fmla="*/ 2 w 22"/>
                      <a:gd name="T1" fmla="*/ 0 h 31"/>
                      <a:gd name="T2" fmla="*/ 1 w 22"/>
                      <a:gd name="T3" fmla="*/ 0 h 31"/>
                      <a:gd name="T4" fmla="*/ 1 w 22"/>
                      <a:gd name="T5" fmla="*/ 0 h 31"/>
                      <a:gd name="T6" fmla="*/ 0 w 22"/>
                      <a:gd name="T7" fmla="*/ 1 h 31"/>
                      <a:gd name="T8" fmla="*/ 0 w 22"/>
                      <a:gd name="T9" fmla="*/ 1 h 31"/>
                      <a:gd name="T10" fmla="*/ 0 w 22"/>
                      <a:gd name="T11" fmla="*/ 2 h 31"/>
                      <a:gd name="T12" fmla="*/ 0 w 22"/>
                      <a:gd name="T13" fmla="*/ 3 h 31"/>
                      <a:gd name="T14" fmla="*/ 0 w 22"/>
                      <a:gd name="T15" fmla="*/ 3 h 31"/>
                      <a:gd name="T16" fmla="*/ 0 w 22"/>
                      <a:gd name="T17" fmla="*/ 3 h 31"/>
                      <a:gd name="T18" fmla="*/ 0 w 22"/>
                      <a:gd name="T19" fmla="*/ 2 h 31"/>
                      <a:gd name="T20" fmla="*/ 1 w 22"/>
                      <a:gd name="T21" fmla="*/ 1 h 31"/>
                      <a:gd name="T22" fmla="*/ 1 w 22"/>
                      <a:gd name="T23" fmla="*/ 0 h 31"/>
                      <a:gd name="T24" fmla="*/ 2 w 22"/>
                      <a:gd name="T25" fmla="*/ 0 h 31"/>
                      <a:gd name="T26" fmla="*/ 2 w 22"/>
                      <a:gd name="T27" fmla="*/ 0 h 31"/>
                      <a:gd name="T28" fmla="*/ 2 w 22"/>
                      <a:gd name="T29" fmla="*/ 0 h 31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22"/>
                      <a:gd name="T46" fmla="*/ 0 h 31"/>
                      <a:gd name="T47" fmla="*/ 22 w 22"/>
                      <a:gd name="T48" fmla="*/ 31 h 31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22" h="31">
                        <a:moveTo>
                          <a:pt x="22" y="0"/>
                        </a:moveTo>
                        <a:lnTo>
                          <a:pt x="16" y="0"/>
                        </a:lnTo>
                        <a:lnTo>
                          <a:pt x="12" y="3"/>
                        </a:lnTo>
                        <a:lnTo>
                          <a:pt x="7" y="9"/>
                        </a:lnTo>
                        <a:lnTo>
                          <a:pt x="4" y="15"/>
                        </a:lnTo>
                        <a:lnTo>
                          <a:pt x="2" y="23"/>
                        </a:lnTo>
                        <a:lnTo>
                          <a:pt x="0" y="31"/>
                        </a:lnTo>
                        <a:lnTo>
                          <a:pt x="3" y="31"/>
                        </a:lnTo>
                        <a:lnTo>
                          <a:pt x="4" y="24"/>
                        </a:lnTo>
                        <a:lnTo>
                          <a:pt x="6" y="17"/>
                        </a:lnTo>
                        <a:lnTo>
                          <a:pt x="8" y="11"/>
                        </a:lnTo>
                        <a:lnTo>
                          <a:pt x="13" y="7"/>
                        </a:lnTo>
                        <a:lnTo>
                          <a:pt x="17" y="3"/>
                        </a:lnTo>
                        <a:lnTo>
                          <a:pt x="22" y="3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D1D1D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83" name="Freeform 373"/>
                  <p:cNvSpPr>
                    <a:spLocks/>
                  </p:cNvSpPr>
                  <p:nvPr/>
                </p:nvSpPr>
                <p:spPr bwMode="auto">
                  <a:xfrm>
                    <a:off x="1913" y="980"/>
                    <a:ext cx="9" cy="13"/>
                  </a:xfrm>
                  <a:custGeom>
                    <a:avLst/>
                    <a:gdLst>
                      <a:gd name="T0" fmla="*/ 2 w 19"/>
                      <a:gd name="T1" fmla="*/ 0 h 28"/>
                      <a:gd name="T2" fmla="*/ 1 w 19"/>
                      <a:gd name="T3" fmla="*/ 0 h 28"/>
                      <a:gd name="T4" fmla="*/ 1 w 19"/>
                      <a:gd name="T5" fmla="*/ 0 h 28"/>
                      <a:gd name="T6" fmla="*/ 0 w 19"/>
                      <a:gd name="T7" fmla="*/ 1 h 28"/>
                      <a:gd name="T8" fmla="*/ 0 w 19"/>
                      <a:gd name="T9" fmla="*/ 1 h 28"/>
                      <a:gd name="T10" fmla="*/ 0 w 19"/>
                      <a:gd name="T11" fmla="*/ 2 h 28"/>
                      <a:gd name="T12" fmla="*/ 0 w 19"/>
                      <a:gd name="T13" fmla="*/ 3 h 28"/>
                      <a:gd name="T14" fmla="*/ 0 w 19"/>
                      <a:gd name="T15" fmla="*/ 3 h 28"/>
                      <a:gd name="T16" fmla="*/ 0 w 19"/>
                      <a:gd name="T17" fmla="*/ 2 h 28"/>
                      <a:gd name="T18" fmla="*/ 0 w 19"/>
                      <a:gd name="T19" fmla="*/ 1 h 28"/>
                      <a:gd name="T20" fmla="*/ 1 w 19"/>
                      <a:gd name="T21" fmla="*/ 1 h 28"/>
                      <a:gd name="T22" fmla="*/ 1 w 19"/>
                      <a:gd name="T23" fmla="*/ 0 h 28"/>
                      <a:gd name="T24" fmla="*/ 1 w 19"/>
                      <a:gd name="T25" fmla="*/ 0 h 28"/>
                      <a:gd name="T26" fmla="*/ 2 w 19"/>
                      <a:gd name="T27" fmla="*/ 0 h 28"/>
                      <a:gd name="T28" fmla="*/ 2 w 19"/>
                      <a:gd name="T29" fmla="*/ 0 h 2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9"/>
                      <a:gd name="T46" fmla="*/ 0 h 28"/>
                      <a:gd name="T47" fmla="*/ 19 w 19"/>
                      <a:gd name="T48" fmla="*/ 28 h 2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9" h="28">
                        <a:moveTo>
                          <a:pt x="19" y="0"/>
                        </a:moveTo>
                        <a:lnTo>
                          <a:pt x="14" y="0"/>
                        </a:lnTo>
                        <a:lnTo>
                          <a:pt x="10" y="4"/>
                        </a:lnTo>
                        <a:lnTo>
                          <a:pt x="5" y="8"/>
                        </a:lnTo>
                        <a:lnTo>
                          <a:pt x="3" y="14"/>
                        </a:lnTo>
                        <a:lnTo>
                          <a:pt x="1" y="21"/>
                        </a:lnTo>
                        <a:lnTo>
                          <a:pt x="0" y="28"/>
                        </a:lnTo>
                        <a:lnTo>
                          <a:pt x="2" y="28"/>
                        </a:lnTo>
                        <a:lnTo>
                          <a:pt x="3" y="21"/>
                        </a:lnTo>
                        <a:lnTo>
                          <a:pt x="4" y="15"/>
                        </a:lnTo>
                        <a:lnTo>
                          <a:pt x="8" y="11"/>
                        </a:lnTo>
                        <a:lnTo>
                          <a:pt x="11" y="6"/>
                        </a:lnTo>
                        <a:lnTo>
                          <a:pt x="14" y="4"/>
                        </a:lnTo>
                        <a:lnTo>
                          <a:pt x="19" y="4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C8C8C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84" name="Freeform 374"/>
                  <p:cNvSpPr>
                    <a:spLocks/>
                  </p:cNvSpPr>
                  <p:nvPr/>
                </p:nvSpPr>
                <p:spPr bwMode="auto">
                  <a:xfrm>
                    <a:off x="1914" y="981"/>
                    <a:ext cx="8" cy="12"/>
                  </a:xfrm>
                  <a:custGeom>
                    <a:avLst/>
                    <a:gdLst>
                      <a:gd name="T0" fmla="*/ 2 w 17"/>
                      <a:gd name="T1" fmla="*/ 0 h 24"/>
                      <a:gd name="T2" fmla="*/ 1 w 17"/>
                      <a:gd name="T3" fmla="*/ 0 h 24"/>
                      <a:gd name="T4" fmla="*/ 1 w 17"/>
                      <a:gd name="T5" fmla="*/ 1 h 24"/>
                      <a:gd name="T6" fmla="*/ 0 w 17"/>
                      <a:gd name="T7" fmla="*/ 1 h 24"/>
                      <a:gd name="T8" fmla="*/ 0 w 17"/>
                      <a:gd name="T9" fmla="*/ 2 h 24"/>
                      <a:gd name="T10" fmla="*/ 0 w 17"/>
                      <a:gd name="T11" fmla="*/ 3 h 24"/>
                      <a:gd name="T12" fmla="*/ 0 w 17"/>
                      <a:gd name="T13" fmla="*/ 3 h 24"/>
                      <a:gd name="T14" fmla="*/ 0 w 17"/>
                      <a:gd name="T15" fmla="*/ 3 h 24"/>
                      <a:gd name="T16" fmla="*/ 0 w 17"/>
                      <a:gd name="T17" fmla="*/ 3 h 24"/>
                      <a:gd name="T18" fmla="*/ 0 w 17"/>
                      <a:gd name="T19" fmla="*/ 2 h 24"/>
                      <a:gd name="T20" fmla="*/ 1 w 17"/>
                      <a:gd name="T21" fmla="*/ 1 h 24"/>
                      <a:gd name="T22" fmla="*/ 1 w 17"/>
                      <a:gd name="T23" fmla="*/ 1 h 24"/>
                      <a:gd name="T24" fmla="*/ 2 w 17"/>
                      <a:gd name="T25" fmla="*/ 1 h 24"/>
                      <a:gd name="T26" fmla="*/ 2 w 17"/>
                      <a:gd name="T27" fmla="*/ 0 h 2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7"/>
                      <a:gd name="T43" fmla="*/ 0 h 24"/>
                      <a:gd name="T44" fmla="*/ 17 w 17"/>
                      <a:gd name="T45" fmla="*/ 24 h 2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7" h="24">
                        <a:moveTo>
                          <a:pt x="17" y="0"/>
                        </a:moveTo>
                        <a:lnTo>
                          <a:pt x="12" y="0"/>
                        </a:lnTo>
                        <a:lnTo>
                          <a:pt x="9" y="2"/>
                        </a:lnTo>
                        <a:lnTo>
                          <a:pt x="6" y="7"/>
                        </a:lnTo>
                        <a:lnTo>
                          <a:pt x="2" y="11"/>
                        </a:lnTo>
                        <a:lnTo>
                          <a:pt x="1" y="17"/>
                        </a:lnTo>
                        <a:lnTo>
                          <a:pt x="0" y="24"/>
                        </a:lnTo>
                        <a:lnTo>
                          <a:pt x="3" y="24"/>
                        </a:lnTo>
                        <a:lnTo>
                          <a:pt x="3" y="17"/>
                        </a:lnTo>
                        <a:lnTo>
                          <a:pt x="6" y="11"/>
                        </a:lnTo>
                        <a:lnTo>
                          <a:pt x="9" y="7"/>
                        </a:lnTo>
                        <a:lnTo>
                          <a:pt x="12" y="4"/>
                        </a:lnTo>
                        <a:lnTo>
                          <a:pt x="17" y="3"/>
                        </a:lnTo>
                        <a:lnTo>
                          <a:pt x="17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85" name="Freeform 375"/>
                  <p:cNvSpPr>
                    <a:spLocks/>
                  </p:cNvSpPr>
                  <p:nvPr/>
                </p:nvSpPr>
                <p:spPr bwMode="auto">
                  <a:xfrm>
                    <a:off x="1916" y="983"/>
                    <a:ext cx="6" cy="10"/>
                  </a:xfrm>
                  <a:custGeom>
                    <a:avLst/>
                    <a:gdLst>
                      <a:gd name="T0" fmla="*/ 1 w 14"/>
                      <a:gd name="T1" fmla="*/ 0 h 21"/>
                      <a:gd name="T2" fmla="*/ 1 w 14"/>
                      <a:gd name="T3" fmla="*/ 0 h 21"/>
                      <a:gd name="T4" fmla="*/ 0 w 14"/>
                      <a:gd name="T5" fmla="*/ 0 h 21"/>
                      <a:gd name="T6" fmla="*/ 0 w 14"/>
                      <a:gd name="T7" fmla="*/ 1 h 21"/>
                      <a:gd name="T8" fmla="*/ 0 w 14"/>
                      <a:gd name="T9" fmla="*/ 1 h 21"/>
                      <a:gd name="T10" fmla="*/ 0 w 14"/>
                      <a:gd name="T11" fmla="*/ 2 h 21"/>
                      <a:gd name="T12" fmla="*/ 0 w 14"/>
                      <a:gd name="T13" fmla="*/ 2 h 21"/>
                      <a:gd name="T14" fmla="*/ 0 w 14"/>
                      <a:gd name="T15" fmla="*/ 1 h 21"/>
                      <a:gd name="T16" fmla="*/ 0 w 14"/>
                      <a:gd name="T17" fmla="*/ 1 h 21"/>
                      <a:gd name="T18" fmla="*/ 0 w 14"/>
                      <a:gd name="T19" fmla="*/ 0 h 21"/>
                      <a:gd name="T20" fmla="*/ 1 w 14"/>
                      <a:gd name="T21" fmla="*/ 0 h 21"/>
                      <a:gd name="T22" fmla="*/ 1 w 14"/>
                      <a:gd name="T23" fmla="*/ 0 h 21"/>
                      <a:gd name="T24" fmla="*/ 1 w 14"/>
                      <a:gd name="T25" fmla="*/ 0 h 21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4"/>
                      <a:gd name="T40" fmla="*/ 0 h 21"/>
                      <a:gd name="T41" fmla="*/ 14 w 14"/>
                      <a:gd name="T42" fmla="*/ 21 h 21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4" h="21">
                        <a:moveTo>
                          <a:pt x="14" y="0"/>
                        </a:moveTo>
                        <a:lnTo>
                          <a:pt x="9" y="1"/>
                        </a:lnTo>
                        <a:lnTo>
                          <a:pt x="6" y="4"/>
                        </a:lnTo>
                        <a:lnTo>
                          <a:pt x="3" y="8"/>
                        </a:lnTo>
                        <a:lnTo>
                          <a:pt x="0" y="14"/>
                        </a:lnTo>
                        <a:lnTo>
                          <a:pt x="0" y="21"/>
                        </a:lnTo>
                        <a:lnTo>
                          <a:pt x="3" y="21"/>
                        </a:lnTo>
                        <a:lnTo>
                          <a:pt x="3" y="15"/>
                        </a:lnTo>
                        <a:lnTo>
                          <a:pt x="5" y="10"/>
                        </a:lnTo>
                        <a:lnTo>
                          <a:pt x="7" y="7"/>
                        </a:lnTo>
                        <a:lnTo>
                          <a:pt x="11" y="4"/>
                        </a:lnTo>
                        <a:lnTo>
                          <a:pt x="14" y="4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B4B4B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86" name="Freeform 376"/>
                  <p:cNvSpPr>
                    <a:spLocks/>
                  </p:cNvSpPr>
                  <p:nvPr/>
                </p:nvSpPr>
                <p:spPr bwMode="auto">
                  <a:xfrm>
                    <a:off x="1917" y="985"/>
                    <a:ext cx="5" cy="8"/>
                  </a:xfrm>
                  <a:custGeom>
                    <a:avLst/>
                    <a:gdLst>
                      <a:gd name="T0" fmla="*/ 1 w 11"/>
                      <a:gd name="T1" fmla="*/ 0 h 17"/>
                      <a:gd name="T2" fmla="*/ 1 w 11"/>
                      <a:gd name="T3" fmla="*/ 0 h 17"/>
                      <a:gd name="T4" fmla="*/ 0 w 11"/>
                      <a:gd name="T5" fmla="*/ 0 h 17"/>
                      <a:gd name="T6" fmla="*/ 0 w 11"/>
                      <a:gd name="T7" fmla="*/ 0 h 17"/>
                      <a:gd name="T8" fmla="*/ 0 w 11"/>
                      <a:gd name="T9" fmla="*/ 1 h 17"/>
                      <a:gd name="T10" fmla="*/ 0 w 11"/>
                      <a:gd name="T11" fmla="*/ 2 h 17"/>
                      <a:gd name="T12" fmla="*/ 0 w 11"/>
                      <a:gd name="T13" fmla="*/ 2 h 17"/>
                      <a:gd name="T14" fmla="*/ 0 w 11"/>
                      <a:gd name="T15" fmla="*/ 1 h 17"/>
                      <a:gd name="T16" fmla="*/ 0 w 11"/>
                      <a:gd name="T17" fmla="*/ 0 h 17"/>
                      <a:gd name="T18" fmla="*/ 1 w 11"/>
                      <a:gd name="T19" fmla="*/ 0 h 17"/>
                      <a:gd name="T20" fmla="*/ 1 w 11"/>
                      <a:gd name="T21" fmla="*/ 0 h 17"/>
                      <a:gd name="T22" fmla="*/ 1 w 11"/>
                      <a:gd name="T23" fmla="*/ 0 h 17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1"/>
                      <a:gd name="T37" fmla="*/ 0 h 17"/>
                      <a:gd name="T38" fmla="*/ 11 w 11"/>
                      <a:gd name="T39" fmla="*/ 17 h 17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1" h="17">
                        <a:moveTo>
                          <a:pt x="11" y="0"/>
                        </a:moveTo>
                        <a:lnTo>
                          <a:pt x="8" y="0"/>
                        </a:lnTo>
                        <a:lnTo>
                          <a:pt x="4" y="3"/>
                        </a:lnTo>
                        <a:lnTo>
                          <a:pt x="2" y="6"/>
                        </a:lnTo>
                        <a:lnTo>
                          <a:pt x="0" y="11"/>
                        </a:lnTo>
                        <a:lnTo>
                          <a:pt x="0" y="17"/>
                        </a:lnTo>
                        <a:lnTo>
                          <a:pt x="2" y="17"/>
                        </a:lnTo>
                        <a:lnTo>
                          <a:pt x="2" y="11"/>
                        </a:lnTo>
                        <a:lnTo>
                          <a:pt x="4" y="6"/>
                        </a:lnTo>
                        <a:lnTo>
                          <a:pt x="8" y="4"/>
                        </a:lnTo>
                        <a:lnTo>
                          <a:pt x="11" y="3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ACACA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87" name="Freeform 377"/>
                  <p:cNvSpPr>
                    <a:spLocks/>
                  </p:cNvSpPr>
                  <p:nvPr/>
                </p:nvSpPr>
                <p:spPr bwMode="auto">
                  <a:xfrm>
                    <a:off x="1918" y="987"/>
                    <a:ext cx="4" cy="6"/>
                  </a:xfrm>
                  <a:custGeom>
                    <a:avLst/>
                    <a:gdLst>
                      <a:gd name="T0" fmla="*/ 1 w 9"/>
                      <a:gd name="T1" fmla="*/ 0 h 14"/>
                      <a:gd name="T2" fmla="*/ 0 w 9"/>
                      <a:gd name="T3" fmla="*/ 0 h 14"/>
                      <a:gd name="T4" fmla="*/ 0 w 9"/>
                      <a:gd name="T5" fmla="*/ 0 h 14"/>
                      <a:gd name="T6" fmla="*/ 0 w 9"/>
                      <a:gd name="T7" fmla="*/ 0 h 14"/>
                      <a:gd name="T8" fmla="*/ 0 w 9"/>
                      <a:gd name="T9" fmla="*/ 1 h 14"/>
                      <a:gd name="T10" fmla="*/ 0 w 9"/>
                      <a:gd name="T11" fmla="*/ 1 h 14"/>
                      <a:gd name="T12" fmla="*/ 0 w 9"/>
                      <a:gd name="T13" fmla="*/ 1 h 14"/>
                      <a:gd name="T14" fmla="*/ 0 w 9"/>
                      <a:gd name="T15" fmla="*/ 0 h 14"/>
                      <a:gd name="T16" fmla="*/ 0 w 9"/>
                      <a:gd name="T17" fmla="*/ 0 h 14"/>
                      <a:gd name="T18" fmla="*/ 1 w 9"/>
                      <a:gd name="T19" fmla="*/ 0 h 14"/>
                      <a:gd name="T20" fmla="*/ 1 w 9"/>
                      <a:gd name="T21" fmla="*/ 0 h 1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9"/>
                      <a:gd name="T34" fmla="*/ 0 h 14"/>
                      <a:gd name="T35" fmla="*/ 9 w 9"/>
                      <a:gd name="T36" fmla="*/ 14 h 1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9" h="14">
                        <a:moveTo>
                          <a:pt x="9" y="0"/>
                        </a:moveTo>
                        <a:lnTo>
                          <a:pt x="6" y="1"/>
                        </a:lnTo>
                        <a:lnTo>
                          <a:pt x="2" y="3"/>
                        </a:lnTo>
                        <a:lnTo>
                          <a:pt x="0" y="8"/>
                        </a:lnTo>
                        <a:lnTo>
                          <a:pt x="0" y="14"/>
                        </a:lnTo>
                        <a:lnTo>
                          <a:pt x="2" y="14"/>
                        </a:lnTo>
                        <a:lnTo>
                          <a:pt x="2" y="10"/>
                        </a:lnTo>
                        <a:lnTo>
                          <a:pt x="4" y="7"/>
                        </a:lnTo>
                        <a:lnTo>
                          <a:pt x="7" y="5"/>
                        </a:lnTo>
                        <a:lnTo>
                          <a:pt x="9" y="3"/>
                        </a:lnTo>
                        <a:lnTo>
                          <a:pt x="9" y="0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88" name="Freeform 378"/>
                  <p:cNvSpPr>
                    <a:spLocks/>
                  </p:cNvSpPr>
                  <p:nvPr/>
                </p:nvSpPr>
                <p:spPr bwMode="auto">
                  <a:xfrm>
                    <a:off x="1919" y="988"/>
                    <a:ext cx="3" cy="5"/>
                  </a:xfrm>
                  <a:custGeom>
                    <a:avLst/>
                    <a:gdLst>
                      <a:gd name="T0" fmla="*/ 0 w 7"/>
                      <a:gd name="T1" fmla="*/ 0 h 11"/>
                      <a:gd name="T2" fmla="*/ 0 w 7"/>
                      <a:gd name="T3" fmla="*/ 0 h 11"/>
                      <a:gd name="T4" fmla="*/ 0 w 7"/>
                      <a:gd name="T5" fmla="*/ 0 h 11"/>
                      <a:gd name="T6" fmla="*/ 0 w 7"/>
                      <a:gd name="T7" fmla="*/ 0 h 11"/>
                      <a:gd name="T8" fmla="*/ 0 w 7"/>
                      <a:gd name="T9" fmla="*/ 1 h 11"/>
                      <a:gd name="T10" fmla="*/ 0 w 7"/>
                      <a:gd name="T11" fmla="*/ 1 h 11"/>
                      <a:gd name="T12" fmla="*/ 0 w 7"/>
                      <a:gd name="T13" fmla="*/ 0 h 11"/>
                      <a:gd name="T14" fmla="*/ 0 w 7"/>
                      <a:gd name="T15" fmla="*/ 0 h 11"/>
                      <a:gd name="T16" fmla="*/ 0 w 7"/>
                      <a:gd name="T17" fmla="*/ 0 h 11"/>
                      <a:gd name="T18" fmla="*/ 0 w 7"/>
                      <a:gd name="T19" fmla="*/ 0 h 1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7"/>
                      <a:gd name="T31" fmla="*/ 0 h 11"/>
                      <a:gd name="T32" fmla="*/ 7 w 7"/>
                      <a:gd name="T33" fmla="*/ 11 h 11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7" h="11">
                        <a:moveTo>
                          <a:pt x="7" y="0"/>
                        </a:moveTo>
                        <a:lnTo>
                          <a:pt x="5" y="2"/>
                        </a:lnTo>
                        <a:lnTo>
                          <a:pt x="2" y="4"/>
                        </a:lnTo>
                        <a:lnTo>
                          <a:pt x="0" y="7"/>
                        </a:lnTo>
                        <a:lnTo>
                          <a:pt x="0" y="11"/>
                        </a:lnTo>
                        <a:lnTo>
                          <a:pt x="2" y="11"/>
                        </a:lnTo>
                        <a:lnTo>
                          <a:pt x="4" y="7"/>
                        </a:lnTo>
                        <a:lnTo>
                          <a:pt x="5" y="5"/>
                        </a:lnTo>
                        <a:lnTo>
                          <a:pt x="7" y="4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A1A1A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89" name="Freeform 379"/>
                  <p:cNvSpPr>
                    <a:spLocks/>
                  </p:cNvSpPr>
                  <p:nvPr/>
                </p:nvSpPr>
                <p:spPr bwMode="auto">
                  <a:xfrm>
                    <a:off x="1920" y="990"/>
                    <a:ext cx="2" cy="3"/>
                  </a:xfrm>
                  <a:custGeom>
                    <a:avLst/>
                    <a:gdLst>
                      <a:gd name="T0" fmla="*/ 0 w 5"/>
                      <a:gd name="T1" fmla="*/ 0 h 7"/>
                      <a:gd name="T2" fmla="*/ 0 w 5"/>
                      <a:gd name="T3" fmla="*/ 0 h 7"/>
                      <a:gd name="T4" fmla="*/ 0 w 5"/>
                      <a:gd name="T5" fmla="*/ 0 h 7"/>
                      <a:gd name="T6" fmla="*/ 0 w 5"/>
                      <a:gd name="T7" fmla="*/ 0 h 7"/>
                      <a:gd name="T8" fmla="*/ 0 w 5"/>
                      <a:gd name="T9" fmla="*/ 0 h 7"/>
                      <a:gd name="T10" fmla="*/ 0 w 5"/>
                      <a:gd name="T11" fmla="*/ 0 h 7"/>
                      <a:gd name="T12" fmla="*/ 0 w 5"/>
                      <a:gd name="T13" fmla="*/ 0 h 7"/>
                      <a:gd name="T14" fmla="*/ 0 w 5"/>
                      <a:gd name="T15" fmla="*/ 0 h 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"/>
                      <a:gd name="T25" fmla="*/ 0 h 7"/>
                      <a:gd name="T26" fmla="*/ 5 w 5"/>
                      <a:gd name="T27" fmla="*/ 7 h 7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" h="7">
                        <a:moveTo>
                          <a:pt x="5" y="0"/>
                        </a:moveTo>
                        <a:lnTo>
                          <a:pt x="3" y="1"/>
                        </a:lnTo>
                        <a:lnTo>
                          <a:pt x="2" y="3"/>
                        </a:lnTo>
                        <a:lnTo>
                          <a:pt x="0" y="7"/>
                        </a:lnTo>
                        <a:lnTo>
                          <a:pt x="3" y="7"/>
                        </a:lnTo>
                        <a:lnTo>
                          <a:pt x="4" y="4"/>
                        </a:lnTo>
                        <a:lnTo>
                          <a:pt x="5" y="3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9D9D9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90" name="Freeform 380"/>
                  <p:cNvSpPr>
                    <a:spLocks/>
                  </p:cNvSpPr>
                  <p:nvPr/>
                </p:nvSpPr>
                <p:spPr bwMode="auto">
                  <a:xfrm>
                    <a:off x="1921" y="992"/>
                    <a:ext cx="1" cy="1"/>
                  </a:xfrm>
                  <a:custGeom>
                    <a:avLst/>
                    <a:gdLst>
                      <a:gd name="T0" fmla="*/ 1 w 2"/>
                      <a:gd name="T1" fmla="*/ 0 h 4"/>
                      <a:gd name="T2" fmla="*/ 1 w 2"/>
                      <a:gd name="T3" fmla="*/ 0 h 4"/>
                      <a:gd name="T4" fmla="*/ 0 w 2"/>
                      <a:gd name="T5" fmla="*/ 0 h 4"/>
                      <a:gd name="T6" fmla="*/ 1 w 2"/>
                      <a:gd name="T7" fmla="*/ 0 h 4"/>
                      <a:gd name="T8" fmla="*/ 1 w 2"/>
                      <a:gd name="T9" fmla="*/ 0 h 4"/>
                      <a:gd name="T10" fmla="*/ 1 w 2"/>
                      <a:gd name="T11" fmla="*/ 0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"/>
                      <a:gd name="T19" fmla="*/ 0 h 4"/>
                      <a:gd name="T20" fmla="*/ 2 w 2"/>
                      <a:gd name="T21" fmla="*/ 4 h 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" h="4">
                        <a:moveTo>
                          <a:pt x="2" y="0"/>
                        </a:moveTo>
                        <a:lnTo>
                          <a:pt x="1" y="1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9A9A9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91" name="Freeform 381"/>
                  <p:cNvSpPr>
                    <a:spLocks/>
                  </p:cNvSpPr>
                  <p:nvPr/>
                </p:nvSpPr>
                <p:spPr bwMode="auto">
                  <a:xfrm>
                    <a:off x="1908" y="973"/>
                    <a:ext cx="14" cy="20"/>
                  </a:xfrm>
                  <a:custGeom>
                    <a:avLst/>
                    <a:gdLst>
                      <a:gd name="T0" fmla="*/ 0 w 28"/>
                      <a:gd name="T1" fmla="*/ 5 h 41"/>
                      <a:gd name="T2" fmla="*/ 4 w 28"/>
                      <a:gd name="T3" fmla="*/ 5 h 41"/>
                      <a:gd name="T4" fmla="*/ 4 w 28"/>
                      <a:gd name="T5" fmla="*/ 2 h 41"/>
                      <a:gd name="T6" fmla="*/ 4 w 28"/>
                      <a:gd name="T7" fmla="*/ 1 h 41"/>
                      <a:gd name="T8" fmla="*/ 4 w 28"/>
                      <a:gd name="T9" fmla="*/ 0 h 41"/>
                      <a:gd name="T10" fmla="*/ 3 w 28"/>
                      <a:gd name="T11" fmla="*/ 0 h 41"/>
                      <a:gd name="T12" fmla="*/ 2 w 28"/>
                      <a:gd name="T13" fmla="*/ 0 h 41"/>
                      <a:gd name="T14" fmla="*/ 1 w 28"/>
                      <a:gd name="T15" fmla="*/ 0 h 41"/>
                      <a:gd name="T16" fmla="*/ 0 w 28"/>
                      <a:gd name="T17" fmla="*/ 1 h 41"/>
                      <a:gd name="T18" fmla="*/ 0 w 28"/>
                      <a:gd name="T19" fmla="*/ 2 h 41"/>
                      <a:gd name="T20" fmla="*/ 0 w 28"/>
                      <a:gd name="T21" fmla="*/ 5 h 41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8"/>
                      <a:gd name="T34" fmla="*/ 0 h 41"/>
                      <a:gd name="T35" fmla="*/ 28 w 28"/>
                      <a:gd name="T36" fmla="*/ 41 h 41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8" h="41">
                        <a:moveTo>
                          <a:pt x="0" y="41"/>
                        </a:moveTo>
                        <a:lnTo>
                          <a:pt x="28" y="41"/>
                        </a:lnTo>
                        <a:lnTo>
                          <a:pt x="28" y="16"/>
                        </a:lnTo>
                        <a:lnTo>
                          <a:pt x="28" y="9"/>
                        </a:lnTo>
                        <a:lnTo>
                          <a:pt x="25" y="3"/>
                        </a:lnTo>
                        <a:lnTo>
                          <a:pt x="18" y="0"/>
                        </a:lnTo>
                        <a:lnTo>
                          <a:pt x="10" y="0"/>
                        </a:lnTo>
                        <a:lnTo>
                          <a:pt x="3" y="3"/>
                        </a:lnTo>
                        <a:lnTo>
                          <a:pt x="0" y="9"/>
                        </a:lnTo>
                        <a:lnTo>
                          <a:pt x="0" y="16"/>
                        </a:lnTo>
                        <a:lnTo>
                          <a:pt x="0" y="41"/>
                        </a:lnTo>
                      </a:path>
                    </a:pathLst>
                  </a:custGeom>
                  <a:noFill/>
                  <a:ln w="158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92" name="Freeform 382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56" cy="110"/>
                  </a:xfrm>
                  <a:custGeom>
                    <a:avLst/>
                    <a:gdLst>
                      <a:gd name="T0" fmla="*/ 0 w 111"/>
                      <a:gd name="T1" fmla="*/ 0 h 220"/>
                      <a:gd name="T2" fmla="*/ 14 w 111"/>
                      <a:gd name="T3" fmla="*/ 0 h 220"/>
                      <a:gd name="T4" fmla="*/ 14 w 111"/>
                      <a:gd name="T5" fmla="*/ 28 h 220"/>
                      <a:gd name="T6" fmla="*/ 0 w 111"/>
                      <a:gd name="T7" fmla="*/ 28 h 220"/>
                      <a:gd name="T8" fmla="*/ 0 w 111"/>
                      <a:gd name="T9" fmla="*/ 0 h 220"/>
                      <a:gd name="T10" fmla="*/ 0 w 111"/>
                      <a:gd name="T11" fmla="*/ 0 h 220"/>
                      <a:gd name="T12" fmla="*/ 14 w 111"/>
                      <a:gd name="T13" fmla="*/ 0 h 220"/>
                      <a:gd name="T14" fmla="*/ 14 w 111"/>
                      <a:gd name="T15" fmla="*/ 28 h 220"/>
                      <a:gd name="T16" fmla="*/ 0 w 111"/>
                      <a:gd name="T17" fmla="*/ 28 h 220"/>
                      <a:gd name="T18" fmla="*/ 0 w 111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11"/>
                      <a:gd name="T31" fmla="*/ 0 h 220"/>
                      <a:gd name="T32" fmla="*/ 111 w 111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11" h="220">
                        <a:moveTo>
                          <a:pt x="0" y="0"/>
                        </a:moveTo>
                        <a:lnTo>
                          <a:pt x="111" y="0"/>
                        </a:lnTo>
                        <a:lnTo>
                          <a:pt x="111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09" y="0"/>
                        </a:lnTo>
                        <a:lnTo>
                          <a:pt x="109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A9A9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93" name="Freeform 383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55" cy="110"/>
                  </a:xfrm>
                  <a:custGeom>
                    <a:avLst/>
                    <a:gdLst>
                      <a:gd name="T0" fmla="*/ 0 w 109"/>
                      <a:gd name="T1" fmla="*/ 0 h 220"/>
                      <a:gd name="T2" fmla="*/ 14 w 109"/>
                      <a:gd name="T3" fmla="*/ 0 h 220"/>
                      <a:gd name="T4" fmla="*/ 14 w 109"/>
                      <a:gd name="T5" fmla="*/ 28 h 220"/>
                      <a:gd name="T6" fmla="*/ 0 w 109"/>
                      <a:gd name="T7" fmla="*/ 28 h 220"/>
                      <a:gd name="T8" fmla="*/ 0 w 109"/>
                      <a:gd name="T9" fmla="*/ 0 h 220"/>
                      <a:gd name="T10" fmla="*/ 0 w 109"/>
                      <a:gd name="T11" fmla="*/ 0 h 220"/>
                      <a:gd name="T12" fmla="*/ 14 w 109"/>
                      <a:gd name="T13" fmla="*/ 0 h 220"/>
                      <a:gd name="T14" fmla="*/ 14 w 109"/>
                      <a:gd name="T15" fmla="*/ 28 h 220"/>
                      <a:gd name="T16" fmla="*/ 0 w 109"/>
                      <a:gd name="T17" fmla="*/ 28 h 220"/>
                      <a:gd name="T18" fmla="*/ 0 w 109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09"/>
                      <a:gd name="T31" fmla="*/ 0 h 220"/>
                      <a:gd name="T32" fmla="*/ 109 w 109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09" h="220">
                        <a:moveTo>
                          <a:pt x="0" y="0"/>
                        </a:moveTo>
                        <a:lnTo>
                          <a:pt x="109" y="0"/>
                        </a:lnTo>
                        <a:lnTo>
                          <a:pt x="109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B9B9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94" name="Freeform 384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54" cy="110"/>
                  </a:xfrm>
                  <a:custGeom>
                    <a:avLst/>
                    <a:gdLst>
                      <a:gd name="T0" fmla="*/ 0 w 106"/>
                      <a:gd name="T1" fmla="*/ 0 h 220"/>
                      <a:gd name="T2" fmla="*/ 14 w 106"/>
                      <a:gd name="T3" fmla="*/ 0 h 220"/>
                      <a:gd name="T4" fmla="*/ 14 w 106"/>
                      <a:gd name="T5" fmla="*/ 28 h 220"/>
                      <a:gd name="T6" fmla="*/ 0 w 106"/>
                      <a:gd name="T7" fmla="*/ 28 h 220"/>
                      <a:gd name="T8" fmla="*/ 0 w 106"/>
                      <a:gd name="T9" fmla="*/ 0 h 220"/>
                      <a:gd name="T10" fmla="*/ 0 w 106"/>
                      <a:gd name="T11" fmla="*/ 0 h 220"/>
                      <a:gd name="T12" fmla="*/ 14 w 106"/>
                      <a:gd name="T13" fmla="*/ 0 h 220"/>
                      <a:gd name="T14" fmla="*/ 14 w 106"/>
                      <a:gd name="T15" fmla="*/ 28 h 220"/>
                      <a:gd name="T16" fmla="*/ 0 w 106"/>
                      <a:gd name="T17" fmla="*/ 28 h 220"/>
                      <a:gd name="T18" fmla="*/ 0 w 106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06"/>
                      <a:gd name="T31" fmla="*/ 0 h 220"/>
                      <a:gd name="T32" fmla="*/ 106 w 106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06" h="220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04" y="0"/>
                        </a:lnTo>
                        <a:lnTo>
                          <a:pt x="104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D9D9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95" name="Freeform 385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52" cy="110"/>
                  </a:xfrm>
                  <a:custGeom>
                    <a:avLst/>
                    <a:gdLst>
                      <a:gd name="T0" fmla="*/ 0 w 104"/>
                      <a:gd name="T1" fmla="*/ 0 h 220"/>
                      <a:gd name="T2" fmla="*/ 13 w 104"/>
                      <a:gd name="T3" fmla="*/ 0 h 220"/>
                      <a:gd name="T4" fmla="*/ 13 w 104"/>
                      <a:gd name="T5" fmla="*/ 28 h 220"/>
                      <a:gd name="T6" fmla="*/ 0 w 104"/>
                      <a:gd name="T7" fmla="*/ 28 h 220"/>
                      <a:gd name="T8" fmla="*/ 0 w 104"/>
                      <a:gd name="T9" fmla="*/ 0 h 220"/>
                      <a:gd name="T10" fmla="*/ 0 w 104"/>
                      <a:gd name="T11" fmla="*/ 0 h 220"/>
                      <a:gd name="T12" fmla="*/ 13 w 104"/>
                      <a:gd name="T13" fmla="*/ 0 h 220"/>
                      <a:gd name="T14" fmla="*/ 13 w 104"/>
                      <a:gd name="T15" fmla="*/ 28 h 220"/>
                      <a:gd name="T16" fmla="*/ 0 w 104"/>
                      <a:gd name="T17" fmla="*/ 28 h 220"/>
                      <a:gd name="T18" fmla="*/ 0 w 104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04"/>
                      <a:gd name="T31" fmla="*/ 0 h 220"/>
                      <a:gd name="T32" fmla="*/ 104 w 104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04" h="220">
                        <a:moveTo>
                          <a:pt x="0" y="0"/>
                        </a:moveTo>
                        <a:lnTo>
                          <a:pt x="104" y="0"/>
                        </a:lnTo>
                        <a:lnTo>
                          <a:pt x="104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02" y="0"/>
                        </a:lnTo>
                        <a:lnTo>
                          <a:pt x="102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E9E9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96" name="Freeform 386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51" cy="110"/>
                  </a:xfrm>
                  <a:custGeom>
                    <a:avLst/>
                    <a:gdLst>
                      <a:gd name="T0" fmla="*/ 0 w 102"/>
                      <a:gd name="T1" fmla="*/ 0 h 220"/>
                      <a:gd name="T2" fmla="*/ 13 w 102"/>
                      <a:gd name="T3" fmla="*/ 0 h 220"/>
                      <a:gd name="T4" fmla="*/ 13 w 102"/>
                      <a:gd name="T5" fmla="*/ 28 h 220"/>
                      <a:gd name="T6" fmla="*/ 0 w 102"/>
                      <a:gd name="T7" fmla="*/ 28 h 220"/>
                      <a:gd name="T8" fmla="*/ 0 w 102"/>
                      <a:gd name="T9" fmla="*/ 0 h 220"/>
                      <a:gd name="T10" fmla="*/ 0 w 102"/>
                      <a:gd name="T11" fmla="*/ 0 h 220"/>
                      <a:gd name="T12" fmla="*/ 13 w 102"/>
                      <a:gd name="T13" fmla="*/ 0 h 220"/>
                      <a:gd name="T14" fmla="*/ 13 w 102"/>
                      <a:gd name="T15" fmla="*/ 28 h 220"/>
                      <a:gd name="T16" fmla="*/ 0 w 102"/>
                      <a:gd name="T17" fmla="*/ 28 h 220"/>
                      <a:gd name="T18" fmla="*/ 0 w 102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02"/>
                      <a:gd name="T31" fmla="*/ 0 h 220"/>
                      <a:gd name="T32" fmla="*/ 102 w 102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02" h="220">
                        <a:moveTo>
                          <a:pt x="0" y="0"/>
                        </a:moveTo>
                        <a:lnTo>
                          <a:pt x="102" y="0"/>
                        </a:lnTo>
                        <a:lnTo>
                          <a:pt x="102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99" y="0"/>
                        </a:lnTo>
                        <a:lnTo>
                          <a:pt x="99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97" name="Freeform 387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50" cy="110"/>
                  </a:xfrm>
                  <a:custGeom>
                    <a:avLst/>
                    <a:gdLst>
                      <a:gd name="T0" fmla="*/ 0 w 99"/>
                      <a:gd name="T1" fmla="*/ 0 h 220"/>
                      <a:gd name="T2" fmla="*/ 13 w 99"/>
                      <a:gd name="T3" fmla="*/ 0 h 220"/>
                      <a:gd name="T4" fmla="*/ 13 w 99"/>
                      <a:gd name="T5" fmla="*/ 28 h 220"/>
                      <a:gd name="T6" fmla="*/ 0 w 99"/>
                      <a:gd name="T7" fmla="*/ 28 h 220"/>
                      <a:gd name="T8" fmla="*/ 0 w 99"/>
                      <a:gd name="T9" fmla="*/ 0 h 220"/>
                      <a:gd name="T10" fmla="*/ 0 w 99"/>
                      <a:gd name="T11" fmla="*/ 0 h 220"/>
                      <a:gd name="T12" fmla="*/ 13 w 99"/>
                      <a:gd name="T13" fmla="*/ 0 h 220"/>
                      <a:gd name="T14" fmla="*/ 13 w 99"/>
                      <a:gd name="T15" fmla="*/ 28 h 220"/>
                      <a:gd name="T16" fmla="*/ 0 w 99"/>
                      <a:gd name="T17" fmla="*/ 28 h 220"/>
                      <a:gd name="T18" fmla="*/ 0 w 99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9"/>
                      <a:gd name="T31" fmla="*/ 0 h 220"/>
                      <a:gd name="T32" fmla="*/ 99 w 99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9" h="220">
                        <a:moveTo>
                          <a:pt x="0" y="0"/>
                        </a:moveTo>
                        <a:lnTo>
                          <a:pt x="99" y="0"/>
                        </a:lnTo>
                        <a:lnTo>
                          <a:pt x="99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1A1A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98" name="Freeform 388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49" cy="110"/>
                  </a:xfrm>
                  <a:custGeom>
                    <a:avLst/>
                    <a:gdLst>
                      <a:gd name="T0" fmla="*/ 0 w 97"/>
                      <a:gd name="T1" fmla="*/ 0 h 220"/>
                      <a:gd name="T2" fmla="*/ 13 w 97"/>
                      <a:gd name="T3" fmla="*/ 0 h 220"/>
                      <a:gd name="T4" fmla="*/ 13 w 97"/>
                      <a:gd name="T5" fmla="*/ 28 h 220"/>
                      <a:gd name="T6" fmla="*/ 0 w 97"/>
                      <a:gd name="T7" fmla="*/ 28 h 220"/>
                      <a:gd name="T8" fmla="*/ 0 w 97"/>
                      <a:gd name="T9" fmla="*/ 0 h 220"/>
                      <a:gd name="T10" fmla="*/ 0 w 97"/>
                      <a:gd name="T11" fmla="*/ 0 h 220"/>
                      <a:gd name="T12" fmla="*/ 12 w 97"/>
                      <a:gd name="T13" fmla="*/ 0 h 220"/>
                      <a:gd name="T14" fmla="*/ 12 w 97"/>
                      <a:gd name="T15" fmla="*/ 28 h 220"/>
                      <a:gd name="T16" fmla="*/ 0 w 97"/>
                      <a:gd name="T17" fmla="*/ 28 h 220"/>
                      <a:gd name="T18" fmla="*/ 0 w 97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7"/>
                      <a:gd name="T31" fmla="*/ 0 h 220"/>
                      <a:gd name="T32" fmla="*/ 97 w 97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7" h="220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95" y="0"/>
                        </a:lnTo>
                        <a:lnTo>
                          <a:pt x="95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3A3A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399" name="Freeform 389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48" cy="110"/>
                  </a:xfrm>
                  <a:custGeom>
                    <a:avLst/>
                    <a:gdLst>
                      <a:gd name="T0" fmla="*/ 0 w 95"/>
                      <a:gd name="T1" fmla="*/ 0 h 220"/>
                      <a:gd name="T2" fmla="*/ 12 w 95"/>
                      <a:gd name="T3" fmla="*/ 0 h 220"/>
                      <a:gd name="T4" fmla="*/ 12 w 95"/>
                      <a:gd name="T5" fmla="*/ 28 h 220"/>
                      <a:gd name="T6" fmla="*/ 0 w 95"/>
                      <a:gd name="T7" fmla="*/ 28 h 220"/>
                      <a:gd name="T8" fmla="*/ 0 w 95"/>
                      <a:gd name="T9" fmla="*/ 0 h 220"/>
                      <a:gd name="T10" fmla="*/ 0 w 95"/>
                      <a:gd name="T11" fmla="*/ 0 h 220"/>
                      <a:gd name="T12" fmla="*/ 12 w 95"/>
                      <a:gd name="T13" fmla="*/ 0 h 220"/>
                      <a:gd name="T14" fmla="*/ 12 w 95"/>
                      <a:gd name="T15" fmla="*/ 28 h 220"/>
                      <a:gd name="T16" fmla="*/ 0 w 95"/>
                      <a:gd name="T17" fmla="*/ 28 h 220"/>
                      <a:gd name="T18" fmla="*/ 0 w 95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5"/>
                      <a:gd name="T31" fmla="*/ 0 h 220"/>
                      <a:gd name="T32" fmla="*/ 95 w 95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5" h="220">
                        <a:moveTo>
                          <a:pt x="0" y="0"/>
                        </a:moveTo>
                        <a:lnTo>
                          <a:pt x="95" y="0"/>
                        </a:lnTo>
                        <a:lnTo>
                          <a:pt x="95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93" y="0"/>
                        </a:lnTo>
                        <a:lnTo>
                          <a:pt x="93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4A4A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00" name="Freeform 390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47" cy="110"/>
                  </a:xfrm>
                  <a:custGeom>
                    <a:avLst/>
                    <a:gdLst>
                      <a:gd name="T0" fmla="*/ 0 w 93"/>
                      <a:gd name="T1" fmla="*/ 0 h 220"/>
                      <a:gd name="T2" fmla="*/ 12 w 93"/>
                      <a:gd name="T3" fmla="*/ 0 h 220"/>
                      <a:gd name="T4" fmla="*/ 12 w 93"/>
                      <a:gd name="T5" fmla="*/ 28 h 220"/>
                      <a:gd name="T6" fmla="*/ 0 w 93"/>
                      <a:gd name="T7" fmla="*/ 28 h 220"/>
                      <a:gd name="T8" fmla="*/ 0 w 93"/>
                      <a:gd name="T9" fmla="*/ 0 h 220"/>
                      <a:gd name="T10" fmla="*/ 0 w 93"/>
                      <a:gd name="T11" fmla="*/ 0 h 220"/>
                      <a:gd name="T12" fmla="*/ 12 w 93"/>
                      <a:gd name="T13" fmla="*/ 0 h 220"/>
                      <a:gd name="T14" fmla="*/ 12 w 93"/>
                      <a:gd name="T15" fmla="*/ 28 h 220"/>
                      <a:gd name="T16" fmla="*/ 0 w 93"/>
                      <a:gd name="T17" fmla="*/ 28 h 220"/>
                      <a:gd name="T18" fmla="*/ 0 w 93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3"/>
                      <a:gd name="T31" fmla="*/ 0 h 220"/>
                      <a:gd name="T32" fmla="*/ 93 w 93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3" h="220">
                        <a:moveTo>
                          <a:pt x="0" y="0"/>
                        </a:moveTo>
                        <a:lnTo>
                          <a:pt x="93" y="0"/>
                        </a:lnTo>
                        <a:lnTo>
                          <a:pt x="93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90" y="0"/>
                        </a:lnTo>
                        <a:lnTo>
                          <a:pt x="90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01" name="Freeform 391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46" cy="110"/>
                  </a:xfrm>
                  <a:custGeom>
                    <a:avLst/>
                    <a:gdLst>
                      <a:gd name="T0" fmla="*/ 0 w 90"/>
                      <a:gd name="T1" fmla="*/ 0 h 220"/>
                      <a:gd name="T2" fmla="*/ 12 w 90"/>
                      <a:gd name="T3" fmla="*/ 0 h 220"/>
                      <a:gd name="T4" fmla="*/ 12 w 90"/>
                      <a:gd name="T5" fmla="*/ 28 h 220"/>
                      <a:gd name="T6" fmla="*/ 0 w 90"/>
                      <a:gd name="T7" fmla="*/ 28 h 220"/>
                      <a:gd name="T8" fmla="*/ 0 w 90"/>
                      <a:gd name="T9" fmla="*/ 0 h 220"/>
                      <a:gd name="T10" fmla="*/ 0 w 90"/>
                      <a:gd name="T11" fmla="*/ 0 h 220"/>
                      <a:gd name="T12" fmla="*/ 12 w 90"/>
                      <a:gd name="T13" fmla="*/ 0 h 220"/>
                      <a:gd name="T14" fmla="*/ 12 w 90"/>
                      <a:gd name="T15" fmla="*/ 28 h 220"/>
                      <a:gd name="T16" fmla="*/ 0 w 90"/>
                      <a:gd name="T17" fmla="*/ 28 h 220"/>
                      <a:gd name="T18" fmla="*/ 0 w 90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0"/>
                      <a:gd name="T31" fmla="*/ 0 h 220"/>
                      <a:gd name="T32" fmla="*/ 90 w 90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0" h="220">
                        <a:moveTo>
                          <a:pt x="0" y="0"/>
                        </a:moveTo>
                        <a:lnTo>
                          <a:pt x="90" y="0"/>
                        </a:lnTo>
                        <a:lnTo>
                          <a:pt x="90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88" y="0"/>
                        </a:lnTo>
                        <a:lnTo>
                          <a:pt x="88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7A7A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02" name="Freeform 392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45" cy="110"/>
                  </a:xfrm>
                  <a:custGeom>
                    <a:avLst/>
                    <a:gdLst>
                      <a:gd name="T0" fmla="*/ 0 w 88"/>
                      <a:gd name="T1" fmla="*/ 0 h 220"/>
                      <a:gd name="T2" fmla="*/ 12 w 88"/>
                      <a:gd name="T3" fmla="*/ 0 h 220"/>
                      <a:gd name="T4" fmla="*/ 12 w 88"/>
                      <a:gd name="T5" fmla="*/ 28 h 220"/>
                      <a:gd name="T6" fmla="*/ 0 w 88"/>
                      <a:gd name="T7" fmla="*/ 28 h 220"/>
                      <a:gd name="T8" fmla="*/ 0 w 88"/>
                      <a:gd name="T9" fmla="*/ 0 h 220"/>
                      <a:gd name="T10" fmla="*/ 0 w 88"/>
                      <a:gd name="T11" fmla="*/ 0 h 220"/>
                      <a:gd name="T12" fmla="*/ 12 w 88"/>
                      <a:gd name="T13" fmla="*/ 0 h 220"/>
                      <a:gd name="T14" fmla="*/ 12 w 88"/>
                      <a:gd name="T15" fmla="*/ 28 h 220"/>
                      <a:gd name="T16" fmla="*/ 0 w 88"/>
                      <a:gd name="T17" fmla="*/ 28 h 220"/>
                      <a:gd name="T18" fmla="*/ 0 w 88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88"/>
                      <a:gd name="T31" fmla="*/ 0 h 220"/>
                      <a:gd name="T32" fmla="*/ 88 w 88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88" h="220">
                        <a:moveTo>
                          <a:pt x="0" y="0"/>
                        </a:moveTo>
                        <a:lnTo>
                          <a:pt x="88" y="0"/>
                        </a:lnTo>
                        <a:lnTo>
                          <a:pt x="88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86" y="0"/>
                        </a:lnTo>
                        <a:lnTo>
                          <a:pt x="86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9A9A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03" name="Freeform 393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43" cy="110"/>
                  </a:xfrm>
                  <a:custGeom>
                    <a:avLst/>
                    <a:gdLst>
                      <a:gd name="T0" fmla="*/ 0 w 86"/>
                      <a:gd name="T1" fmla="*/ 0 h 220"/>
                      <a:gd name="T2" fmla="*/ 11 w 86"/>
                      <a:gd name="T3" fmla="*/ 0 h 220"/>
                      <a:gd name="T4" fmla="*/ 11 w 86"/>
                      <a:gd name="T5" fmla="*/ 28 h 220"/>
                      <a:gd name="T6" fmla="*/ 0 w 86"/>
                      <a:gd name="T7" fmla="*/ 28 h 220"/>
                      <a:gd name="T8" fmla="*/ 0 w 86"/>
                      <a:gd name="T9" fmla="*/ 0 h 220"/>
                      <a:gd name="T10" fmla="*/ 0 w 86"/>
                      <a:gd name="T11" fmla="*/ 0 h 220"/>
                      <a:gd name="T12" fmla="*/ 11 w 86"/>
                      <a:gd name="T13" fmla="*/ 0 h 220"/>
                      <a:gd name="T14" fmla="*/ 11 w 86"/>
                      <a:gd name="T15" fmla="*/ 28 h 220"/>
                      <a:gd name="T16" fmla="*/ 0 w 86"/>
                      <a:gd name="T17" fmla="*/ 28 h 220"/>
                      <a:gd name="T18" fmla="*/ 0 w 86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86"/>
                      <a:gd name="T31" fmla="*/ 0 h 220"/>
                      <a:gd name="T32" fmla="*/ 86 w 86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86" h="220">
                        <a:moveTo>
                          <a:pt x="0" y="0"/>
                        </a:moveTo>
                        <a:lnTo>
                          <a:pt x="86" y="0"/>
                        </a:lnTo>
                        <a:lnTo>
                          <a:pt x="86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84" y="0"/>
                        </a:lnTo>
                        <a:lnTo>
                          <a:pt x="84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AAAA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04" name="Freeform 394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42" cy="110"/>
                  </a:xfrm>
                  <a:custGeom>
                    <a:avLst/>
                    <a:gdLst>
                      <a:gd name="T0" fmla="*/ 0 w 84"/>
                      <a:gd name="T1" fmla="*/ 0 h 220"/>
                      <a:gd name="T2" fmla="*/ 11 w 84"/>
                      <a:gd name="T3" fmla="*/ 0 h 220"/>
                      <a:gd name="T4" fmla="*/ 11 w 84"/>
                      <a:gd name="T5" fmla="*/ 28 h 220"/>
                      <a:gd name="T6" fmla="*/ 0 w 84"/>
                      <a:gd name="T7" fmla="*/ 28 h 220"/>
                      <a:gd name="T8" fmla="*/ 0 w 84"/>
                      <a:gd name="T9" fmla="*/ 0 h 220"/>
                      <a:gd name="T10" fmla="*/ 0 w 84"/>
                      <a:gd name="T11" fmla="*/ 0 h 220"/>
                      <a:gd name="T12" fmla="*/ 11 w 84"/>
                      <a:gd name="T13" fmla="*/ 0 h 220"/>
                      <a:gd name="T14" fmla="*/ 11 w 84"/>
                      <a:gd name="T15" fmla="*/ 28 h 220"/>
                      <a:gd name="T16" fmla="*/ 0 w 84"/>
                      <a:gd name="T17" fmla="*/ 28 h 220"/>
                      <a:gd name="T18" fmla="*/ 0 w 84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84"/>
                      <a:gd name="T31" fmla="*/ 0 h 220"/>
                      <a:gd name="T32" fmla="*/ 84 w 84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84" h="220">
                        <a:moveTo>
                          <a:pt x="0" y="0"/>
                        </a:moveTo>
                        <a:lnTo>
                          <a:pt x="84" y="0"/>
                        </a:lnTo>
                        <a:lnTo>
                          <a:pt x="84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81" y="0"/>
                        </a:lnTo>
                        <a:lnTo>
                          <a:pt x="81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CACA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05" name="Freeform 395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41" cy="110"/>
                  </a:xfrm>
                  <a:custGeom>
                    <a:avLst/>
                    <a:gdLst>
                      <a:gd name="T0" fmla="*/ 0 w 81"/>
                      <a:gd name="T1" fmla="*/ 0 h 220"/>
                      <a:gd name="T2" fmla="*/ 11 w 81"/>
                      <a:gd name="T3" fmla="*/ 0 h 220"/>
                      <a:gd name="T4" fmla="*/ 11 w 81"/>
                      <a:gd name="T5" fmla="*/ 28 h 220"/>
                      <a:gd name="T6" fmla="*/ 0 w 81"/>
                      <a:gd name="T7" fmla="*/ 28 h 220"/>
                      <a:gd name="T8" fmla="*/ 0 w 81"/>
                      <a:gd name="T9" fmla="*/ 0 h 220"/>
                      <a:gd name="T10" fmla="*/ 0 w 81"/>
                      <a:gd name="T11" fmla="*/ 0 h 220"/>
                      <a:gd name="T12" fmla="*/ 10 w 81"/>
                      <a:gd name="T13" fmla="*/ 0 h 220"/>
                      <a:gd name="T14" fmla="*/ 10 w 81"/>
                      <a:gd name="T15" fmla="*/ 28 h 220"/>
                      <a:gd name="T16" fmla="*/ 0 w 81"/>
                      <a:gd name="T17" fmla="*/ 28 h 220"/>
                      <a:gd name="T18" fmla="*/ 0 w 81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81"/>
                      <a:gd name="T31" fmla="*/ 0 h 220"/>
                      <a:gd name="T32" fmla="*/ 81 w 81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81" h="220">
                        <a:moveTo>
                          <a:pt x="0" y="0"/>
                        </a:moveTo>
                        <a:lnTo>
                          <a:pt x="81" y="0"/>
                        </a:lnTo>
                        <a:lnTo>
                          <a:pt x="81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79" y="0"/>
                        </a:lnTo>
                        <a:lnTo>
                          <a:pt x="79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DADA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06" name="Freeform 396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40" cy="110"/>
                  </a:xfrm>
                  <a:custGeom>
                    <a:avLst/>
                    <a:gdLst>
                      <a:gd name="T0" fmla="*/ 0 w 79"/>
                      <a:gd name="T1" fmla="*/ 0 h 220"/>
                      <a:gd name="T2" fmla="*/ 10 w 79"/>
                      <a:gd name="T3" fmla="*/ 0 h 220"/>
                      <a:gd name="T4" fmla="*/ 10 w 79"/>
                      <a:gd name="T5" fmla="*/ 28 h 220"/>
                      <a:gd name="T6" fmla="*/ 0 w 79"/>
                      <a:gd name="T7" fmla="*/ 28 h 220"/>
                      <a:gd name="T8" fmla="*/ 0 w 79"/>
                      <a:gd name="T9" fmla="*/ 0 h 220"/>
                      <a:gd name="T10" fmla="*/ 0 w 79"/>
                      <a:gd name="T11" fmla="*/ 0 h 220"/>
                      <a:gd name="T12" fmla="*/ 10 w 79"/>
                      <a:gd name="T13" fmla="*/ 0 h 220"/>
                      <a:gd name="T14" fmla="*/ 10 w 79"/>
                      <a:gd name="T15" fmla="*/ 28 h 220"/>
                      <a:gd name="T16" fmla="*/ 0 w 79"/>
                      <a:gd name="T17" fmla="*/ 28 h 220"/>
                      <a:gd name="T18" fmla="*/ 0 w 79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79"/>
                      <a:gd name="T31" fmla="*/ 0 h 220"/>
                      <a:gd name="T32" fmla="*/ 79 w 79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79" h="220">
                        <a:moveTo>
                          <a:pt x="0" y="0"/>
                        </a:moveTo>
                        <a:lnTo>
                          <a:pt x="79" y="0"/>
                        </a:lnTo>
                        <a:lnTo>
                          <a:pt x="79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77" y="0"/>
                        </a:lnTo>
                        <a:lnTo>
                          <a:pt x="77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FAFA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07" name="Freeform 397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39" cy="110"/>
                  </a:xfrm>
                  <a:custGeom>
                    <a:avLst/>
                    <a:gdLst>
                      <a:gd name="T0" fmla="*/ 0 w 77"/>
                      <a:gd name="T1" fmla="*/ 0 h 220"/>
                      <a:gd name="T2" fmla="*/ 10 w 77"/>
                      <a:gd name="T3" fmla="*/ 0 h 220"/>
                      <a:gd name="T4" fmla="*/ 10 w 77"/>
                      <a:gd name="T5" fmla="*/ 28 h 220"/>
                      <a:gd name="T6" fmla="*/ 0 w 77"/>
                      <a:gd name="T7" fmla="*/ 28 h 220"/>
                      <a:gd name="T8" fmla="*/ 0 w 77"/>
                      <a:gd name="T9" fmla="*/ 0 h 220"/>
                      <a:gd name="T10" fmla="*/ 0 w 77"/>
                      <a:gd name="T11" fmla="*/ 0 h 220"/>
                      <a:gd name="T12" fmla="*/ 10 w 77"/>
                      <a:gd name="T13" fmla="*/ 0 h 220"/>
                      <a:gd name="T14" fmla="*/ 10 w 77"/>
                      <a:gd name="T15" fmla="*/ 28 h 220"/>
                      <a:gd name="T16" fmla="*/ 0 w 77"/>
                      <a:gd name="T17" fmla="*/ 28 h 220"/>
                      <a:gd name="T18" fmla="*/ 0 w 77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77"/>
                      <a:gd name="T31" fmla="*/ 0 h 220"/>
                      <a:gd name="T32" fmla="*/ 77 w 77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77" h="220">
                        <a:moveTo>
                          <a:pt x="0" y="0"/>
                        </a:moveTo>
                        <a:lnTo>
                          <a:pt x="77" y="0"/>
                        </a:lnTo>
                        <a:lnTo>
                          <a:pt x="77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75" y="0"/>
                        </a:lnTo>
                        <a:lnTo>
                          <a:pt x="75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0B0B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08" name="Freeform 398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38" cy="110"/>
                  </a:xfrm>
                  <a:custGeom>
                    <a:avLst/>
                    <a:gdLst>
                      <a:gd name="T0" fmla="*/ 0 w 75"/>
                      <a:gd name="T1" fmla="*/ 0 h 220"/>
                      <a:gd name="T2" fmla="*/ 10 w 75"/>
                      <a:gd name="T3" fmla="*/ 0 h 220"/>
                      <a:gd name="T4" fmla="*/ 10 w 75"/>
                      <a:gd name="T5" fmla="*/ 28 h 220"/>
                      <a:gd name="T6" fmla="*/ 0 w 75"/>
                      <a:gd name="T7" fmla="*/ 28 h 220"/>
                      <a:gd name="T8" fmla="*/ 0 w 75"/>
                      <a:gd name="T9" fmla="*/ 0 h 220"/>
                      <a:gd name="T10" fmla="*/ 0 w 75"/>
                      <a:gd name="T11" fmla="*/ 0 h 220"/>
                      <a:gd name="T12" fmla="*/ 9 w 75"/>
                      <a:gd name="T13" fmla="*/ 0 h 220"/>
                      <a:gd name="T14" fmla="*/ 9 w 75"/>
                      <a:gd name="T15" fmla="*/ 28 h 220"/>
                      <a:gd name="T16" fmla="*/ 0 w 75"/>
                      <a:gd name="T17" fmla="*/ 28 h 220"/>
                      <a:gd name="T18" fmla="*/ 0 w 75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75"/>
                      <a:gd name="T31" fmla="*/ 0 h 220"/>
                      <a:gd name="T32" fmla="*/ 75 w 75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75" h="220">
                        <a:moveTo>
                          <a:pt x="0" y="0"/>
                        </a:moveTo>
                        <a:lnTo>
                          <a:pt x="75" y="0"/>
                        </a:lnTo>
                        <a:lnTo>
                          <a:pt x="75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72" y="0"/>
                        </a:lnTo>
                        <a:lnTo>
                          <a:pt x="72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09" name="Freeform 399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37" cy="110"/>
                  </a:xfrm>
                  <a:custGeom>
                    <a:avLst/>
                    <a:gdLst>
                      <a:gd name="T0" fmla="*/ 0 w 72"/>
                      <a:gd name="T1" fmla="*/ 0 h 220"/>
                      <a:gd name="T2" fmla="*/ 10 w 72"/>
                      <a:gd name="T3" fmla="*/ 0 h 220"/>
                      <a:gd name="T4" fmla="*/ 10 w 72"/>
                      <a:gd name="T5" fmla="*/ 28 h 220"/>
                      <a:gd name="T6" fmla="*/ 0 w 72"/>
                      <a:gd name="T7" fmla="*/ 28 h 220"/>
                      <a:gd name="T8" fmla="*/ 0 w 72"/>
                      <a:gd name="T9" fmla="*/ 0 h 220"/>
                      <a:gd name="T10" fmla="*/ 0 w 72"/>
                      <a:gd name="T11" fmla="*/ 0 h 220"/>
                      <a:gd name="T12" fmla="*/ 10 w 72"/>
                      <a:gd name="T13" fmla="*/ 0 h 220"/>
                      <a:gd name="T14" fmla="*/ 10 w 72"/>
                      <a:gd name="T15" fmla="*/ 28 h 220"/>
                      <a:gd name="T16" fmla="*/ 0 w 72"/>
                      <a:gd name="T17" fmla="*/ 28 h 220"/>
                      <a:gd name="T18" fmla="*/ 0 w 72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72"/>
                      <a:gd name="T31" fmla="*/ 0 h 220"/>
                      <a:gd name="T32" fmla="*/ 72 w 72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72" h="220">
                        <a:moveTo>
                          <a:pt x="0" y="0"/>
                        </a:moveTo>
                        <a:lnTo>
                          <a:pt x="72" y="0"/>
                        </a:lnTo>
                        <a:lnTo>
                          <a:pt x="72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70" y="0"/>
                        </a:lnTo>
                        <a:lnTo>
                          <a:pt x="70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3B3B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10" name="Freeform 400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35" cy="110"/>
                  </a:xfrm>
                  <a:custGeom>
                    <a:avLst/>
                    <a:gdLst>
                      <a:gd name="T0" fmla="*/ 0 w 70"/>
                      <a:gd name="T1" fmla="*/ 0 h 220"/>
                      <a:gd name="T2" fmla="*/ 9 w 70"/>
                      <a:gd name="T3" fmla="*/ 0 h 220"/>
                      <a:gd name="T4" fmla="*/ 9 w 70"/>
                      <a:gd name="T5" fmla="*/ 28 h 220"/>
                      <a:gd name="T6" fmla="*/ 0 w 70"/>
                      <a:gd name="T7" fmla="*/ 28 h 220"/>
                      <a:gd name="T8" fmla="*/ 0 w 70"/>
                      <a:gd name="T9" fmla="*/ 0 h 220"/>
                      <a:gd name="T10" fmla="*/ 0 w 70"/>
                      <a:gd name="T11" fmla="*/ 0 h 220"/>
                      <a:gd name="T12" fmla="*/ 9 w 70"/>
                      <a:gd name="T13" fmla="*/ 0 h 220"/>
                      <a:gd name="T14" fmla="*/ 9 w 70"/>
                      <a:gd name="T15" fmla="*/ 28 h 220"/>
                      <a:gd name="T16" fmla="*/ 0 w 70"/>
                      <a:gd name="T17" fmla="*/ 28 h 220"/>
                      <a:gd name="T18" fmla="*/ 0 w 70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70"/>
                      <a:gd name="T31" fmla="*/ 0 h 220"/>
                      <a:gd name="T32" fmla="*/ 70 w 70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70" h="220">
                        <a:moveTo>
                          <a:pt x="0" y="0"/>
                        </a:moveTo>
                        <a:lnTo>
                          <a:pt x="70" y="0"/>
                        </a:lnTo>
                        <a:lnTo>
                          <a:pt x="70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68" y="0"/>
                        </a:lnTo>
                        <a:lnTo>
                          <a:pt x="68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5B5B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11" name="Freeform 401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34" cy="110"/>
                  </a:xfrm>
                  <a:custGeom>
                    <a:avLst/>
                    <a:gdLst>
                      <a:gd name="T0" fmla="*/ 0 w 68"/>
                      <a:gd name="T1" fmla="*/ 0 h 220"/>
                      <a:gd name="T2" fmla="*/ 9 w 68"/>
                      <a:gd name="T3" fmla="*/ 0 h 220"/>
                      <a:gd name="T4" fmla="*/ 9 w 68"/>
                      <a:gd name="T5" fmla="*/ 28 h 220"/>
                      <a:gd name="T6" fmla="*/ 0 w 68"/>
                      <a:gd name="T7" fmla="*/ 28 h 220"/>
                      <a:gd name="T8" fmla="*/ 0 w 68"/>
                      <a:gd name="T9" fmla="*/ 0 h 220"/>
                      <a:gd name="T10" fmla="*/ 0 w 68"/>
                      <a:gd name="T11" fmla="*/ 0 h 220"/>
                      <a:gd name="T12" fmla="*/ 9 w 68"/>
                      <a:gd name="T13" fmla="*/ 0 h 220"/>
                      <a:gd name="T14" fmla="*/ 9 w 68"/>
                      <a:gd name="T15" fmla="*/ 28 h 220"/>
                      <a:gd name="T16" fmla="*/ 0 w 68"/>
                      <a:gd name="T17" fmla="*/ 28 h 220"/>
                      <a:gd name="T18" fmla="*/ 0 w 68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68"/>
                      <a:gd name="T31" fmla="*/ 0 h 220"/>
                      <a:gd name="T32" fmla="*/ 68 w 68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68" h="220">
                        <a:moveTo>
                          <a:pt x="0" y="0"/>
                        </a:moveTo>
                        <a:lnTo>
                          <a:pt x="68" y="0"/>
                        </a:lnTo>
                        <a:lnTo>
                          <a:pt x="68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65" y="0"/>
                        </a:lnTo>
                        <a:lnTo>
                          <a:pt x="65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6B6B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12" name="Freeform 402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33" cy="110"/>
                  </a:xfrm>
                  <a:custGeom>
                    <a:avLst/>
                    <a:gdLst>
                      <a:gd name="T0" fmla="*/ 0 w 65"/>
                      <a:gd name="T1" fmla="*/ 0 h 220"/>
                      <a:gd name="T2" fmla="*/ 9 w 65"/>
                      <a:gd name="T3" fmla="*/ 0 h 220"/>
                      <a:gd name="T4" fmla="*/ 9 w 65"/>
                      <a:gd name="T5" fmla="*/ 28 h 220"/>
                      <a:gd name="T6" fmla="*/ 0 w 65"/>
                      <a:gd name="T7" fmla="*/ 28 h 220"/>
                      <a:gd name="T8" fmla="*/ 0 w 65"/>
                      <a:gd name="T9" fmla="*/ 0 h 220"/>
                      <a:gd name="T10" fmla="*/ 0 w 65"/>
                      <a:gd name="T11" fmla="*/ 0 h 220"/>
                      <a:gd name="T12" fmla="*/ 8 w 65"/>
                      <a:gd name="T13" fmla="*/ 0 h 220"/>
                      <a:gd name="T14" fmla="*/ 8 w 65"/>
                      <a:gd name="T15" fmla="*/ 28 h 220"/>
                      <a:gd name="T16" fmla="*/ 0 w 65"/>
                      <a:gd name="T17" fmla="*/ 28 h 220"/>
                      <a:gd name="T18" fmla="*/ 0 w 65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65"/>
                      <a:gd name="T31" fmla="*/ 0 h 220"/>
                      <a:gd name="T32" fmla="*/ 65 w 65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65" h="220">
                        <a:moveTo>
                          <a:pt x="0" y="0"/>
                        </a:moveTo>
                        <a:lnTo>
                          <a:pt x="65" y="0"/>
                        </a:lnTo>
                        <a:lnTo>
                          <a:pt x="65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63" y="0"/>
                        </a:lnTo>
                        <a:lnTo>
                          <a:pt x="63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8B8B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13" name="Freeform 403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32" cy="110"/>
                  </a:xfrm>
                  <a:custGeom>
                    <a:avLst/>
                    <a:gdLst>
                      <a:gd name="T0" fmla="*/ 0 w 63"/>
                      <a:gd name="T1" fmla="*/ 0 h 220"/>
                      <a:gd name="T2" fmla="*/ 8 w 63"/>
                      <a:gd name="T3" fmla="*/ 0 h 220"/>
                      <a:gd name="T4" fmla="*/ 8 w 63"/>
                      <a:gd name="T5" fmla="*/ 28 h 220"/>
                      <a:gd name="T6" fmla="*/ 0 w 63"/>
                      <a:gd name="T7" fmla="*/ 28 h 220"/>
                      <a:gd name="T8" fmla="*/ 0 w 63"/>
                      <a:gd name="T9" fmla="*/ 0 h 220"/>
                      <a:gd name="T10" fmla="*/ 0 w 63"/>
                      <a:gd name="T11" fmla="*/ 0 h 220"/>
                      <a:gd name="T12" fmla="*/ 8 w 63"/>
                      <a:gd name="T13" fmla="*/ 0 h 220"/>
                      <a:gd name="T14" fmla="*/ 8 w 63"/>
                      <a:gd name="T15" fmla="*/ 28 h 220"/>
                      <a:gd name="T16" fmla="*/ 0 w 63"/>
                      <a:gd name="T17" fmla="*/ 28 h 220"/>
                      <a:gd name="T18" fmla="*/ 0 w 63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63"/>
                      <a:gd name="T31" fmla="*/ 0 h 220"/>
                      <a:gd name="T32" fmla="*/ 63 w 63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63" h="220">
                        <a:moveTo>
                          <a:pt x="0" y="0"/>
                        </a:moveTo>
                        <a:lnTo>
                          <a:pt x="63" y="0"/>
                        </a:lnTo>
                        <a:lnTo>
                          <a:pt x="63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61" y="0"/>
                        </a:lnTo>
                        <a:lnTo>
                          <a:pt x="61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9B9B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14" name="Freeform 404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31" cy="110"/>
                  </a:xfrm>
                  <a:custGeom>
                    <a:avLst/>
                    <a:gdLst>
                      <a:gd name="T0" fmla="*/ 0 w 61"/>
                      <a:gd name="T1" fmla="*/ 0 h 220"/>
                      <a:gd name="T2" fmla="*/ 8 w 61"/>
                      <a:gd name="T3" fmla="*/ 0 h 220"/>
                      <a:gd name="T4" fmla="*/ 8 w 61"/>
                      <a:gd name="T5" fmla="*/ 28 h 220"/>
                      <a:gd name="T6" fmla="*/ 0 w 61"/>
                      <a:gd name="T7" fmla="*/ 28 h 220"/>
                      <a:gd name="T8" fmla="*/ 0 w 61"/>
                      <a:gd name="T9" fmla="*/ 0 h 220"/>
                      <a:gd name="T10" fmla="*/ 0 w 61"/>
                      <a:gd name="T11" fmla="*/ 0 h 220"/>
                      <a:gd name="T12" fmla="*/ 8 w 61"/>
                      <a:gd name="T13" fmla="*/ 0 h 220"/>
                      <a:gd name="T14" fmla="*/ 8 w 61"/>
                      <a:gd name="T15" fmla="*/ 28 h 220"/>
                      <a:gd name="T16" fmla="*/ 0 w 61"/>
                      <a:gd name="T17" fmla="*/ 28 h 220"/>
                      <a:gd name="T18" fmla="*/ 0 w 61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61"/>
                      <a:gd name="T31" fmla="*/ 0 h 220"/>
                      <a:gd name="T32" fmla="*/ 61 w 61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61" h="220">
                        <a:moveTo>
                          <a:pt x="0" y="0"/>
                        </a:moveTo>
                        <a:lnTo>
                          <a:pt x="61" y="0"/>
                        </a:lnTo>
                        <a:lnTo>
                          <a:pt x="61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15" name="Freeform 405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30" cy="110"/>
                  </a:xfrm>
                  <a:custGeom>
                    <a:avLst/>
                    <a:gdLst>
                      <a:gd name="T0" fmla="*/ 0 w 59"/>
                      <a:gd name="T1" fmla="*/ 0 h 220"/>
                      <a:gd name="T2" fmla="*/ 8 w 59"/>
                      <a:gd name="T3" fmla="*/ 0 h 220"/>
                      <a:gd name="T4" fmla="*/ 8 w 59"/>
                      <a:gd name="T5" fmla="*/ 28 h 220"/>
                      <a:gd name="T6" fmla="*/ 0 w 59"/>
                      <a:gd name="T7" fmla="*/ 28 h 220"/>
                      <a:gd name="T8" fmla="*/ 0 w 59"/>
                      <a:gd name="T9" fmla="*/ 0 h 220"/>
                      <a:gd name="T10" fmla="*/ 0 w 59"/>
                      <a:gd name="T11" fmla="*/ 0 h 220"/>
                      <a:gd name="T12" fmla="*/ 7 w 59"/>
                      <a:gd name="T13" fmla="*/ 0 h 220"/>
                      <a:gd name="T14" fmla="*/ 7 w 59"/>
                      <a:gd name="T15" fmla="*/ 28 h 220"/>
                      <a:gd name="T16" fmla="*/ 0 w 59"/>
                      <a:gd name="T17" fmla="*/ 28 h 220"/>
                      <a:gd name="T18" fmla="*/ 0 w 59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9"/>
                      <a:gd name="T31" fmla="*/ 0 h 220"/>
                      <a:gd name="T32" fmla="*/ 59 w 59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9" h="22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56" y="0"/>
                        </a:lnTo>
                        <a:lnTo>
                          <a:pt x="56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CBCB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16" name="Freeform 406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29" cy="110"/>
                  </a:xfrm>
                  <a:custGeom>
                    <a:avLst/>
                    <a:gdLst>
                      <a:gd name="T0" fmla="*/ 0 w 56"/>
                      <a:gd name="T1" fmla="*/ 0 h 220"/>
                      <a:gd name="T2" fmla="*/ 8 w 56"/>
                      <a:gd name="T3" fmla="*/ 0 h 220"/>
                      <a:gd name="T4" fmla="*/ 8 w 56"/>
                      <a:gd name="T5" fmla="*/ 28 h 220"/>
                      <a:gd name="T6" fmla="*/ 0 w 56"/>
                      <a:gd name="T7" fmla="*/ 28 h 220"/>
                      <a:gd name="T8" fmla="*/ 0 w 56"/>
                      <a:gd name="T9" fmla="*/ 0 h 220"/>
                      <a:gd name="T10" fmla="*/ 0 w 56"/>
                      <a:gd name="T11" fmla="*/ 0 h 220"/>
                      <a:gd name="T12" fmla="*/ 7 w 56"/>
                      <a:gd name="T13" fmla="*/ 0 h 220"/>
                      <a:gd name="T14" fmla="*/ 7 w 56"/>
                      <a:gd name="T15" fmla="*/ 28 h 220"/>
                      <a:gd name="T16" fmla="*/ 0 w 56"/>
                      <a:gd name="T17" fmla="*/ 28 h 220"/>
                      <a:gd name="T18" fmla="*/ 0 w 56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6"/>
                      <a:gd name="T31" fmla="*/ 0 h 220"/>
                      <a:gd name="T32" fmla="*/ 56 w 56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6" h="220">
                        <a:moveTo>
                          <a:pt x="0" y="0"/>
                        </a:moveTo>
                        <a:lnTo>
                          <a:pt x="56" y="0"/>
                        </a:lnTo>
                        <a:lnTo>
                          <a:pt x="56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54" y="0"/>
                        </a:lnTo>
                        <a:lnTo>
                          <a:pt x="54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EBEB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17" name="Freeform 407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28" cy="110"/>
                  </a:xfrm>
                  <a:custGeom>
                    <a:avLst/>
                    <a:gdLst>
                      <a:gd name="T0" fmla="*/ 0 w 54"/>
                      <a:gd name="T1" fmla="*/ 0 h 220"/>
                      <a:gd name="T2" fmla="*/ 8 w 54"/>
                      <a:gd name="T3" fmla="*/ 0 h 220"/>
                      <a:gd name="T4" fmla="*/ 8 w 54"/>
                      <a:gd name="T5" fmla="*/ 28 h 220"/>
                      <a:gd name="T6" fmla="*/ 0 w 54"/>
                      <a:gd name="T7" fmla="*/ 28 h 220"/>
                      <a:gd name="T8" fmla="*/ 0 w 54"/>
                      <a:gd name="T9" fmla="*/ 0 h 220"/>
                      <a:gd name="T10" fmla="*/ 0 w 54"/>
                      <a:gd name="T11" fmla="*/ 0 h 220"/>
                      <a:gd name="T12" fmla="*/ 7 w 54"/>
                      <a:gd name="T13" fmla="*/ 0 h 220"/>
                      <a:gd name="T14" fmla="*/ 7 w 54"/>
                      <a:gd name="T15" fmla="*/ 28 h 220"/>
                      <a:gd name="T16" fmla="*/ 0 w 54"/>
                      <a:gd name="T17" fmla="*/ 28 h 220"/>
                      <a:gd name="T18" fmla="*/ 0 w 54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4"/>
                      <a:gd name="T31" fmla="*/ 0 h 220"/>
                      <a:gd name="T32" fmla="*/ 54 w 54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4" h="220">
                        <a:moveTo>
                          <a:pt x="0" y="0"/>
                        </a:moveTo>
                        <a:lnTo>
                          <a:pt x="54" y="0"/>
                        </a:lnTo>
                        <a:lnTo>
                          <a:pt x="54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52" y="0"/>
                        </a:lnTo>
                        <a:lnTo>
                          <a:pt x="52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18" name="Freeform 408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26" cy="110"/>
                  </a:xfrm>
                  <a:custGeom>
                    <a:avLst/>
                    <a:gdLst>
                      <a:gd name="T0" fmla="*/ 0 w 52"/>
                      <a:gd name="T1" fmla="*/ 0 h 220"/>
                      <a:gd name="T2" fmla="*/ 7 w 52"/>
                      <a:gd name="T3" fmla="*/ 0 h 220"/>
                      <a:gd name="T4" fmla="*/ 7 w 52"/>
                      <a:gd name="T5" fmla="*/ 28 h 220"/>
                      <a:gd name="T6" fmla="*/ 0 w 52"/>
                      <a:gd name="T7" fmla="*/ 28 h 220"/>
                      <a:gd name="T8" fmla="*/ 0 w 52"/>
                      <a:gd name="T9" fmla="*/ 0 h 220"/>
                      <a:gd name="T10" fmla="*/ 0 w 52"/>
                      <a:gd name="T11" fmla="*/ 0 h 220"/>
                      <a:gd name="T12" fmla="*/ 7 w 52"/>
                      <a:gd name="T13" fmla="*/ 0 h 220"/>
                      <a:gd name="T14" fmla="*/ 7 w 52"/>
                      <a:gd name="T15" fmla="*/ 28 h 220"/>
                      <a:gd name="T16" fmla="*/ 0 w 52"/>
                      <a:gd name="T17" fmla="*/ 28 h 220"/>
                      <a:gd name="T18" fmla="*/ 0 w 52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2"/>
                      <a:gd name="T31" fmla="*/ 0 h 220"/>
                      <a:gd name="T32" fmla="*/ 52 w 52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2" h="220">
                        <a:moveTo>
                          <a:pt x="0" y="0"/>
                        </a:moveTo>
                        <a:lnTo>
                          <a:pt x="52" y="0"/>
                        </a:lnTo>
                        <a:lnTo>
                          <a:pt x="52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50" y="0"/>
                        </a:lnTo>
                        <a:lnTo>
                          <a:pt x="50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1C1C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19" name="Freeform 409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25" cy="110"/>
                  </a:xfrm>
                  <a:custGeom>
                    <a:avLst/>
                    <a:gdLst>
                      <a:gd name="T0" fmla="*/ 0 w 50"/>
                      <a:gd name="T1" fmla="*/ 0 h 220"/>
                      <a:gd name="T2" fmla="*/ 6 w 50"/>
                      <a:gd name="T3" fmla="*/ 0 h 220"/>
                      <a:gd name="T4" fmla="*/ 6 w 50"/>
                      <a:gd name="T5" fmla="*/ 28 h 220"/>
                      <a:gd name="T6" fmla="*/ 0 w 50"/>
                      <a:gd name="T7" fmla="*/ 28 h 220"/>
                      <a:gd name="T8" fmla="*/ 0 w 50"/>
                      <a:gd name="T9" fmla="*/ 0 h 220"/>
                      <a:gd name="T10" fmla="*/ 0 w 50"/>
                      <a:gd name="T11" fmla="*/ 0 h 220"/>
                      <a:gd name="T12" fmla="*/ 6 w 50"/>
                      <a:gd name="T13" fmla="*/ 0 h 220"/>
                      <a:gd name="T14" fmla="*/ 6 w 50"/>
                      <a:gd name="T15" fmla="*/ 28 h 220"/>
                      <a:gd name="T16" fmla="*/ 0 w 50"/>
                      <a:gd name="T17" fmla="*/ 28 h 220"/>
                      <a:gd name="T18" fmla="*/ 0 w 50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0"/>
                      <a:gd name="T31" fmla="*/ 0 h 220"/>
                      <a:gd name="T32" fmla="*/ 50 w 50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0" h="220">
                        <a:moveTo>
                          <a:pt x="0" y="0"/>
                        </a:moveTo>
                        <a:lnTo>
                          <a:pt x="50" y="0"/>
                        </a:lnTo>
                        <a:lnTo>
                          <a:pt x="50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47" y="0"/>
                        </a:lnTo>
                        <a:lnTo>
                          <a:pt x="47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3C3C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20" name="Freeform 410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24" cy="110"/>
                  </a:xfrm>
                  <a:custGeom>
                    <a:avLst/>
                    <a:gdLst>
                      <a:gd name="T0" fmla="*/ 0 w 47"/>
                      <a:gd name="T1" fmla="*/ 0 h 220"/>
                      <a:gd name="T2" fmla="*/ 6 w 47"/>
                      <a:gd name="T3" fmla="*/ 0 h 220"/>
                      <a:gd name="T4" fmla="*/ 6 w 47"/>
                      <a:gd name="T5" fmla="*/ 28 h 220"/>
                      <a:gd name="T6" fmla="*/ 0 w 47"/>
                      <a:gd name="T7" fmla="*/ 28 h 220"/>
                      <a:gd name="T8" fmla="*/ 0 w 47"/>
                      <a:gd name="T9" fmla="*/ 0 h 220"/>
                      <a:gd name="T10" fmla="*/ 0 w 47"/>
                      <a:gd name="T11" fmla="*/ 0 h 220"/>
                      <a:gd name="T12" fmla="*/ 6 w 47"/>
                      <a:gd name="T13" fmla="*/ 0 h 220"/>
                      <a:gd name="T14" fmla="*/ 6 w 47"/>
                      <a:gd name="T15" fmla="*/ 28 h 220"/>
                      <a:gd name="T16" fmla="*/ 0 w 47"/>
                      <a:gd name="T17" fmla="*/ 28 h 220"/>
                      <a:gd name="T18" fmla="*/ 0 w 47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47"/>
                      <a:gd name="T31" fmla="*/ 0 h 220"/>
                      <a:gd name="T32" fmla="*/ 47 w 47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47" h="220">
                        <a:moveTo>
                          <a:pt x="0" y="0"/>
                        </a:moveTo>
                        <a:lnTo>
                          <a:pt x="47" y="0"/>
                        </a:lnTo>
                        <a:lnTo>
                          <a:pt x="47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45" y="0"/>
                        </a:lnTo>
                        <a:lnTo>
                          <a:pt x="45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4C4C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21" name="Freeform 411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23" cy="110"/>
                  </a:xfrm>
                  <a:custGeom>
                    <a:avLst/>
                    <a:gdLst>
                      <a:gd name="T0" fmla="*/ 0 w 45"/>
                      <a:gd name="T1" fmla="*/ 0 h 220"/>
                      <a:gd name="T2" fmla="*/ 6 w 45"/>
                      <a:gd name="T3" fmla="*/ 0 h 220"/>
                      <a:gd name="T4" fmla="*/ 6 w 45"/>
                      <a:gd name="T5" fmla="*/ 28 h 220"/>
                      <a:gd name="T6" fmla="*/ 0 w 45"/>
                      <a:gd name="T7" fmla="*/ 28 h 220"/>
                      <a:gd name="T8" fmla="*/ 0 w 45"/>
                      <a:gd name="T9" fmla="*/ 0 h 220"/>
                      <a:gd name="T10" fmla="*/ 0 w 45"/>
                      <a:gd name="T11" fmla="*/ 0 h 220"/>
                      <a:gd name="T12" fmla="*/ 6 w 45"/>
                      <a:gd name="T13" fmla="*/ 0 h 220"/>
                      <a:gd name="T14" fmla="*/ 6 w 45"/>
                      <a:gd name="T15" fmla="*/ 28 h 220"/>
                      <a:gd name="T16" fmla="*/ 0 w 45"/>
                      <a:gd name="T17" fmla="*/ 28 h 220"/>
                      <a:gd name="T18" fmla="*/ 0 w 45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45"/>
                      <a:gd name="T31" fmla="*/ 0 h 220"/>
                      <a:gd name="T32" fmla="*/ 45 w 45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45" h="220">
                        <a:moveTo>
                          <a:pt x="0" y="0"/>
                        </a:moveTo>
                        <a:lnTo>
                          <a:pt x="45" y="0"/>
                        </a:lnTo>
                        <a:lnTo>
                          <a:pt x="45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6C6C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22" name="Freeform 412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22" cy="110"/>
                  </a:xfrm>
                  <a:custGeom>
                    <a:avLst/>
                    <a:gdLst>
                      <a:gd name="T0" fmla="*/ 0 w 43"/>
                      <a:gd name="T1" fmla="*/ 0 h 220"/>
                      <a:gd name="T2" fmla="*/ 6 w 43"/>
                      <a:gd name="T3" fmla="*/ 0 h 220"/>
                      <a:gd name="T4" fmla="*/ 6 w 43"/>
                      <a:gd name="T5" fmla="*/ 28 h 220"/>
                      <a:gd name="T6" fmla="*/ 0 w 43"/>
                      <a:gd name="T7" fmla="*/ 28 h 220"/>
                      <a:gd name="T8" fmla="*/ 0 w 43"/>
                      <a:gd name="T9" fmla="*/ 0 h 220"/>
                      <a:gd name="T10" fmla="*/ 0 w 43"/>
                      <a:gd name="T11" fmla="*/ 0 h 220"/>
                      <a:gd name="T12" fmla="*/ 6 w 43"/>
                      <a:gd name="T13" fmla="*/ 0 h 220"/>
                      <a:gd name="T14" fmla="*/ 6 w 43"/>
                      <a:gd name="T15" fmla="*/ 28 h 220"/>
                      <a:gd name="T16" fmla="*/ 0 w 43"/>
                      <a:gd name="T17" fmla="*/ 28 h 220"/>
                      <a:gd name="T18" fmla="*/ 0 w 43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43"/>
                      <a:gd name="T31" fmla="*/ 0 h 220"/>
                      <a:gd name="T32" fmla="*/ 43 w 43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43" h="220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41" y="0"/>
                        </a:lnTo>
                        <a:lnTo>
                          <a:pt x="41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7C7C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23" name="Freeform 413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21" cy="110"/>
                  </a:xfrm>
                  <a:custGeom>
                    <a:avLst/>
                    <a:gdLst>
                      <a:gd name="T0" fmla="*/ 0 w 41"/>
                      <a:gd name="T1" fmla="*/ 0 h 220"/>
                      <a:gd name="T2" fmla="*/ 6 w 41"/>
                      <a:gd name="T3" fmla="*/ 0 h 220"/>
                      <a:gd name="T4" fmla="*/ 6 w 41"/>
                      <a:gd name="T5" fmla="*/ 28 h 220"/>
                      <a:gd name="T6" fmla="*/ 0 w 41"/>
                      <a:gd name="T7" fmla="*/ 28 h 220"/>
                      <a:gd name="T8" fmla="*/ 0 w 41"/>
                      <a:gd name="T9" fmla="*/ 0 h 220"/>
                      <a:gd name="T10" fmla="*/ 0 w 41"/>
                      <a:gd name="T11" fmla="*/ 0 h 220"/>
                      <a:gd name="T12" fmla="*/ 5 w 41"/>
                      <a:gd name="T13" fmla="*/ 0 h 220"/>
                      <a:gd name="T14" fmla="*/ 5 w 41"/>
                      <a:gd name="T15" fmla="*/ 28 h 220"/>
                      <a:gd name="T16" fmla="*/ 0 w 41"/>
                      <a:gd name="T17" fmla="*/ 28 h 220"/>
                      <a:gd name="T18" fmla="*/ 0 w 41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41"/>
                      <a:gd name="T31" fmla="*/ 0 h 220"/>
                      <a:gd name="T32" fmla="*/ 41 w 41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41" h="220">
                        <a:moveTo>
                          <a:pt x="0" y="0"/>
                        </a:moveTo>
                        <a:lnTo>
                          <a:pt x="41" y="0"/>
                        </a:lnTo>
                        <a:lnTo>
                          <a:pt x="41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38" y="0"/>
                        </a:lnTo>
                        <a:lnTo>
                          <a:pt x="38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9C9C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24" name="Freeform 414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20" cy="110"/>
                  </a:xfrm>
                  <a:custGeom>
                    <a:avLst/>
                    <a:gdLst>
                      <a:gd name="T0" fmla="*/ 0 w 38"/>
                      <a:gd name="T1" fmla="*/ 0 h 220"/>
                      <a:gd name="T2" fmla="*/ 6 w 38"/>
                      <a:gd name="T3" fmla="*/ 0 h 220"/>
                      <a:gd name="T4" fmla="*/ 6 w 38"/>
                      <a:gd name="T5" fmla="*/ 28 h 220"/>
                      <a:gd name="T6" fmla="*/ 0 w 38"/>
                      <a:gd name="T7" fmla="*/ 28 h 220"/>
                      <a:gd name="T8" fmla="*/ 0 w 38"/>
                      <a:gd name="T9" fmla="*/ 0 h 220"/>
                      <a:gd name="T10" fmla="*/ 0 w 38"/>
                      <a:gd name="T11" fmla="*/ 0 h 220"/>
                      <a:gd name="T12" fmla="*/ 5 w 38"/>
                      <a:gd name="T13" fmla="*/ 0 h 220"/>
                      <a:gd name="T14" fmla="*/ 5 w 38"/>
                      <a:gd name="T15" fmla="*/ 28 h 220"/>
                      <a:gd name="T16" fmla="*/ 0 w 38"/>
                      <a:gd name="T17" fmla="*/ 28 h 220"/>
                      <a:gd name="T18" fmla="*/ 0 w 38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38"/>
                      <a:gd name="T31" fmla="*/ 0 h 220"/>
                      <a:gd name="T32" fmla="*/ 38 w 38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38" h="220">
                        <a:moveTo>
                          <a:pt x="0" y="0"/>
                        </a:moveTo>
                        <a:lnTo>
                          <a:pt x="38" y="0"/>
                        </a:lnTo>
                        <a:lnTo>
                          <a:pt x="38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36" y="0"/>
                        </a:lnTo>
                        <a:lnTo>
                          <a:pt x="36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ACAC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25" name="Freeform 415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19" cy="110"/>
                  </a:xfrm>
                  <a:custGeom>
                    <a:avLst/>
                    <a:gdLst>
                      <a:gd name="T0" fmla="*/ 0 w 36"/>
                      <a:gd name="T1" fmla="*/ 0 h 220"/>
                      <a:gd name="T2" fmla="*/ 5 w 36"/>
                      <a:gd name="T3" fmla="*/ 0 h 220"/>
                      <a:gd name="T4" fmla="*/ 5 w 36"/>
                      <a:gd name="T5" fmla="*/ 28 h 220"/>
                      <a:gd name="T6" fmla="*/ 0 w 36"/>
                      <a:gd name="T7" fmla="*/ 28 h 220"/>
                      <a:gd name="T8" fmla="*/ 0 w 36"/>
                      <a:gd name="T9" fmla="*/ 0 h 220"/>
                      <a:gd name="T10" fmla="*/ 0 w 36"/>
                      <a:gd name="T11" fmla="*/ 0 h 220"/>
                      <a:gd name="T12" fmla="*/ 5 w 36"/>
                      <a:gd name="T13" fmla="*/ 0 h 220"/>
                      <a:gd name="T14" fmla="*/ 5 w 36"/>
                      <a:gd name="T15" fmla="*/ 28 h 220"/>
                      <a:gd name="T16" fmla="*/ 0 w 36"/>
                      <a:gd name="T17" fmla="*/ 28 h 220"/>
                      <a:gd name="T18" fmla="*/ 0 w 36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36"/>
                      <a:gd name="T31" fmla="*/ 0 h 220"/>
                      <a:gd name="T32" fmla="*/ 36 w 36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36" h="220">
                        <a:moveTo>
                          <a:pt x="0" y="0"/>
                        </a:moveTo>
                        <a:lnTo>
                          <a:pt x="36" y="0"/>
                        </a:lnTo>
                        <a:lnTo>
                          <a:pt x="36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34" y="0"/>
                        </a:lnTo>
                        <a:lnTo>
                          <a:pt x="34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CCCC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26" name="Freeform 416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17" cy="110"/>
                  </a:xfrm>
                  <a:custGeom>
                    <a:avLst/>
                    <a:gdLst>
                      <a:gd name="T0" fmla="*/ 0 w 34"/>
                      <a:gd name="T1" fmla="*/ 0 h 220"/>
                      <a:gd name="T2" fmla="*/ 4 w 34"/>
                      <a:gd name="T3" fmla="*/ 0 h 220"/>
                      <a:gd name="T4" fmla="*/ 4 w 34"/>
                      <a:gd name="T5" fmla="*/ 28 h 220"/>
                      <a:gd name="T6" fmla="*/ 0 w 34"/>
                      <a:gd name="T7" fmla="*/ 28 h 220"/>
                      <a:gd name="T8" fmla="*/ 0 w 34"/>
                      <a:gd name="T9" fmla="*/ 0 h 220"/>
                      <a:gd name="T10" fmla="*/ 0 w 34"/>
                      <a:gd name="T11" fmla="*/ 0 h 220"/>
                      <a:gd name="T12" fmla="*/ 3 w 34"/>
                      <a:gd name="T13" fmla="*/ 0 h 220"/>
                      <a:gd name="T14" fmla="*/ 3 w 34"/>
                      <a:gd name="T15" fmla="*/ 28 h 220"/>
                      <a:gd name="T16" fmla="*/ 0 w 34"/>
                      <a:gd name="T17" fmla="*/ 28 h 220"/>
                      <a:gd name="T18" fmla="*/ 0 w 34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34"/>
                      <a:gd name="T31" fmla="*/ 0 h 220"/>
                      <a:gd name="T32" fmla="*/ 34 w 34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34" h="220">
                        <a:moveTo>
                          <a:pt x="0" y="0"/>
                        </a:moveTo>
                        <a:lnTo>
                          <a:pt x="34" y="0"/>
                        </a:lnTo>
                        <a:lnTo>
                          <a:pt x="34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31" y="0"/>
                        </a:lnTo>
                        <a:lnTo>
                          <a:pt x="31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DCDC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27" name="Freeform 417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16" cy="110"/>
                  </a:xfrm>
                  <a:custGeom>
                    <a:avLst/>
                    <a:gdLst>
                      <a:gd name="T0" fmla="*/ 0 w 31"/>
                      <a:gd name="T1" fmla="*/ 0 h 220"/>
                      <a:gd name="T2" fmla="*/ 4 w 31"/>
                      <a:gd name="T3" fmla="*/ 0 h 220"/>
                      <a:gd name="T4" fmla="*/ 4 w 31"/>
                      <a:gd name="T5" fmla="*/ 28 h 220"/>
                      <a:gd name="T6" fmla="*/ 0 w 31"/>
                      <a:gd name="T7" fmla="*/ 28 h 220"/>
                      <a:gd name="T8" fmla="*/ 0 w 31"/>
                      <a:gd name="T9" fmla="*/ 0 h 220"/>
                      <a:gd name="T10" fmla="*/ 0 w 31"/>
                      <a:gd name="T11" fmla="*/ 0 h 220"/>
                      <a:gd name="T12" fmla="*/ 4 w 31"/>
                      <a:gd name="T13" fmla="*/ 0 h 220"/>
                      <a:gd name="T14" fmla="*/ 4 w 31"/>
                      <a:gd name="T15" fmla="*/ 28 h 220"/>
                      <a:gd name="T16" fmla="*/ 0 w 31"/>
                      <a:gd name="T17" fmla="*/ 28 h 220"/>
                      <a:gd name="T18" fmla="*/ 0 w 31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31"/>
                      <a:gd name="T31" fmla="*/ 0 h 220"/>
                      <a:gd name="T32" fmla="*/ 31 w 31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31" h="220">
                        <a:moveTo>
                          <a:pt x="0" y="0"/>
                        </a:moveTo>
                        <a:lnTo>
                          <a:pt x="31" y="0"/>
                        </a:lnTo>
                        <a:lnTo>
                          <a:pt x="31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29" y="0"/>
                        </a:lnTo>
                        <a:lnTo>
                          <a:pt x="29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FCFC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28" name="Freeform 418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15" cy="110"/>
                  </a:xfrm>
                  <a:custGeom>
                    <a:avLst/>
                    <a:gdLst>
                      <a:gd name="T0" fmla="*/ 0 w 29"/>
                      <a:gd name="T1" fmla="*/ 0 h 220"/>
                      <a:gd name="T2" fmla="*/ 4 w 29"/>
                      <a:gd name="T3" fmla="*/ 0 h 220"/>
                      <a:gd name="T4" fmla="*/ 4 w 29"/>
                      <a:gd name="T5" fmla="*/ 28 h 220"/>
                      <a:gd name="T6" fmla="*/ 0 w 29"/>
                      <a:gd name="T7" fmla="*/ 28 h 220"/>
                      <a:gd name="T8" fmla="*/ 0 w 29"/>
                      <a:gd name="T9" fmla="*/ 0 h 220"/>
                      <a:gd name="T10" fmla="*/ 0 w 29"/>
                      <a:gd name="T11" fmla="*/ 0 h 220"/>
                      <a:gd name="T12" fmla="*/ 4 w 29"/>
                      <a:gd name="T13" fmla="*/ 0 h 220"/>
                      <a:gd name="T14" fmla="*/ 4 w 29"/>
                      <a:gd name="T15" fmla="*/ 28 h 220"/>
                      <a:gd name="T16" fmla="*/ 0 w 29"/>
                      <a:gd name="T17" fmla="*/ 28 h 220"/>
                      <a:gd name="T18" fmla="*/ 0 w 29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9"/>
                      <a:gd name="T31" fmla="*/ 0 h 220"/>
                      <a:gd name="T32" fmla="*/ 29 w 29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9" h="220">
                        <a:moveTo>
                          <a:pt x="0" y="0"/>
                        </a:moveTo>
                        <a:lnTo>
                          <a:pt x="29" y="0"/>
                        </a:lnTo>
                        <a:lnTo>
                          <a:pt x="29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27" y="0"/>
                        </a:lnTo>
                        <a:lnTo>
                          <a:pt x="27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D0D0D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29" name="Freeform 419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14" cy="110"/>
                  </a:xfrm>
                  <a:custGeom>
                    <a:avLst/>
                    <a:gdLst>
                      <a:gd name="T0" fmla="*/ 0 w 27"/>
                      <a:gd name="T1" fmla="*/ 0 h 220"/>
                      <a:gd name="T2" fmla="*/ 4 w 27"/>
                      <a:gd name="T3" fmla="*/ 0 h 220"/>
                      <a:gd name="T4" fmla="*/ 4 w 27"/>
                      <a:gd name="T5" fmla="*/ 28 h 220"/>
                      <a:gd name="T6" fmla="*/ 0 w 27"/>
                      <a:gd name="T7" fmla="*/ 28 h 220"/>
                      <a:gd name="T8" fmla="*/ 0 w 27"/>
                      <a:gd name="T9" fmla="*/ 0 h 220"/>
                      <a:gd name="T10" fmla="*/ 0 w 27"/>
                      <a:gd name="T11" fmla="*/ 0 h 220"/>
                      <a:gd name="T12" fmla="*/ 4 w 27"/>
                      <a:gd name="T13" fmla="*/ 0 h 220"/>
                      <a:gd name="T14" fmla="*/ 4 w 27"/>
                      <a:gd name="T15" fmla="*/ 28 h 220"/>
                      <a:gd name="T16" fmla="*/ 0 w 27"/>
                      <a:gd name="T17" fmla="*/ 28 h 220"/>
                      <a:gd name="T18" fmla="*/ 0 w 27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7"/>
                      <a:gd name="T31" fmla="*/ 0 h 220"/>
                      <a:gd name="T32" fmla="*/ 27 w 27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7" h="220">
                        <a:moveTo>
                          <a:pt x="0" y="0"/>
                        </a:moveTo>
                        <a:lnTo>
                          <a:pt x="27" y="0"/>
                        </a:lnTo>
                        <a:lnTo>
                          <a:pt x="27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25" y="0"/>
                        </a:lnTo>
                        <a:lnTo>
                          <a:pt x="25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D2D2D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30" name="Freeform 420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13" cy="110"/>
                  </a:xfrm>
                  <a:custGeom>
                    <a:avLst/>
                    <a:gdLst>
                      <a:gd name="T0" fmla="*/ 0 w 25"/>
                      <a:gd name="T1" fmla="*/ 0 h 220"/>
                      <a:gd name="T2" fmla="*/ 4 w 25"/>
                      <a:gd name="T3" fmla="*/ 0 h 220"/>
                      <a:gd name="T4" fmla="*/ 4 w 25"/>
                      <a:gd name="T5" fmla="*/ 28 h 220"/>
                      <a:gd name="T6" fmla="*/ 0 w 25"/>
                      <a:gd name="T7" fmla="*/ 28 h 220"/>
                      <a:gd name="T8" fmla="*/ 0 w 25"/>
                      <a:gd name="T9" fmla="*/ 0 h 220"/>
                      <a:gd name="T10" fmla="*/ 0 w 25"/>
                      <a:gd name="T11" fmla="*/ 0 h 220"/>
                      <a:gd name="T12" fmla="*/ 3 w 25"/>
                      <a:gd name="T13" fmla="*/ 0 h 220"/>
                      <a:gd name="T14" fmla="*/ 3 w 25"/>
                      <a:gd name="T15" fmla="*/ 28 h 220"/>
                      <a:gd name="T16" fmla="*/ 0 w 25"/>
                      <a:gd name="T17" fmla="*/ 28 h 220"/>
                      <a:gd name="T18" fmla="*/ 0 w 25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5"/>
                      <a:gd name="T31" fmla="*/ 0 h 220"/>
                      <a:gd name="T32" fmla="*/ 25 w 25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5" h="220">
                        <a:moveTo>
                          <a:pt x="0" y="0"/>
                        </a:moveTo>
                        <a:lnTo>
                          <a:pt x="25" y="0"/>
                        </a:lnTo>
                        <a:lnTo>
                          <a:pt x="25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22" y="0"/>
                        </a:lnTo>
                        <a:lnTo>
                          <a:pt x="22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D3D3D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31" name="Freeform 421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12" cy="110"/>
                  </a:xfrm>
                  <a:custGeom>
                    <a:avLst/>
                    <a:gdLst>
                      <a:gd name="T0" fmla="*/ 0 w 22"/>
                      <a:gd name="T1" fmla="*/ 0 h 220"/>
                      <a:gd name="T2" fmla="*/ 4 w 22"/>
                      <a:gd name="T3" fmla="*/ 0 h 220"/>
                      <a:gd name="T4" fmla="*/ 4 w 22"/>
                      <a:gd name="T5" fmla="*/ 28 h 220"/>
                      <a:gd name="T6" fmla="*/ 0 w 22"/>
                      <a:gd name="T7" fmla="*/ 28 h 220"/>
                      <a:gd name="T8" fmla="*/ 0 w 22"/>
                      <a:gd name="T9" fmla="*/ 0 h 220"/>
                      <a:gd name="T10" fmla="*/ 0 w 22"/>
                      <a:gd name="T11" fmla="*/ 0 h 220"/>
                      <a:gd name="T12" fmla="*/ 3 w 22"/>
                      <a:gd name="T13" fmla="*/ 0 h 220"/>
                      <a:gd name="T14" fmla="*/ 3 w 22"/>
                      <a:gd name="T15" fmla="*/ 28 h 220"/>
                      <a:gd name="T16" fmla="*/ 0 w 22"/>
                      <a:gd name="T17" fmla="*/ 28 h 220"/>
                      <a:gd name="T18" fmla="*/ 0 w 22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2"/>
                      <a:gd name="T31" fmla="*/ 0 h 220"/>
                      <a:gd name="T32" fmla="*/ 22 w 22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2" h="220">
                        <a:moveTo>
                          <a:pt x="0" y="0"/>
                        </a:moveTo>
                        <a:lnTo>
                          <a:pt x="22" y="0"/>
                        </a:lnTo>
                        <a:lnTo>
                          <a:pt x="22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20" y="0"/>
                        </a:lnTo>
                        <a:lnTo>
                          <a:pt x="20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D5D5D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32" name="Freeform 422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11" cy="110"/>
                  </a:xfrm>
                  <a:custGeom>
                    <a:avLst/>
                    <a:gdLst>
                      <a:gd name="T0" fmla="*/ 0 w 20"/>
                      <a:gd name="T1" fmla="*/ 0 h 220"/>
                      <a:gd name="T2" fmla="*/ 3 w 20"/>
                      <a:gd name="T3" fmla="*/ 0 h 220"/>
                      <a:gd name="T4" fmla="*/ 3 w 20"/>
                      <a:gd name="T5" fmla="*/ 28 h 220"/>
                      <a:gd name="T6" fmla="*/ 0 w 20"/>
                      <a:gd name="T7" fmla="*/ 28 h 220"/>
                      <a:gd name="T8" fmla="*/ 0 w 20"/>
                      <a:gd name="T9" fmla="*/ 0 h 220"/>
                      <a:gd name="T10" fmla="*/ 0 w 20"/>
                      <a:gd name="T11" fmla="*/ 0 h 220"/>
                      <a:gd name="T12" fmla="*/ 3 w 20"/>
                      <a:gd name="T13" fmla="*/ 0 h 220"/>
                      <a:gd name="T14" fmla="*/ 3 w 20"/>
                      <a:gd name="T15" fmla="*/ 28 h 220"/>
                      <a:gd name="T16" fmla="*/ 0 w 20"/>
                      <a:gd name="T17" fmla="*/ 28 h 220"/>
                      <a:gd name="T18" fmla="*/ 0 w 20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0"/>
                      <a:gd name="T31" fmla="*/ 0 h 220"/>
                      <a:gd name="T32" fmla="*/ 20 w 20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0" h="220">
                        <a:moveTo>
                          <a:pt x="0" y="0"/>
                        </a:moveTo>
                        <a:lnTo>
                          <a:pt x="20" y="0"/>
                        </a:lnTo>
                        <a:lnTo>
                          <a:pt x="20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8" y="0"/>
                        </a:lnTo>
                        <a:lnTo>
                          <a:pt x="18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D6D6D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33" name="Freeform 423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9" cy="110"/>
                  </a:xfrm>
                  <a:custGeom>
                    <a:avLst/>
                    <a:gdLst>
                      <a:gd name="T0" fmla="*/ 0 w 18"/>
                      <a:gd name="T1" fmla="*/ 0 h 220"/>
                      <a:gd name="T2" fmla="*/ 2 w 18"/>
                      <a:gd name="T3" fmla="*/ 0 h 220"/>
                      <a:gd name="T4" fmla="*/ 2 w 18"/>
                      <a:gd name="T5" fmla="*/ 28 h 220"/>
                      <a:gd name="T6" fmla="*/ 0 w 18"/>
                      <a:gd name="T7" fmla="*/ 28 h 220"/>
                      <a:gd name="T8" fmla="*/ 0 w 18"/>
                      <a:gd name="T9" fmla="*/ 0 h 220"/>
                      <a:gd name="T10" fmla="*/ 0 w 18"/>
                      <a:gd name="T11" fmla="*/ 0 h 220"/>
                      <a:gd name="T12" fmla="*/ 2 w 18"/>
                      <a:gd name="T13" fmla="*/ 0 h 220"/>
                      <a:gd name="T14" fmla="*/ 2 w 18"/>
                      <a:gd name="T15" fmla="*/ 28 h 220"/>
                      <a:gd name="T16" fmla="*/ 0 w 18"/>
                      <a:gd name="T17" fmla="*/ 28 h 220"/>
                      <a:gd name="T18" fmla="*/ 0 w 18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8"/>
                      <a:gd name="T31" fmla="*/ 0 h 220"/>
                      <a:gd name="T32" fmla="*/ 18 w 18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8" h="220">
                        <a:moveTo>
                          <a:pt x="0" y="0"/>
                        </a:moveTo>
                        <a:lnTo>
                          <a:pt x="18" y="0"/>
                        </a:lnTo>
                        <a:lnTo>
                          <a:pt x="18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6" y="0"/>
                        </a:lnTo>
                        <a:lnTo>
                          <a:pt x="16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D8D8D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34" name="Freeform 424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8" cy="110"/>
                  </a:xfrm>
                  <a:custGeom>
                    <a:avLst/>
                    <a:gdLst>
                      <a:gd name="T0" fmla="*/ 0 w 16"/>
                      <a:gd name="T1" fmla="*/ 0 h 220"/>
                      <a:gd name="T2" fmla="*/ 2 w 16"/>
                      <a:gd name="T3" fmla="*/ 0 h 220"/>
                      <a:gd name="T4" fmla="*/ 2 w 16"/>
                      <a:gd name="T5" fmla="*/ 28 h 220"/>
                      <a:gd name="T6" fmla="*/ 0 w 16"/>
                      <a:gd name="T7" fmla="*/ 28 h 220"/>
                      <a:gd name="T8" fmla="*/ 0 w 16"/>
                      <a:gd name="T9" fmla="*/ 0 h 220"/>
                      <a:gd name="T10" fmla="*/ 0 w 16"/>
                      <a:gd name="T11" fmla="*/ 0 h 220"/>
                      <a:gd name="T12" fmla="*/ 1 w 16"/>
                      <a:gd name="T13" fmla="*/ 0 h 220"/>
                      <a:gd name="T14" fmla="*/ 1 w 16"/>
                      <a:gd name="T15" fmla="*/ 28 h 220"/>
                      <a:gd name="T16" fmla="*/ 0 w 16"/>
                      <a:gd name="T17" fmla="*/ 28 h 220"/>
                      <a:gd name="T18" fmla="*/ 0 w 16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6"/>
                      <a:gd name="T31" fmla="*/ 0 h 220"/>
                      <a:gd name="T32" fmla="*/ 16 w 16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6" h="220">
                        <a:moveTo>
                          <a:pt x="0" y="0"/>
                        </a:moveTo>
                        <a:lnTo>
                          <a:pt x="16" y="0"/>
                        </a:lnTo>
                        <a:lnTo>
                          <a:pt x="16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3" y="0"/>
                        </a:lnTo>
                        <a:lnTo>
                          <a:pt x="13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D9D9D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35" name="Freeform 425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7" cy="110"/>
                  </a:xfrm>
                  <a:custGeom>
                    <a:avLst/>
                    <a:gdLst>
                      <a:gd name="T0" fmla="*/ 0 w 13"/>
                      <a:gd name="T1" fmla="*/ 0 h 220"/>
                      <a:gd name="T2" fmla="*/ 2 w 13"/>
                      <a:gd name="T3" fmla="*/ 0 h 220"/>
                      <a:gd name="T4" fmla="*/ 2 w 13"/>
                      <a:gd name="T5" fmla="*/ 28 h 220"/>
                      <a:gd name="T6" fmla="*/ 0 w 13"/>
                      <a:gd name="T7" fmla="*/ 28 h 220"/>
                      <a:gd name="T8" fmla="*/ 0 w 13"/>
                      <a:gd name="T9" fmla="*/ 0 h 220"/>
                      <a:gd name="T10" fmla="*/ 0 w 13"/>
                      <a:gd name="T11" fmla="*/ 0 h 220"/>
                      <a:gd name="T12" fmla="*/ 2 w 13"/>
                      <a:gd name="T13" fmla="*/ 0 h 220"/>
                      <a:gd name="T14" fmla="*/ 2 w 13"/>
                      <a:gd name="T15" fmla="*/ 28 h 220"/>
                      <a:gd name="T16" fmla="*/ 0 w 13"/>
                      <a:gd name="T17" fmla="*/ 28 h 220"/>
                      <a:gd name="T18" fmla="*/ 0 w 13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3"/>
                      <a:gd name="T31" fmla="*/ 0 h 220"/>
                      <a:gd name="T32" fmla="*/ 13 w 13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3" h="220">
                        <a:moveTo>
                          <a:pt x="0" y="0"/>
                        </a:moveTo>
                        <a:lnTo>
                          <a:pt x="13" y="0"/>
                        </a:lnTo>
                        <a:lnTo>
                          <a:pt x="13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1" y="0"/>
                        </a:lnTo>
                        <a:lnTo>
                          <a:pt x="11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DBDBD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36" name="Freeform 426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6" cy="110"/>
                  </a:xfrm>
                  <a:custGeom>
                    <a:avLst/>
                    <a:gdLst>
                      <a:gd name="T0" fmla="*/ 0 w 11"/>
                      <a:gd name="T1" fmla="*/ 0 h 220"/>
                      <a:gd name="T2" fmla="*/ 2 w 11"/>
                      <a:gd name="T3" fmla="*/ 0 h 220"/>
                      <a:gd name="T4" fmla="*/ 2 w 11"/>
                      <a:gd name="T5" fmla="*/ 28 h 220"/>
                      <a:gd name="T6" fmla="*/ 0 w 11"/>
                      <a:gd name="T7" fmla="*/ 28 h 220"/>
                      <a:gd name="T8" fmla="*/ 0 w 11"/>
                      <a:gd name="T9" fmla="*/ 0 h 220"/>
                      <a:gd name="T10" fmla="*/ 0 w 11"/>
                      <a:gd name="T11" fmla="*/ 0 h 220"/>
                      <a:gd name="T12" fmla="*/ 2 w 11"/>
                      <a:gd name="T13" fmla="*/ 0 h 220"/>
                      <a:gd name="T14" fmla="*/ 2 w 11"/>
                      <a:gd name="T15" fmla="*/ 28 h 220"/>
                      <a:gd name="T16" fmla="*/ 0 w 11"/>
                      <a:gd name="T17" fmla="*/ 28 h 220"/>
                      <a:gd name="T18" fmla="*/ 0 w 11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1"/>
                      <a:gd name="T31" fmla="*/ 0 h 220"/>
                      <a:gd name="T32" fmla="*/ 11 w 11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1" h="220">
                        <a:moveTo>
                          <a:pt x="0" y="0"/>
                        </a:moveTo>
                        <a:lnTo>
                          <a:pt x="11" y="0"/>
                        </a:lnTo>
                        <a:lnTo>
                          <a:pt x="11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9" y="0"/>
                        </a:lnTo>
                        <a:lnTo>
                          <a:pt x="9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DCDCD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37" name="Freeform 427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5" cy="110"/>
                  </a:xfrm>
                  <a:custGeom>
                    <a:avLst/>
                    <a:gdLst>
                      <a:gd name="T0" fmla="*/ 0 w 9"/>
                      <a:gd name="T1" fmla="*/ 0 h 220"/>
                      <a:gd name="T2" fmla="*/ 2 w 9"/>
                      <a:gd name="T3" fmla="*/ 0 h 220"/>
                      <a:gd name="T4" fmla="*/ 2 w 9"/>
                      <a:gd name="T5" fmla="*/ 28 h 220"/>
                      <a:gd name="T6" fmla="*/ 0 w 9"/>
                      <a:gd name="T7" fmla="*/ 28 h 220"/>
                      <a:gd name="T8" fmla="*/ 0 w 9"/>
                      <a:gd name="T9" fmla="*/ 0 h 220"/>
                      <a:gd name="T10" fmla="*/ 0 w 9"/>
                      <a:gd name="T11" fmla="*/ 0 h 220"/>
                      <a:gd name="T12" fmla="*/ 1 w 9"/>
                      <a:gd name="T13" fmla="*/ 0 h 220"/>
                      <a:gd name="T14" fmla="*/ 1 w 9"/>
                      <a:gd name="T15" fmla="*/ 28 h 220"/>
                      <a:gd name="T16" fmla="*/ 0 w 9"/>
                      <a:gd name="T17" fmla="*/ 28 h 220"/>
                      <a:gd name="T18" fmla="*/ 0 w 9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"/>
                      <a:gd name="T31" fmla="*/ 0 h 220"/>
                      <a:gd name="T32" fmla="*/ 9 w 9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" h="220">
                        <a:moveTo>
                          <a:pt x="0" y="0"/>
                        </a:moveTo>
                        <a:lnTo>
                          <a:pt x="9" y="0"/>
                        </a:lnTo>
                        <a:lnTo>
                          <a:pt x="9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7" y="0"/>
                        </a:lnTo>
                        <a:lnTo>
                          <a:pt x="7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DEDED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38" name="Freeform 428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4" cy="110"/>
                  </a:xfrm>
                  <a:custGeom>
                    <a:avLst/>
                    <a:gdLst>
                      <a:gd name="T0" fmla="*/ 0 w 7"/>
                      <a:gd name="T1" fmla="*/ 0 h 220"/>
                      <a:gd name="T2" fmla="*/ 1 w 7"/>
                      <a:gd name="T3" fmla="*/ 0 h 220"/>
                      <a:gd name="T4" fmla="*/ 1 w 7"/>
                      <a:gd name="T5" fmla="*/ 28 h 220"/>
                      <a:gd name="T6" fmla="*/ 0 w 7"/>
                      <a:gd name="T7" fmla="*/ 28 h 220"/>
                      <a:gd name="T8" fmla="*/ 0 w 7"/>
                      <a:gd name="T9" fmla="*/ 0 h 220"/>
                      <a:gd name="T10" fmla="*/ 0 w 7"/>
                      <a:gd name="T11" fmla="*/ 0 h 220"/>
                      <a:gd name="T12" fmla="*/ 1 w 7"/>
                      <a:gd name="T13" fmla="*/ 0 h 220"/>
                      <a:gd name="T14" fmla="*/ 1 w 7"/>
                      <a:gd name="T15" fmla="*/ 28 h 220"/>
                      <a:gd name="T16" fmla="*/ 0 w 7"/>
                      <a:gd name="T17" fmla="*/ 28 h 220"/>
                      <a:gd name="T18" fmla="*/ 0 w 7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7"/>
                      <a:gd name="T31" fmla="*/ 0 h 220"/>
                      <a:gd name="T32" fmla="*/ 7 w 7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7" h="220">
                        <a:moveTo>
                          <a:pt x="0" y="0"/>
                        </a:moveTo>
                        <a:lnTo>
                          <a:pt x="7" y="0"/>
                        </a:lnTo>
                        <a:lnTo>
                          <a:pt x="7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4" y="0"/>
                        </a:lnTo>
                        <a:lnTo>
                          <a:pt x="4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DFDFD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39" name="Freeform 429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3" cy="110"/>
                  </a:xfrm>
                  <a:custGeom>
                    <a:avLst/>
                    <a:gdLst>
                      <a:gd name="T0" fmla="*/ 0 w 4"/>
                      <a:gd name="T1" fmla="*/ 0 h 220"/>
                      <a:gd name="T2" fmla="*/ 2 w 4"/>
                      <a:gd name="T3" fmla="*/ 0 h 220"/>
                      <a:gd name="T4" fmla="*/ 2 w 4"/>
                      <a:gd name="T5" fmla="*/ 28 h 220"/>
                      <a:gd name="T6" fmla="*/ 0 w 4"/>
                      <a:gd name="T7" fmla="*/ 28 h 220"/>
                      <a:gd name="T8" fmla="*/ 0 w 4"/>
                      <a:gd name="T9" fmla="*/ 0 h 220"/>
                      <a:gd name="T10" fmla="*/ 0 w 4"/>
                      <a:gd name="T11" fmla="*/ 0 h 220"/>
                      <a:gd name="T12" fmla="*/ 2 w 4"/>
                      <a:gd name="T13" fmla="*/ 0 h 220"/>
                      <a:gd name="T14" fmla="*/ 2 w 4"/>
                      <a:gd name="T15" fmla="*/ 28 h 220"/>
                      <a:gd name="T16" fmla="*/ 0 w 4"/>
                      <a:gd name="T17" fmla="*/ 28 h 220"/>
                      <a:gd name="T18" fmla="*/ 0 w 4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4"/>
                      <a:gd name="T31" fmla="*/ 0 h 220"/>
                      <a:gd name="T32" fmla="*/ 4 w 4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4" h="220">
                        <a:moveTo>
                          <a:pt x="0" y="0"/>
                        </a:moveTo>
                        <a:lnTo>
                          <a:pt x="4" y="0"/>
                        </a:lnTo>
                        <a:lnTo>
                          <a:pt x="4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2" y="0"/>
                        </a:lnTo>
                        <a:lnTo>
                          <a:pt x="2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1E1E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40" name="Freeform 430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2" cy="110"/>
                  </a:xfrm>
                  <a:custGeom>
                    <a:avLst/>
                    <a:gdLst>
                      <a:gd name="T0" fmla="*/ 0 w 2"/>
                      <a:gd name="T1" fmla="*/ 0 h 220"/>
                      <a:gd name="T2" fmla="*/ 2 w 2"/>
                      <a:gd name="T3" fmla="*/ 0 h 220"/>
                      <a:gd name="T4" fmla="*/ 2 w 2"/>
                      <a:gd name="T5" fmla="*/ 28 h 220"/>
                      <a:gd name="T6" fmla="*/ 0 w 2"/>
                      <a:gd name="T7" fmla="*/ 28 h 220"/>
                      <a:gd name="T8" fmla="*/ 0 w 2"/>
                      <a:gd name="T9" fmla="*/ 0 h 220"/>
                      <a:gd name="T10" fmla="*/ 0 w 2"/>
                      <a:gd name="T11" fmla="*/ 0 h 220"/>
                      <a:gd name="T12" fmla="*/ 0 w 2"/>
                      <a:gd name="T13" fmla="*/ 0 h 220"/>
                      <a:gd name="T14" fmla="*/ 0 w 2"/>
                      <a:gd name="T15" fmla="*/ 28 h 220"/>
                      <a:gd name="T16" fmla="*/ 0 w 2"/>
                      <a:gd name="T17" fmla="*/ 28 h 220"/>
                      <a:gd name="T18" fmla="*/ 0 w 2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"/>
                      <a:gd name="T31" fmla="*/ 0 h 220"/>
                      <a:gd name="T32" fmla="*/ 2 w 2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" h="220">
                        <a:moveTo>
                          <a:pt x="0" y="0"/>
                        </a:moveTo>
                        <a:lnTo>
                          <a:pt x="2" y="0"/>
                        </a:lnTo>
                        <a:lnTo>
                          <a:pt x="2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41" name="Freeform 431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56" cy="110"/>
                  </a:xfrm>
                  <a:custGeom>
                    <a:avLst/>
                    <a:gdLst>
                      <a:gd name="T0" fmla="*/ 4 w 111"/>
                      <a:gd name="T1" fmla="*/ 28 h 220"/>
                      <a:gd name="T2" fmla="*/ 4 w 111"/>
                      <a:gd name="T3" fmla="*/ 27 h 220"/>
                      <a:gd name="T4" fmla="*/ 5 w 111"/>
                      <a:gd name="T5" fmla="*/ 26 h 220"/>
                      <a:gd name="T6" fmla="*/ 6 w 111"/>
                      <a:gd name="T7" fmla="*/ 26 h 220"/>
                      <a:gd name="T8" fmla="*/ 7 w 111"/>
                      <a:gd name="T9" fmla="*/ 26 h 220"/>
                      <a:gd name="T10" fmla="*/ 9 w 111"/>
                      <a:gd name="T11" fmla="*/ 26 h 220"/>
                      <a:gd name="T12" fmla="*/ 10 w 111"/>
                      <a:gd name="T13" fmla="*/ 26 h 220"/>
                      <a:gd name="T14" fmla="*/ 10 w 111"/>
                      <a:gd name="T15" fmla="*/ 27 h 220"/>
                      <a:gd name="T16" fmla="*/ 11 w 111"/>
                      <a:gd name="T17" fmla="*/ 28 h 220"/>
                      <a:gd name="T18" fmla="*/ 4 w 111"/>
                      <a:gd name="T19" fmla="*/ 28 h 220"/>
                      <a:gd name="T20" fmla="*/ 0 w 111"/>
                      <a:gd name="T21" fmla="*/ 3 h 220"/>
                      <a:gd name="T22" fmla="*/ 1 w 111"/>
                      <a:gd name="T23" fmla="*/ 3 h 220"/>
                      <a:gd name="T24" fmla="*/ 1 w 111"/>
                      <a:gd name="T25" fmla="*/ 2 h 220"/>
                      <a:gd name="T26" fmla="*/ 2 w 111"/>
                      <a:gd name="T27" fmla="*/ 1 h 220"/>
                      <a:gd name="T28" fmla="*/ 4 w 111"/>
                      <a:gd name="T29" fmla="*/ 1 h 220"/>
                      <a:gd name="T30" fmla="*/ 6 w 111"/>
                      <a:gd name="T31" fmla="*/ 1 h 220"/>
                      <a:gd name="T32" fmla="*/ 7 w 111"/>
                      <a:gd name="T33" fmla="*/ 0 h 220"/>
                      <a:gd name="T34" fmla="*/ 9 w 111"/>
                      <a:gd name="T35" fmla="*/ 1 h 220"/>
                      <a:gd name="T36" fmla="*/ 11 w 111"/>
                      <a:gd name="T37" fmla="*/ 1 h 220"/>
                      <a:gd name="T38" fmla="*/ 12 w 111"/>
                      <a:gd name="T39" fmla="*/ 1 h 220"/>
                      <a:gd name="T40" fmla="*/ 13 w 111"/>
                      <a:gd name="T41" fmla="*/ 2 h 220"/>
                      <a:gd name="T42" fmla="*/ 14 w 111"/>
                      <a:gd name="T43" fmla="*/ 3 h 220"/>
                      <a:gd name="T44" fmla="*/ 14 w 111"/>
                      <a:gd name="T45" fmla="*/ 3 h 220"/>
                      <a:gd name="T46" fmla="*/ 14 w 111"/>
                      <a:gd name="T47" fmla="*/ 22 h 220"/>
                      <a:gd name="T48" fmla="*/ 14 w 111"/>
                      <a:gd name="T49" fmla="*/ 22 h 220"/>
                      <a:gd name="T50" fmla="*/ 13 w 111"/>
                      <a:gd name="T51" fmla="*/ 21 h 220"/>
                      <a:gd name="T52" fmla="*/ 12 w 111"/>
                      <a:gd name="T53" fmla="*/ 20 h 220"/>
                      <a:gd name="T54" fmla="*/ 11 w 111"/>
                      <a:gd name="T55" fmla="*/ 20 h 220"/>
                      <a:gd name="T56" fmla="*/ 9 w 111"/>
                      <a:gd name="T57" fmla="*/ 19 h 220"/>
                      <a:gd name="T58" fmla="*/ 7 w 111"/>
                      <a:gd name="T59" fmla="*/ 19 h 220"/>
                      <a:gd name="T60" fmla="*/ 6 w 111"/>
                      <a:gd name="T61" fmla="*/ 19 h 220"/>
                      <a:gd name="T62" fmla="*/ 4 w 111"/>
                      <a:gd name="T63" fmla="*/ 20 h 220"/>
                      <a:gd name="T64" fmla="*/ 2 w 111"/>
                      <a:gd name="T65" fmla="*/ 20 h 220"/>
                      <a:gd name="T66" fmla="*/ 1 w 111"/>
                      <a:gd name="T67" fmla="*/ 21 h 220"/>
                      <a:gd name="T68" fmla="*/ 1 w 111"/>
                      <a:gd name="T69" fmla="*/ 22 h 220"/>
                      <a:gd name="T70" fmla="*/ 0 w 111"/>
                      <a:gd name="T71" fmla="*/ 22 h 220"/>
                      <a:gd name="T72" fmla="*/ 0 w 111"/>
                      <a:gd name="T73" fmla="*/ 3 h 220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111"/>
                      <a:gd name="T112" fmla="*/ 0 h 220"/>
                      <a:gd name="T113" fmla="*/ 111 w 111"/>
                      <a:gd name="T114" fmla="*/ 220 h 220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111" h="220">
                        <a:moveTo>
                          <a:pt x="27" y="220"/>
                        </a:moveTo>
                        <a:lnTo>
                          <a:pt x="30" y="212"/>
                        </a:lnTo>
                        <a:lnTo>
                          <a:pt x="37" y="205"/>
                        </a:lnTo>
                        <a:lnTo>
                          <a:pt x="46" y="202"/>
                        </a:lnTo>
                        <a:lnTo>
                          <a:pt x="55" y="201"/>
                        </a:lnTo>
                        <a:lnTo>
                          <a:pt x="65" y="202"/>
                        </a:lnTo>
                        <a:lnTo>
                          <a:pt x="73" y="205"/>
                        </a:lnTo>
                        <a:lnTo>
                          <a:pt x="80" y="212"/>
                        </a:lnTo>
                        <a:lnTo>
                          <a:pt x="84" y="220"/>
                        </a:lnTo>
                        <a:lnTo>
                          <a:pt x="27" y="220"/>
                        </a:lnTo>
                        <a:close/>
                        <a:moveTo>
                          <a:pt x="0" y="26"/>
                        </a:moveTo>
                        <a:lnTo>
                          <a:pt x="2" y="19"/>
                        </a:lnTo>
                        <a:lnTo>
                          <a:pt x="7" y="14"/>
                        </a:lnTo>
                        <a:lnTo>
                          <a:pt x="16" y="8"/>
                        </a:lnTo>
                        <a:lnTo>
                          <a:pt x="27" y="4"/>
                        </a:lnTo>
                        <a:lnTo>
                          <a:pt x="41" y="1"/>
                        </a:lnTo>
                        <a:lnTo>
                          <a:pt x="55" y="0"/>
                        </a:lnTo>
                        <a:lnTo>
                          <a:pt x="70" y="1"/>
                        </a:lnTo>
                        <a:lnTo>
                          <a:pt x="84" y="4"/>
                        </a:lnTo>
                        <a:lnTo>
                          <a:pt x="95" y="8"/>
                        </a:lnTo>
                        <a:lnTo>
                          <a:pt x="104" y="14"/>
                        </a:lnTo>
                        <a:lnTo>
                          <a:pt x="110" y="19"/>
                        </a:lnTo>
                        <a:lnTo>
                          <a:pt x="111" y="26"/>
                        </a:lnTo>
                        <a:lnTo>
                          <a:pt x="111" y="176"/>
                        </a:lnTo>
                        <a:lnTo>
                          <a:pt x="110" y="169"/>
                        </a:lnTo>
                        <a:lnTo>
                          <a:pt x="104" y="163"/>
                        </a:lnTo>
                        <a:lnTo>
                          <a:pt x="95" y="158"/>
                        </a:lnTo>
                        <a:lnTo>
                          <a:pt x="84" y="154"/>
                        </a:lnTo>
                        <a:lnTo>
                          <a:pt x="70" y="152"/>
                        </a:lnTo>
                        <a:lnTo>
                          <a:pt x="55" y="151"/>
                        </a:lnTo>
                        <a:lnTo>
                          <a:pt x="41" y="152"/>
                        </a:lnTo>
                        <a:lnTo>
                          <a:pt x="27" y="154"/>
                        </a:lnTo>
                        <a:lnTo>
                          <a:pt x="16" y="158"/>
                        </a:lnTo>
                        <a:lnTo>
                          <a:pt x="7" y="163"/>
                        </a:lnTo>
                        <a:lnTo>
                          <a:pt x="2" y="169"/>
                        </a:lnTo>
                        <a:lnTo>
                          <a:pt x="0" y="176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42" name="Freeform 432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56" cy="110"/>
                  </a:xfrm>
                  <a:custGeom>
                    <a:avLst/>
                    <a:gdLst>
                      <a:gd name="T0" fmla="*/ 0 w 111"/>
                      <a:gd name="T1" fmla="*/ 0 h 220"/>
                      <a:gd name="T2" fmla="*/ 14 w 111"/>
                      <a:gd name="T3" fmla="*/ 0 h 220"/>
                      <a:gd name="T4" fmla="*/ 14 w 111"/>
                      <a:gd name="T5" fmla="*/ 28 h 220"/>
                      <a:gd name="T6" fmla="*/ 0 w 111"/>
                      <a:gd name="T7" fmla="*/ 28 h 220"/>
                      <a:gd name="T8" fmla="*/ 0 w 111"/>
                      <a:gd name="T9" fmla="*/ 0 h 220"/>
                      <a:gd name="T10" fmla="*/ 0 w 111"/>
                      <a:gd name="T11" fmla="*/ 0 h 220"/>
                      <a:gd name="T12" fmla="*/ 14 w 111"/>
                      <a:gd name="T13" fmla="*/ 0 h 220"/>
                      <a:gd name="T14" fmla="*/ 14 w 111"/>
                      <a:gd name="T15" fmla="*/ 28 h 220"/>
                      <a:gd name="T16" fmla="*/ 0 w 111"/>
                      <a:gd name="T17" fmla="*/ 28 h 220"/>
                      <a:gd name="T18" fmla="*/ 0 w 111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11"/>
                      <a:gd name="T31" fmla="*/ 0 h 220"/>
                      <a:gd name="T32" fmla="*/ 111 w 111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11" h="220">
                        <a:moveTo>
                          <a:pt x="0" y="0"/>
                        </a:moveTo>
                        <a:lnTo>
                          <a:pt x="111" y="0"/>
                        </a:lnTo>
                        <a:lnTo>
                          <a:pt x="111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09" y="0"/>
                        </a:lnTo>
                        <a:lnTo>
                          <a:pt x="109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A9A9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43" name="Freeform 433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55" cy="110"/>
                  </a:xfrm>
                  <a:custGeom>
                    <a:avLst/>
                    <a:gdLst>
                      <a:gd name="T0" fmla="*/ 0 w 109"/>
                      <a:gd name="T1" fmla="*/ 0 h 220"/>
                      <a:gd name="T2" fmla="*/ 14 w 109"/>
                      <a:gd name="T3" fmla="*/ 0 h 220"/>
                      <a:gd name="T4" fmla="*/ 14 w 109"/>
                      <a:gd name="T5" fmla="*/ 28 h 220"/>
                      <a:gd name="T6" fmla="*/ 0 w 109"/>
                      <a:gd name="T7" fmla="*/ 28 h 220"/>
                      <a:gd name="T8" fmla="*/ 0 w 109"/>
                      <a:gd name="T9" fmla="*/ 0 h 220"/>
                      <a:gd name="T10" fmla="*/ 0 w 109"/>
                      <a:gd name="T11" fmla="*/ 0 h 220"/>
                      <a:gd name="T12" fmla="*/ 14 w 109"/>
                      <a:gd name="T13" fmla="*/ 0 h 220"/>
                      <a:gd name="T14" fmla="*/ 14 w 109"/>
                      <a:gd name="T15" fmla="*/ 28 h 220"/>
                      <a:gd name="T16" fmla="*/ 0 w 109"/>
                      <a:gd name="T17" fmla="*/ 28 h 220"/>
                      <a:gd name="T18" fmla="*/ 0 w 109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09"/>
                      <a:gd name="T31" fmla="*/ 0 h 220"/>
                      <a:gd name="T32" fmla="*/ 109 w 109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09" h="220">
                        <a:moveTo>
                          <a:pt x="0" y="0"/>
                        </a:moveTo>
                        <a:lnTo>
                          <a:pt x="109" y="0"/>
                        </a:lnTo>
                        <a:lnTo>
                          <a:pt x="109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B9B9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44" name="Freeform 434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54" cy="110"/>
                  </a:xfrm>
                  <a:custGeom>
                    <a:avLst/>
                    <a:gdLst>
                      <a:gd name="T0" fmla="*/ 0 w 106"/>
                      <a:gd name="T1" fmla="*/ 0 h 220"/>
                      <a:gd name="T2" fmla="*/ 14 w 106"/>
                      <a:gd name="T3" fmla="*/ 0 h 220"/>
                      <a:gd name="T4" fmla="*/ 14 w 106"/>
                      <a:gd name="T5" fmla="*/ 28 h 220"/>
                      <a:gd name="T6" fmla="*/ 0 w 106"/>
                      <a:gd name="T7" fmla="*/ 28 h 220"/>
                      <a:gd name="T8" fmla="*/ 0 w 106"/>
                      <a:gd name="T9" fmla="*/ 0 h 220"/>
                      <a:gd name="T10" fmla="*/ 0 w 106"/>
                      <a:gd name="T11" fmla="*/ 0 h 220"/>
                      <a:gd name="T12" fmla="*/ 14 w 106"/>
                      <a:gd name="T13" fmla="*/ 0 h 220"/>
                      <a:gd name="T14" fmla="*/ 14 w 106"/>
                      <a:gd name="T15" fmla="*/ 28 h 220"/>
                      <a:gd name="T16" fmla="*/ 0 w 106"/>
                      <a:gd name="T17" fmla="*/ 28 h 220"/>
                      <a:gd name="T18" fmla="*/ 0 w 106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06"/>
                      <a:gd name="T31" fmla="*/ 0 h 220"/>
                      <a:gd name="T32" fmla="*/ 106 w 106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06" h="220">
                        <a:moveTo>
                          <a:pt x="0" y="0"/>
                        </a:moveTo>
                        <a:lnTo>
                          <a:pt x="106" y="0"/>
                        </a:lnTo>
                        <a:lnTo>
                          <a:pt x="106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04" y="0"/>
                        </a:lnTo>
                        <a:lnTo>
                          <a:pt x="104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D9D9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45" name="Freeform 435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52" cy="110"/>
                  </a:xfrm>
                  <a:custGeom>
                    <a:avLst/>
                    <a:gdLst>
                      <a:gd name="T0" fmla="*/ 0 w 104"/>
                      <a:gd name="T1" fmla="*/ 0 h 220"/>
                      <a:gd name="T2" fmla="*/ 13 w 104"/>
                      <a:gd name="T3" fmla="*/ 0 h 220"/>
                      <a:gd name="T4" fmla="*/ 13 w 104"/>
                      <a:gd name="T5" fmla="*/ 28 h 220"/>
                      <a:gd name="T6" fmla="*/ 0 w 104"/>
                      <a:gd name="T7" fmla="*/ 28 h 220"/>
                      <a:gd name="T8" fmla="*/ 0 w 104"/>
                      <a:gd name="T9" fmla="*/ 0 h 220"/>
                      <a:gd name="T10" fmla="*/ 0 w 104"/>
                      <a:gd name="T11" fmla="*/ 0 h 220"/>
                      <a:gd name="T12" fmla="*/ 13 w 104"/>
                      <a:gd name="T13" fmla="*/ 0 h 220"/>
                      <a:gd name="T14" fmla="*/ 13 w 104"/>
                      <a:gd name="T15" fmla="*/ 28 h 220"/>
                      <a:gd name="T16" fmla="*/ 0 w 104"/>
                      <a:gd name="T17" fmla="*/ 28 h 220"/>
                      <a:gd name="T18" fmla="*/ 0 w 104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04"/>
                      <a:gd name="T31" fmla="*/ 0 h 220"/>
                      <a:gd name="T32" fmla="*/ 104 w 104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04" h="220">
                        <a:moveTo>
                          <a:pt x="0" y="0"/>
                        </a:moveTo>
                        <a:lnTo>
                          <a:pt x="104" y="0"/>
                        </a:lnTo>
                        <a:lnTo>
                          <a:pt x="104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02" y="0"/>
                        </a:lnTo>
                        <a:lnTo>
                          <a:pt x="102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E9E9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46" name="Freeform 436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51" cy="110"/>
                  </a:xfrm>
                  <a:custGeom>
                    <a:avLst/>
                    <a:gdLst>
                      <a:gd name="T0" fmla="*/ 0 w 102"/>
                      <a:gd name="T1" fmla="*/ 0 h 220"/>
                      <a:gd name="T2" fmla="*/ 13 w 102"/>
                      <a:gd name="T3" fmla="*/ 0 h 220"/>
                      <a:gd name="T4" fmla="*/ 13 w 102"/>
                      <a:gd name="T5" fmla="*/ 28 h 220"/>
                      <a:gd name="T6" fmla="*/ 0 w 102"/>
                      <a:gd name="T7" fmla="*/ 28 h 220"/>
                      <a:gd name="T8" fmla="*/ 0 w 102"/>
                      <a:gd name="T9" fmla="*/ 0 h 220"/>
                      <a:gd name="T10" fmla="*/ 0 w 102"/>
                      <a:gd name="T11" fmla="*/ 0 h 220"/>
                      <a:gd name="T12" fmla="*/ 13 w 102"/>
                      <a:gd name="T13" fmla="*/ 0 h 220"/>
                      <a:gd name="T14" fmla="*/ 13 w 102"/>
                      <a:gd name="T15" fmla="*/ 28 h 220"/>
                      <a:gd name="T16" fmla="*/ 0 w 102"/>
                      <a:gd name="T17" fmla="*/ 28 h 220"/>
                      <a:gd name="T18" fmla="*/ 0 w 102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02"/>
                      <a:gd name="T31" fmla="*/ 0 h 220"/>
                      <a:gd name="T32" fmla="*/ 102 w 102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02" h="220">
                        <a:moveTo>
                          <a:pt x="0" y="0"/>
                        </a:moveTo>
                        <a:lnTo>
                          <a:pt x="102" y="0"/>
                        </a:lnTo>
                        <a:lnTo>
                          <a:pt x="102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99" y="0"/>
                        </a:lnTo>
                        <a:lnTo>
                          <a:pt x="99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47" name="Freeform 437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50" cy="110"/>
                  </a:xfrm>
                  <a:custGeom>
                    <a:avLst/>
                    <a:gdLst>
                      <a:gd name="T0" fmla="*/ 0 w 99"/>
                      <a:gd name="T1" fmla="*/ 0 h 220"/>
                      <a:gd name="T2" fmla="*/ 13 w 99"/>
                      <a:gd name="T3" fmla="*/ 0 h 220"/>
                      <a:gd name="T4" fmla="*/ 13 w 99"/>
                      <a:gd name="T5" fmla="*/ 28 h 220"/>
                      <a:gd name="T6" fmla="*/ 0 w 99"/>
                      <a:gd name="T7" fmla="*/ 28 h 220"/>
                      <a:gd name="T8" fmla="*/ 0 w 99"/>
                      <a:gd name="T9" fmla="*/ 0 h 220"/>
                      <a:gd name="T10" fmla="*/ 0 w 99"/>
                      <a:gd name="T11" fmla="*/ 0 h 220"/>
                      <a:gd name="T12" fmla="*/ 13 w 99"/>
                      <a:gd name="T13" fmla="*/ 0 h 220"/>
                      <a:gd name="T14" fmla="*/ 13 w 99"/>
                      <a:gd name="T15" fmla="*/ 28 h 220"/>
                      <a:gd name="T16" fmla="*/ 0 w 99"/>
                      <a:gd name="T17" fmla="*/ 28 h 220"/>
                      <a:gd name="T18" fmla="*/ 0 w 99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9"/>
                      <a:gd name="T31" fmla="*/ 0 h 220"/>
                      <a:gd name="T32" fmla="*/ 99 w 99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9" h="220">
                        <a:moveTo>
                          <a:pt x="0" y="0"/>
                        </a:moveTo>
                        <a:lnTo>
                          <a:pt x="99" y="0"/>
                        </a:lnTo>
                        <a:lnTo>
                          <a:pt x="99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1A1A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48" name="Freeform 438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49" cy="110"/>
                  </a:xfrm>
                  <a:custGeom>
                    <a:avLst/>
                    <a:gdLst>
                      <a:gd name="T0" fmla="*/ 0 w 97"/>
                      <a:gd name="T1" fmla="*/ 0 h 220"/>
                      <a:gd name="T2" fmla="*/ 13 w 97"/>
                      <a:gd name="T3" fmla="*/ 0 h 220"/>
                      <a:gd name="T4" fmla="*/ 13 w 97"/>
                      <a:gd name="T5" fmla="*/ 28 h 220"/>
                      <a:gd name="T6" fmla="*/ 0 w 97"/>
                      <a:gd name="T7" fmla="*/ 28 h 220"/>
                      <a:gd name="T8" fmla="*/ 0 w 97"/>
                      <a:gd name="T9" fmla="*/ 0 h 220"/>
                      <a:gd name="T10" fmla="*/ 0 w 97"/>
                      <a:gd name="T11" fmla="*/ 0 h 220"/>
                      <a:gd name="T12" fmla="*/ 12 w 97"/>
                      <a:gd name="T13" fmla="*/ 0 h 220"/>
                      <a:gd name="T14" fmla="*/ 12 w 97"/>
                      <a:gd name="T15" fmla="*/ 28 h 220"/>
                      <a:gd name="T16" fmla="*/ 0 w 97"/>
                      <a:gd name="T17" fmla="*/ 28 h 220"/>
                      <a:gd name="T18" fmla="*/ 0 w 97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7"/>
                      <a:gd name="T31" fmla="*/ 0 h 220"/>
                      <a:gd name="T32" fmla="*/ 97 w 97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7" h="220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95" y="0"/>
                        </a:lnTo>
                        <a:lnTo>
                          <a:pt x="95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3A3A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49" name="Freeform 439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48" cy="110"/>
                  </a:xfrm>
                  <a:custGeom>
                    <a:avLst/>
                    <a:gdLst>
                      <a:gd name="T0" fmla="*/ 0 w 95"/>
                      <a:gd name="T1" fmla="*/ 0 h 220"/>
                      <a:gd name="T2" fmla="*/ 12 w 95"/>
                      <a:gd name="T3" fmla="*/ 0 h 220"/>
                      <a:gd name="T4" fmla="*/ 12 w 95"/>
                      <a:gd name="T5" fmla="*/ 28 h 220"/>
                      <a:gd name="T6" fmla="*/ 0 w 95"/>
                      <a:gd name="T7" fmla="*/ 28 h 220"/>
                      <a:gd name="T8" fmla="*/ 0 w 95"/>
                      <a:gd name="T9" fmla="*/ 0 h 220"/>
                      <a:gd name="T10" fmla="*/ 0 w 95"/>
                      <a:gd name="T11" fmla="*/ 0 h 220"/>
                      <a:gd name="T12" fmla="*/ 12 w 95"/>
                      <a:gd name="T13" fmla="*/ 0 h 220"/>
                      <a:gd name="T14" fmla="*/ 12 w 95"/>
                      <a:gd name="T15" fmla="*/ 28 h 220"/>
                      <a:gd name="T16" fmla="*/ 0 w 95"/>
                      <a:gd name="T17" fmla="*/ 28 h 220"/>
                      <a:gd name="T18" fmla="*/ 0 w 95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5"/>
                      <a:gd name="T31" fmla="*/ 0 h 220"/>
                      <a:gd name="T32" fmla="*/ 95 w 95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5" h="220">
                        <a:moveTo>
                          <a:pt x="0" y="0"/>
                        </a:moveTo>
                        <a:lnTo>
                          <a:pt x="95" y="0"/>
                        </a:lnTo>
                        <a:lnTo>
                          <a:pt x="95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93" y="0"/>
                        </a:lnTo>
                        <a:lnTo>
                          <a:pt x="93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4A4A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50" name="Freeform 440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47" cy="110"/>
                  </a:xfrm>
                  <a:custGeom>
                    <a:avLst/>
                    <a:gdLst>
                      <a:gd name="T0" fmla="*/ 0 w 93"/>
                      <a:gd name="T1" fmla="*/ 0 h 220"/>
                      <a:gd name="T2" fmla="*/ 12 w 93"/>
                      <a:gd name="T3" fmla="*/ 0 h 220"/>
                      <a:gd name="T4" fmla="*/ 12 w 93"/>
                      <a:gd name="T5" fmla="*/ 28 h 220"/>
                      <a:gd name="T6" fmla="*/ 0 w 93"/>
                      <a:gd name="T7" fmla="*/ 28 h 220"/>
                      <a:gd name="T8" fmla="*/ 0 w 93"/>
                      <a:gd name="T9" fmla="*/ 0 h 220"/>
                      <a:gd name="T10" fmla="*/ 0 w 93"/>
                      <a:gd name="T11" fmla="*/ 0 h 220"/>
                      <a:gd name="T12" fmla="*/ 12 w 93"/>
                      <a:gd name="T13" fmla="*/ 0 h 220"/>
                      <a:gd name="T14" fmla="*/ 12 w 93"/>
                      <a:gd name="T15" fmla="*/ 28 h 220"/>
                      <a:gd name="T16" fmla="*/ 0 w 93"/>
                      <a:gd name="T17" fmla="*/ 28 h 220"/>
                      <a:gd name="T18" fmla="*/ 0 w 93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3"/>
                      <a:gd name="T31" fmla="*/ 0 h 220"/>
                      <a:gd name="T32" fmla="*/ 93 w 93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3" h="220">
                        <a:moveTo>
                          <a:pt x="0" y="0"/>
                        </a:moveTo>
                        <a:lnTo>
                          <a:pt x="93" y="0"/>
                        </a:lnTo>
                        <a:lnTo>
                          <a:pt x="93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90" y="0"/>
                        </a:lnTo>
                        <a:lnTo>
                          <a:pt x="90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51" name="Freeform 441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46" cy="110"/>
                  </a:xfrm>
                  <a:custGeom>
                    <a:avLst/>
                    <a:gdLst>
                      <a:gd name="T0" fmla="*/ 0 w 90"/>
                      <a:gd name="T1" fmla="*/ 0 h 220"/>
                      <a:gd name="T2" fmla="*/ 12 w 90"/>
                      <a:gd name="T3" fmla="*/ 0 h 220"/>
                      <a:gd name="T4" fmla="*/ 12 w 90"/>
                      <a:gd name="T5" fmla="*/ 28 h 220"/>
                      <a:gd name="T6" fmla="*/ 0 w 90"/>
                      <a:gd name="T7" fmla="*/ 28 h 220"/>
                      <a:gd name="T8" fmla="*/ 0 w 90"/>
                      <a:gd name="T9" fmla="*/ 0 h 220"/>
                      <a:gd name="T10" fmla="*/ 0 w 90"/>
                      <a:gd name="T11" fmla="*/ 0 h 220"/>
                      <a:gd name="T12" fmla="*/ 12 w 90"/>
                      <a:gd name="T13" fmla="*/ 0 h 220"/>
                      <a:gd name="T14" fmla="*/ 12 w 90"/>
                      <a:gd name="T15" fmla="*/ 28 h 220"/>
                      <a:gd name="T16" fmla="*/ 0 w 90"/>
                      <a:gd name="T17" fmla="*/ 28 h 220"/>
                      <a:gd name="T18" fmla="*/ 0 w 90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0"/>
                      <a:gd name="T31" fmla="*/ 0 h 220"/>
                      <a:gd name="T32" fmla="*/ 90 w 90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0" h="220">
                        <a:moveTo>
                          <a:pt x="0" y="0"/>
                        </a:moveTo>
                        <a:lnTo>
                          <a:pt x="90" y="0"/>
                        </a:lnTo>
                        <a:lnTo>
                          <a:pt x="90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88" y="0"/>
                        </a:lnTo>
                        <a:lnTo>
                          <a:pt x="88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7A7A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52" name="Freeform 442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45" cy="110"/>
                  </a:xfrm>
                  <a:custGeom>
                    <a:avLst/>
                    <a:gdLst>
                      <a:gd name="T0" fmla="*/ 0 w 88"/>
                      <a:gd name="T1" fmla="*/ 0 h 220"/>
                      <a:gd name="T2" fmla="*/ 12 w 88"/>
                      <a:gd name="T3" fmla="*/ 0 h 220"/>
                      <a:gd name="T4" fmla="*/ 12 w 88"/>
                      <a:gd name="T5" fmla="*/ 28 h 220"/>
                      <a:gd name="T6" fmla="*/ 0 w 88"/>
                      <a:gd name="T7" fmla="*/ 28 h 220"/>
                      <a:gd name="T8" fmla="*/ 0 w 88"/>
                      <a:gd name="T9" fmla="*/ 0 h 220"/>
                      <a:gd name="T10" fmla="*/ 0 w 88"/>
                      <a:gd name="T11" fmla="*/ 0 h 220"/>
                      <a:gd name="T12" fmla="*/ 12 w 88"/>
                      <a:gd name="T13" fmla="*/ 0 h 220"/>
                      <a:gd name="T14" fmla="*/ 12 w 88"/>
                      <a:gd name="T15" fmla="*/ 28 h 220"/>
                      <a:gd name="T16" fmla="*/ 0 w 88"/>
                      <a:gd name="T17" fmla="*/ 28 h 220"/>
                      <a:gd name="T18" fmla="*/ 0 w 88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88"/>
                      <a:gd name="T31" fmla="*/ 0 h 220"/>
                      <a:gd name="T32" fmla="*/ 88 w 88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88" h="220">
                        <a:moveTo>
                          <a:pt x="0" y="0"/>
                        </a:moveTo>
                        <a:lnTo>
                          <a:pt x="88" y="0"/>
                        </a:lnTo>
                        <a:lnTo>
                          <a:pt x="88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86" y="0"/>
                        </a:lnTo>
                        <a:lnTo>
                          <a:pt x="86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9A9A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53" name="Freeform 443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43" cy="110"/>
                  </a:xfrm>
                  <a:custGeom>
                    <a:avLst/>
                    <a:gdLst>
                      <a:gd name="T0" fmla="*/ 0 w 86"/>
                      <a:gd name="T1" fmla="*/ 0 h 220"/>
                      <a:gd name="T2" fmla="*/ 11 w 86"/>
                      <a:gd name="T3" fmla="*/ 0 h 220"/>
                      <a:gd name="T4" fmla="*/ 11 w 86"/>
                      <a:gd name="T5" fmla="*/ 28 h 220"/>
                      <a:gd name="T6" fmla="*/ 0 w 86"/>
                      <a:gd name="T7" fmla="*/ 28 h 220"/>
                      <a:gd name="T8" fmla="*/ 0 w 86"/>
                      <a:gd name="T9" fmla="*/ 0 h 220"/>
                      <a:gd name="T10" fmla="*/ 0 w 86"/>
                      <a:gd name="T11" fmla="*/ 0 h 220"/>
                      <a:gd name="T12" fmla="*/ 11 w 86"/>
                      <a:gd name="T13" fmla="*/ 0 h 220"/>
                      <a:gd name="T14" fmla="*/ 11 w 86"/>
                      <a:gd name="T15" fmla="*/ 28 h 220"/>
                      <a:gd name="T16" fmla="*/ 0 w 86"/>
                      <a:gd name="T17" fmla="*/ 28 h 220"/>
                      <a:gd name="T18" fmla="*/ 0 w 86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86"/>
                      <a:gd name="T31" fmla="*/ 0 h 220"/>
                      <a:gd name="T32" fmla="*/ 86 w 86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86" h="220">
                        <a:moveTo>
                          <a:pt x="0" y="0"/>
                        </a:moveTo>
                        <a:lnTo>
                          <a:pt x="86" y="0"/>
                        </a:lnTo>
                        <a:lnTo>
                          <a:pt x="86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84" y="0"/>
                        </a:lnTo>
                        <a:lnTo>
                          <a:pt x="84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AAAA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54" name="Freeform 444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42" cy="110"/>
                  </a:xfrm>
                  <a:custGeom>
                    <a:avLst/>
                    <a:gdLst>
                      <a:gd name="T0" fmla="*/ 0 w 84"/>
                      <a:gd name="T1" fmla="*/ 0 h 220"/>
                      <a:gd name="T2" fmla="*/ 11 w 84"/>
                      <a:gd name="T3" fmla="*/ 0 h 220"/>
                      <a:gd name="T4" fmla="*/ 11 w 84"/>
                      <a:gd name="T5" fmla="*/ 28 h 220"/>
                      <a:gd name="T6" fmla="*/ 0 w 84"/>
                      <a:gd name="T7" fmla="*/ 28 h 220"/>
                      <a:gd name="T8" fmla="*/ 0 w 84"/>
                      <a:gd name="T9" fmla="*/ 0 h 220"/>
                      <a:gd name="T10" fmla="*/ 0 w 84"/>
                      <a:gd name="T11" fmla="*/ 0 h 220"/>
                      <a:gd name="T12" fmla="*/ 11 w 84"/>
                      <a:gd name="T13" fmla="*/ 0 h 220"/>
                      <a:gd name="T14" fmla="*/ 11 w 84"/>
                      <a:gd name="T15" fmla="*/ 28 h 220"/>
                      <a:gd name="T16" fmla="*/ 0 w 84"/>
                      <a:gd name="T17" fmla="*/ 28 h 220"/>
                      <a:gd name="T18" fmla="*/ 0 w 84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84"/>
                      <a:gd name="T31" fmla="*/ 0 h 220"/>
                      <a:gd name="T32" fmla="*/ 84 w 84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84" h="220">
                        <a:moveTo>
                          <a:pt x="0" y="0"/>
                        </a:moveTo>
                        <a:lnTo>
                          <a:pt x="84" y="0"/>
                        </a:lnTo>
                        <a:lnTo>
                          <a:pt x="84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81" y="0"/>
                        </a:lnTo>
                        <a:lnTo>
                          <a:pt x="81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CACA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55" name="Freeform 445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41" cy="110"/>
                  </a:xfrm>
                  <a:custGeom>
                    <a:avLst/>
                    <a:gdLst>
                      <a:gd name="T0" fmla="*/ 0 w 81"/>
                      <a:gd name="T1" fmla="*/ 0 h 220"/>
                      <a:gd name="T2" fmla="*/ 11 w 81"/>
                      <a:gd name="T3" fmla="*/ 0 h 220"/>
                      <a:gd name="T4" fmla="*/ 11 w 81"/>
                      <a:gd name="T5" fmla="*/ 28 h 220"/>
                      <a:gd name="T6" fmla="*/ 0 w 81"/>
                      <a:gd name="T7" fmla="*/ 28 h 220"/>
                      <a:gd name="T8" fmla="*/ 0 w 81"/>
                      <a:gd name="T9" fmla="*/ 0 h 220"/>
                      <a:gd name="T10" fmla="*/ 0 w 81"/>
                      <a:gd name="T11" fmla="*/ 0 h 220"/>
                      <a:gd name="T12" fmla="*/ 10 w 81"/>
                      <a:gd name="T13" fmla="*/ 0 h 220"/>
                      <a:gd name="T14" fmla="*/ 10 w 81"/>
                      <a:gd name="T15" fmla="*/ 28 h 220"/>
                      <a:gd name="T16" fmla="*/ 0 w 81"/>
                      <a:gd name="T17" fmla="*/ 28 h 220"/>
                      <a:gd name="T18" fmla="*/ 0 w 81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81"/>
                      <a:gd name="T31" fmla="*/ 0 h 220"/>
                      <a:gd name="T32" fmla="*/ 81 w 81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81" h="220">
                        <a:moveTo>
                          <a:pt x="0" y="0"/>
                        </a:moveTo>
                        <a:lnTo>
                          <a:pt x="81" y="0"/>
                        </a:lnTo>
                        <a:lnTo>
                          <a:pt x="81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79" y="0"/>
                        </a:lnTo>
                        <a:lnTo>
                          <a:pt x="79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DADA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56" name="Freeform 446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40" cy="110"/>
                  </a:xfrm>
                  <a:custGeom>
                    <a:avLst/>
                    <a:gdLst>
                      <a:gd name="T0" fmla="*/ 0 w 79"/>
                      <a:gd name="T1" fmla="*/ 0 h 220"/>
                      <a:gd name="T2" fmla="*/ 10 w 79"/>
                      <a:gd name="T3" fmla="*/ 0 h 220"/>
                      <a:gd name="T4" fmla="*/ 10 w 79"/>
                      <a:gd name="T5" fmla="*/ 28 h 220"/>
                      <a:gd name="T6" fmla="*/ 0 w 79"/>
                      <a:gd name="T7" fmla="*/ 28 h 220"/>
                      <a:gd name="T8" fmla="*/ 0 w 79"/>
                      <a:gd name="T9" fmla="*/ 0 h 220"/>
                      <a:gd name="T10" fmla="*/ 0 w 79"/>
                      <a:gd name="T11" fmla="*/ 0 h 220"/>
                      <a:gd name="T12" fmla="*/ 10 w 79"/>
                      <a:gd name="T13" fmla="*/ 0 h 220"/>
                      <a:gd name="T14" fmla="*/ 10 w 79"/>
                      <a:gd name="T15" fmla="*/ 28 h 220"/>
                      <a:gd name="T16" fmla="*/ 0 w 79"/>
                      <a:gd name="T17" fmla="*/ 28 h 220"/>
                      <a:gd name="T18" fmla="*/ 0 w 79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79"/>
                      <a:gd name="T31" fmla="*/ 0 h 220"/>
                      <a:gd name="T32" fmla="*/ 79 w 79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79" h="220">
                        <a:moveTo>
                          <a:pt x="0" y="0"/>
                        </a:moveTo>
                        <a:lnTo>
                          <a:pt x="79" y="0"/>
                        </a:lnTo>
                        <a:lnTo>
                          <a:pt x="79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77" y="0"/>
                        </a:lnTo>
                        <a:lnTo>
                          <a:pt x="77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FAFA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57" name="Freeform 447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39" cy="110"/>
                  </a:xfrm>
                  <a:custGeom>
                    <a:avLst/>
                    <a:gdLst>
                      <a:gd name="T0" fmla="*/ 0 w 77"/>
                      <a:gd name="T1" fmla="*/ 0 h 220"/>
                      <a:gd name="T2" fmla="*/ 10 w 77"/>
                      <a:gd name="T3" fmla="*/ 0 h 220"/>
                      <a:gd name="T4" fmla="*/ 10 w 77"/>
                      <a:gd name="T5" fmla="*/ 28 h 220"/>
                      <a:gd name="T6" fmla="*/ 0 w 77"/>
                      <a:gd name="T7" fmla="*/ 28 h 220"/>
                      <a:gd name="T8" fmla="*/ 0 w 77"/>
                      <a:gd name="T9" fmla="*/ 0 h 220"/>
                      <a:gd name="T10" fmla="*/ 0 w 77"/>
                      <a:gd name="T11" fmla="*/ 0 h 220"/>
                      <a:gd name="T12" fmla="*/ 10 w 77"/>
                      <a:gd name="T13" fmla="*/ 0 h 220"/>
                      <a:gd name="T14" fmla="*/ 10 w 77"/>
                      <a:gd name="T15" fmla="*/ 28 h 220"/>
                      <a:gd name="T16" fmla="*/ 0 w 77"/>
                      <a:gd name="T17" fmla="*/ 28 h 220"/>
                      <a:gd name="T18" fmla="*/ 0 w 77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77"/>
                      <a:gd name="T31" fmla="*/ 0 h 220"/>
                      <a:gd name="T32" fmla="*/ 77 w 77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77" h="220">
                        <a:moveTo>
                          <a:pt x="0" y="0"/>
                        </a:moveTo>
                        <a:lnTo>
                          <a:pt x="77" y="0"/>
                        </a:lnTo>
                        <a:lnTo>
                          <a:pt x="77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75" y="0"/>
                        </a:lnTo>
                        <a:lnTo>
                          <a:pt x="75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0B0B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58" name="Freeform 448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38" cy="110"/>
                  </a:xfrm>
                  <a:custGeom>
                    <a:avLst/>
                    <a:gdLst>
                      <a:gd name="T0" fmla="*/ 0 w 75"/>
                      <a:gd name="T1" fmla="*/ 0 h 220"/>
                      <a:gd name="T2" fmla="*/ 10 w 75"/>
                      <a:gd name="T3" fmla="*/ 0 h 220"/>
                      <a:gd name="T4" fmla="*/ 10 w 75"/>
                      <a:gd name="T5" fmla="*/ 28 h 220"/>
                      <a:gd name="T6" fmla="*/ 0 w 75"/>
                      <a:gd name="T7" fmla="*/ 28 h 220"/>
                      <a:gd name="T8" fmla="*/ 0 w 75"/>
                      <a:gd name="T9" fmla="*/ 0 h 220"/>
                      <a:gd name="T10" fmla="*/ 0 w 75"/>
                      <a:gd name="T11" fmla="*/ 0 h 220"/>
                      <a:gd name="T12" fmla="*/ 9 w 75"/>
                      <a:gd name="T13" fmla="*/ 0 h 220"/>
                      <a:gd name="T14" fmla="*/ 9 w 75"/>
                      <a:gd name="T15" fmla="*/ 28 h 220"/>
                      <a:gd name="T16" fmla="*/ 0 w 75"/>
                      <a:gd name="T17" fmla="*/ 28 h 220"/>
                      <a:gd name="T18" fmla="*/ 0 w 75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75"/>
                      <a:gd name="T31" fmla="*/ 0 h 220"/>
                      <a:gd name="T32" fmla="*/ 75 w 75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75" h="220">
                        <a:moveTo>
                          <a:pt x="0" y="0"/>
                        </a:moveTo>
                        <a:lnTo>
                          <a:pt x="75" y="0"/>
                        </a:lnTo>
                        <a:lnTo>
                          <a:pt x="75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72" y="0"/>
                        </a:lnTo>
                        <a:lnTo>
                          <a:pt x="72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59" name="Freeform 449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37" cy="110"/>
                  </a:xfrm>
                  <a:custGeom>
                    <a:avLst/>
                    <a:gdLst>
                      <a:gd name="T0" fmla="*/ 0 w 72"/>
                      <a:gd name="T1" fmla="*/ 0 h 220"/>
                      <a:gd name="T2" fmla="*/ 10 w 72"/>
                      <a:gd name="T3" fmla="*/ 0 h 220"/>
                      <a:gd name="T4" fmla="*/ 10 w 72"/>
                      <a:gd name="T5" fmla="*/ 28 h 220"/>
                      <a:gd name="T6" fmla="*/ 0 w 72"/>
                      <a:gd name="T7" fmla="*/ 28 h 220"/>
                      <a:gd name="T8" fmla="*/ 0 w 72"/>
                      <a:gd name="T9" fmla="*/ 0 h 220"/>
                      <a:gd name="T10" fmla="*/ 0 w 72"/>
                      <a:gd name="T11" fmla="*/ 0 h 220"/>
                      <a:gd name="T12" fmla="*/ 10 w 72"/>
                      <a:gd name="T13" fmla="*/ 0 h 220"/>
                      <a:gd name="T14" fmla="*/ 10 w 72"/>
                      <a:gd name="T15" fmla="*/ 28 h 220"/>
                      <a:gd name="T16" fmla="*/ 0 w 72"/>
                      <a:gd name="T17" fmla="*/ 28 h 220"/>
                      <a:gd name="T18" fmla="*/ 0 w 72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72"/>
                      <a:gd name="T31" fmla="*/ 0 h 220"/>
                      <a:gd name="T32" fmla="*/ 72 w 72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72" h="220">
                        <a:moveTo>
                          <a:pt x="0" y="0"/>
                        </a:moveTo>
                        <a:lnTo>
                          <a:pt x="72" y="0"/>
                        </a:lnTo>
                        <a:lnTo>
                          <a:pt x="72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70" y="0"/>
                        </a:lnTo>
                        <a:lnTo>
                          <a:pt x="70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3B3B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60" name="Freeform 450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35" cy="110"/>
                  </a:xfrm>
                  <a:custGeom>
                    <a:avLst/>
                    <a:gdLst>
                      <a:gd name="T0" fmla="*/ 0 w 70"/>
                      <a:gd name="T1" fmla="*/ 0 h 220"/>
                      <a:gd name="T2" fmla="*/ 9 w 70"/>
                      <a:gd name="T3" fmla="*/ 0 h 220"/>
                      <a:gd name="T4" fmla="*/ 9 w 70"/>
                      <a:gd name="T5" fmla="*/ 28 h 220"/>
                      <a:gd name="T6" fmla="*/ 0 w 70"/>
                      <a:gd name="T7" fmla="*/ 28 h 220"/>
                      <a:gd name="T8" fmla="*/ 0 w 70"/>
                      <a:gd name="T9" fmla="*/ 0 h 220"/>
                      <a:gd name="T10" fmla="*/ 0 w 70"/>
                      <a:gd name="T11" fmla="*/ 0 h 220"/>
                      <a:gd name="T12" fmla="*/ 9 w 70"/>
                      <a:gd name="T13" fmla="*/ 0 h 220"/>
                      <a:gd name="T14" fmla="*/ 9 w 70"/>
                      <a:gd name="T15" fmla="*/ 28 h 220"/>
                      <a:gd name="T16" fmla="*/ 0 w 70"/>
                      <a:gd name="T17" fmla="*/ 28 h 220"/>
                      <a:gd name="T18" fmla="*/ 0 w 70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70"/>
                      <a:gd name="T31" fmla="*/ 0 h 220"/>
                      <a:gd name="T32" fmla="*/ 70 w 70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70" h="220">
                        <a:moveTo>
                          <a:pt x="0" y="0"/>
                        </a:moveTo>
                        <a:lnTo>
                          <a:pt x="70" y="0"/>
                        </a:lnTo>
                        <a:lnTo>
                          <a:pt x="70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68" y="0"/>
                        </a:lnTo>
                        <a:lnTo>
                          <a:pt x="68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5B5B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61" name="Freeform 451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34" cy="110"/>
                  </a:xfrm>
                  <a:custGeom>
                    <a:avLst/>
                    <a:gdLst>
                      <a:gd name="T0" fmla="*/ 0 w 68"/>
                      <a:gd name="T1" fmla="*/ 0 h 220"/>
                      <a:gd name="T2" fmla="*/ 9 w 68"/>
                      <a:gd name="T3" fmla="*/ 0 h 220"/>
                      <a:gd name="T4" fmla="*/ 9 w 68"/>
                      <a:gd name="T5" fmla="*/ 28 h 220"/>
                      <a:gd name="T6" fmla="*/ 0 w 68"/>
                      <a:gd name="T7" fmla="*/ 28 h 220"/>
                      <a:gd name="T8" fmla="*/ 0 w 68"/>
                      <a:gd name="T9" fmla="*/ 0 h 220"/>
                      <a:gd name="T10" fmla="*/ 0 w 68"/>
                      <a:gd name="T11" fmla="*/ 0 h 220"/>
                      <a:gd name="T12" fmla="*/ 9 w 68"/>
                      <a:gd name="T13" fmla="*/ 0 h 220"/>
                      <a:gd name="T14" fmla="*/ 9 w 68"/>
                      <a:gd name="T15" fmla="*/ 28 h 220"/>
                      <a:gd name="T16" fmla="*/ 0 w 68"/>
                      <a:gd name="T17" fmla="*/ 28 h 220"/>
                      <a:gd name="T18" fmla="*/ 0 w 68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68"/>
                      <a:gd name="T31" fmla="*/ 0 h 220"/>
                      <a:gd name="T32" fmla="*/ 68 w 68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68" h="220">
                        <a:moveTo>
                          <a:pt x="0" y="0"/>
                        </a:moveTo>
                        <a:lnTo>
                          <a:pt x="68" y="0"/>
                        </a:lnTo>
                        <a:lnTo>
                          <a:pt x="68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65" y="0"/>
                        </a:lnTo>
                        <a:lnTo>
                          <a:pt x="65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6B6B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62" name="Freeform 452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33" cy="110"/>
                  </a:xfrm>
                  <a:custGeom>
                    <a:avLst/>
                    <a:gdLst>
                      <a:gd name="T0" fmla="*/ 0 w 65"/>
                      <a:gd name="T1" fmla="*/ 0 h 220"/>
                      <a:gd name="T2" fmla="*/ 9 w 65"/>
                      <a:gd name="T3" fmla="*/ 0 h 220"/>
                      <a:gd name="T4" fmla="*/ 9 w 65"/>
                      <a:gd name="T5" fmla="*/ 28 h 220"/>
                      <a:gd name="T6" fmla="*/ 0 w 65"/>
                      <a:gd name="T7" fmla="*/ 28 h 220"/>
                      <a:gd name="T8" fmla="*/ 0 w 65"/>
                      <a:gd name="T9" fmla="*/ 0 h 220"/>
                      <a:gd name="T10" fmla="*/ 0 w 65"/>
                      <a:gd name="T11" fmla="*/ 0 h 220"/>
                      <a:gd name="T12" fmla="*/ 8 w 65"/>
                      <a:gd name="T13" fmla="*/ 0 h 220"/>
                      <a:gd name="T14" fmla="*/ 8 w 65"/>
                      <a:gd name="T15" fmla="*/ 28 h 220"/>
                      <a:gd name="T16" fmla="*/ 0 w 65"/>
                      <a:gd name="T17" fmla="*/ 28 h 220"/>
                      <a:gd name="T18" fmla="*/ 0 w 65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65"/>
                      <a:gd name="T31" fmla="*/ 0 h 220"/>
                      <a:gd name="T32" fmla="*/ 65 w 65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65" h="220">
                        <a:moveTo>
                          <a:pt x="0" y="0"/>
                        </a:moveTo>
                        <a:lnTo>
                          <a:pt x="65" y="0"/>
                        </a:lnTo>
                        <a:lnTo>
                          <a:pt x="65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63" y="0"/>
                        </a:lnTo>
                        <a:lnTo>
                          <a:pt x="63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8B8B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63" name="Freeform 453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32" cy="110"/>
                  </a:xfrm>
                  <a:custGeom>
                    <a:avLst/>
                    <a:gdLst>
                      <a:gd name="T0" fmla="*/ 0 w 63"/>
                      <a:gd name="T1" fmla="*/ 0 h 220"/>
                      <a:gd name="T2" fmla="*/ 8 w 63"/>
                      <a:gd name="T3" fmla="*/ 0 h 220"/>
                      <a:gd name="T4" fmla="*/ 8 w 63"/>
                      <a:gd name="T5" fmla="*/ 28 h 220"/>
                      <a:gd name="T6" fmla="*/ 0 w 63"/>
                      <a:gd name="T7" fmla="*/ 28 h 220"/>
                      <a:gd name="T8" fmla="*/ 0 w 63"/>
                      <a:gd name="T9" fmla="*/ 0 h 220"/>
                      <a:gd name="T10" fmla="*/ 0 w 63"/>
                      <a:gd name="T11" fmla="*/ 0 h 220"/>
                      <a:gd name="T12" fmla="*/ 8 w 63"/>
                      <a:gd name="T13" fmla="*/ 0 h 220"/>
                      <a:gd name="T14" fmla="*/ 8 w 63"/>
                      <a:gd name="T15" fmla="*/ 28 h 220"/>
                      <a:gd name="T16" fmla="*/ 0 w 63"/>
                      <a:gd name="T17" fmla="*/ 28 h 220"/>
                      <a:gd name="T18" fmla="*/ 0 w 63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63"/>
                      <a:gd name="T31" fmla="*/ 0 h 220"/>
                      <a:gd name="T32" fmla="*/ 63 w 63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63" h="220">
                        <a:moveTo>
                          <a:pt x="0" y="0"/>
                        </a:moveTo>
                        <a:lnTo>
                          <a:pt x="63" y="0"/>
                        </a:lnTo>
                        <a:lnTo>
                          <a:pt x="63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61" y="0"/>
                        </a:lnTo>
                        <a:lnTo>
                          <a:pt x="61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9B9B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64" name="Freeform 454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31" cy="110"/>
                  </a:xfrm>
                  <a:custGeom>
                    <a:avLst/>
                    <a:gdLst>
                      <a:gd name="T0" fmla="*/ 0 w 61"/>
                      <a:gd name="T1" fmla="*/ 0 h 220"/>
                      <a:gd name="T2" fmla="*/ 8 w 61"/>
                      <a:gd name="T3" fmla="*/ 0 h 220"/>
                      <a:gd name="T4" fmla="*/ 8 w 61"/>
                      <a:gd name="T5" fmla="*/ 28 h 220"/>
                      <a:gd name="T6" fmla="*/ 0 w 61"/>
                      <a:gd name="T7" fmla="*/ 28 h 220"/>
                      <a:gd name="T8" fmla="*/ 0 w 61"/>
                      <a:gd name="T9" fmla="*/ 0 h 220"/>
                      <a:gd name="T10" fmla="*/ 0 w 61"/>
                      <a:gd name="T11" fmla="*/ 0 h 220"/>
                      <a:gd name="T12" fmla="*/ 8 w 61"/>
                      <a:gd name="T13" fmla="*/ 0 h 220"/>
                      <a:gd name="T14" fmla="*/ 8 w 61"/>
                      <a:gd name="T15" fmla="*/ 28 h 220"/>
                      <a:gd name="T16" fmla="*/ 0 w 61"/>
                      <a:gd name="T17" fmla="*/ 28 h 220"/>
                      <a:gd name="T18" fmla="*/ 0 w 61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61"/>
                      <a:gd name="T31" fmla="*/ 0 h 220"/>
                      <a:gd name="T32" fmla="*/ 61 w 61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61" h="220">
                        <a:moveTo>
                          <a:pt x="0" y="0"/>
                        </a:moveTo>
                        <a:lnTo>
                          <a:pt x="61" y="0"/>
                        </a:lnTo>
                        <a:lnTo>
                          <a:pt x="61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BBBB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65" name="Freeform 455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30" cy="110"/>
                  </a:xfrm>
                  <a:custGeom>
                    <a:avLst/>
                    <a:gdLst>
                      <a:gd name="T0" fmla="*/ 0 w 59"/>
                      <a:gd name="T1" fmla="*/ 0 h 220"/>
                      <a:gd name="T2" fmla="*/ 8 w 59"/>
                      <a:gd name="T3" fmla="*/ 0 h 220"/>
                      <a:gd name="T4" fmla="*/ 8 w 59"/>
                      <a:gd name="T5" fmla="*/ 28 h 220"/>
                      <a:gd name="T6" fmla="*/ 0 w 59"/>
                      <a:gd name="T7" fmla="*/ 28 h 220"/>
                      <a:gd name="T8" fmla="*/ 0 w 59"/>
                      <a:gd name="T9" fmla="*/ 0 h 220"/>
                      <a:gd name="T10" fmla="*/ 0 w 59"/>
                      <a:gd name="T11" fmla="*/ 0 h 220"/>
                      <a:gd name="T12" fmla="*/ 7 w 59"/>
                      <a:gd name="T13" fmla="*/ 0 h 220"/>
                      <a:gd name="T14" fmla="*/ 7 w 59"/>
                      <a:gd name="T15" fmla="*/ 28 h 220"/>
                      <a:gd name="T16" fmla="*/ 0 w 59"/>
                      <a:gd name="T17" fmla="*/ 28 h 220"/>
                      <a:gd name="T18" fmla="*/ 0 w 59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9"/>
                      <a:gd name="T31" fmla="*/ 0 h 220"/>
                      <a:gd name="T32" fmla="*/ 59 w 59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9" h="220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56" y="0"/>
                        </a:lnTo>
                        <a:lnTo>
                          <a:pt x="56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CBCB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66" name="Freeform 456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29" cy="110"/>
                  </a:xfrm>
                  <a:custGeom>
                    <a:avLst/>
                    <a:gdLst>
                      <a:gd name="T0" fmla="*/ 0 w 56"/>
                      <a:gd name="T1" fmla="*/ 0 h 220"/>
                      <a:gd name="T2" fmla="*/ 8 w 56"/>
                      <a:gd name="T3" fmla="*/ 0 h 220"/>
                      <a:gd name="T4" fmla="*/ 8 w 56"/>
                      <a:gd name="T5" fmla="*/ 28 h 220"/>
                      <a:gd name="T6" fmla="*/ 0 w 56"/>
                      <a:gd name="T7" fmla="*/ 28 h 220"/>
                      <a:gd name="T8" fmla="*/ 0 w 56"/>
                      <a:gd name="T9" fmla="*/ 0 h 220"/>
                      <a:gd name="T10" fmla="*/ 0 w 56"/>
                      <a:gd name="T11" fmla="*/ 0 h 220"/>
                      <a:gd name="T12" fmla="*/ 7 w 56"/>
                      <a:gd name="T13" fmla="*/ 0 h 220"/>
                      <a:gd name="T14" fmla="*/ 7 w 56"/>
                      <a:gd name="T15" fmla="*/ 28 h 220"/>
                      <a:gd name="T16" fmla="*/ 0 w 56"/>
                      <a:gd name="T17" fmla="*/ 28 h 220"/>
                      <a:gd name="T18" fmla="*/ 0 w 56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6"/>
                      <a:gd name="T31" fmla="*/ 0 h 220"/>
                      <a:gd name="T32" fmla="*/ 56 w 56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6" h="220">
                        <a:moveTo>
                          <a:pt x="0" y="0"/>
                        </a:moveTo>
                        <a:lnTo>
                          <a:pt x="56" y="0"/>
                        </a:lnTo>
                        <a:lnTo>
                          <a:pt x="56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54" y="0"/>
                        </a:lnTo>
                        <a:lnTo>
                          <a:pt x="54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EBEB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67" name="Freeform 457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28" cy="110"/>
                  </a:xfrm>
                  <a:custGeom>
                    <a:avLst/>
                    <a:gdLst>
                      <a:gd name="T0" fmla="*/ 0 w 54"/>
                      <a:gd name="T1" fmla="*/ 0 h 220"/>
                      <a:gd name="T2" fmla="*/ 8 w 54"/>
                      <a:gd name="T3" fmla="*/ 0 h 220"/>
                      <a:gd name="T4" fmla="*/ 8 w 54"/>
                      <a:gd name="T5" fmla="*/ 28 h 220"/>
                      <a:gd name="T6" fmla="*/ 0 w 54"/>
                      <a:gd name="T7" fmla="*/ 28 h 220"/>
                      <a:gd name="T8" fmla="*/ 0 w 54"/>
                      <a:gd name="T9" fmla="*/ 0 h 220"/>
                      <a:gd name="T10" fmla="*/ 0 w 54"/>
                      <a:gd name="T11" fmla="*/ 0 h 220"/>
                      <a:gd name="T12" fmla="*/ 7 w 54"/>
                      <a:gd name="T13" fmla="*/ 0 h 220"/>
                      <a:gd name="T14" fmla="*/ 7 w 54"/>
                      <a:gd name="T15" fmla="*/ 28 h 220"/>
                      <a:gd name="T16" fmla="*/ 0 w 54"/>
                      <a:gd name="T17" fmla="*/ 28 h 220"/>
                      <a:gd name="T18" fmla="*/ 0 w 54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4"/>
                      <a:gd name="T31" fmla="*/ 0 h 220"/>
                      <a:gd name="T32" fmla="*/ 54 w 54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4" h="220">
                        <a:moveTo>
                          <a:pt x="0" y="0"/>
                        </a:moveTo>
                        <a:lnTo>
                          <a:pt x="54" y="0"/>
                        </a:lnTo>
                        <a:lnTo>
                          <a:pt x="54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52" y="0"/>
                        </a:lnTo>
                        <a:lnTo>
                          <a:pt x="52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68" name="Freeform 458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26" cy="110"/>
                  </a:xfrm>
                  <a:custGeom>
                    <a:avLst/>
                    <a:gdLst>
                      <a:gd name="T0" fmla="*/ 0 w 52"/>
                      <a:gd name="T1" fmla="*/ 0 h 220"/>
                      <a:gd name="T2" fmla="*/ 7 w 52"/>
                      <a:gd name="T3" fmla="*/ 0 h 220"/>
                      <a:gd name="T4" fmla="*/ 7 w 52"/>
                      <a:gd name="T5" fmla="*/ 28 h 220"/>
                      <a:gd name="T6" fmla="*/ 0 w 52"/>
                      <a:gd name="T7" fmla="*/ 28 h 220"/>
                      <a:gd name="T8" fmla="*/ 0 w 52"/>
                      <a:gd name="T9" fmla="*/ 0 h 220"/>
                      <a:gd name="T10" fmla="*/ 0 w 52"/>
                      <a:gd name="T11" fmla="*/ 0 h 220"/>
                      <a:gd name="T12" fmla="*/ 7 w 52"/>
                      <a:gd name="T13" fmla="*/ 0 h 220"/>
                      <a:gd name="T14" fmla="*/ 7 w 52"/>
                      <a:gd name="T15" fmla="*/ 28 h 220"/>
                      <a:gd name="T16" fmla="*/ 0 w 52"/>
                      <a:gd name="T17" fmla="*/ 28 h 220"/>
                      <a:gd name="T18" fmla="*/ 0 w 52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2"/>
                      <a:gd name="T31" fmla="*/ 0 h 220"/>
                      <a:gd name="T32" fmla="*/ 52 w 52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2" h="220">
                        <a:moveTo>
                          <a:pt x="0" y="0"/>
                        </a:moveTo>
                        <a:lnTo>
                          <a:pt x="52" y="0"/>
                        </a:lnTo>
                        <a:lnTo>
                          <a:pt x="52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50" y="0"/>
                        </a:lnTo>
                        <a:lnTo>
                          <a:pt x="50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1C1C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69" name="Freeform 459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25" cy="110"/>
                  </a:xfrm>
                  <a:custGeom>
                    <a:avLst/>
                    <a:gdLst>
                      <a:gd name="T0" fmla="*/ 0 w 50"/>
                      <a:gd name="T1" fmla="*/ 0 h 220"/>
                      <a:gd name="T2" fmla="*/ 6 w 50"/>
                      <a:gd name="T3" fmla="*/ 0 h 220"/>
                      <a:gd name="T4" fmla="*/ 6 w 50"/>
                      <a:gd name="T5" fmla="*/ 28 h 220"/>
                      <a:gd name="T6" fmla="*/ 0 w 50"/>
                      <a:gd name="T7" fmla="*/ 28 h 220"/>
                      <a:gd name="T8" fmla="*/ 0 w 50"/>
                      <a:gd name="T9" fmla="*/ 0 h 220"/>
                      <a:gd name="T10" fmla="*/ 0 w 50"/>
                      <a:gd name="T11" fmla="*/ 0 h 220"/>
                      <a:gd name="T12" fmla="*/ 6 w 50"/>
                      <a:gd name="T13" fmla="*/ 0 h 220"/>
                      <a:gd name="T14" fmla="*/ 6 w 50"/>
                      <a:gd name="T15" fmla="*/ 28 h 220"/>
                      <a:gd name="T16" fmla="*/ 0 w 50"/>
                      <a:gd name="T17" fmla="*/ 28 h 220"/>
                      <a:gd name="T18" fmla="*/ 0 w 50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0"/>
                      <a:gd name="T31" fmla="*/ 0 h 220"/>
                      <a:gd name="T32" fmla="*/ 50 w 50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0" h="220">
                        <a:moveTo>
                          <a:pt x="0" y="0"/>
                        </a:moveTo>
                        <a:lnTo>
                          <a:pt x="50" y="0"/>
                        </a:lnTo>
                        <a:lnTo>
                          <a:pt x="50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47" y="0"/>
                        </a:lnTo>
                        <a:lnTo>
                          <a:pt x="47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3C3C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70" name="Freeform 460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24" cy="110"/>
                  </a:xfrm>
                  <a:custGeom>
                    <a:avLst/>
                    <a:gdLst>
                      <a:gd name="T0" fmla="*/ 0 w 47"/>
                      <a:gd name="T1" fmla="*/ 0 h 220"/>
                      <a:gd name="T2" fmla="*/ 6 w 47"/>
                      <a:gd name="T3" fmla="*/ 0 h 220"/>
                      <a:gd name="T4" fmla="*/ 6 w 47"/>
                      <a:gd name="T5" fmla="*/ 28 h 220"/>
                      <a:gd name="T6" fmla="*/ 0 w 47"/>
                      <a:gd name="T7" fmla="*/ 28 h 220"/>
                      <a:gd name="T8" fmla="*/ 0 w 47"/>
                      <a:gd name="T9" fmla="*/ 0 h 220"/>
                      <a:gd name="T10" fmla="*/ 0 w 47"/>
                      <a:gd name="T11" fmla="*/ 0 h 220"/>
                      <a:gd name="T12" fmla="*/ 6 w 47"/>
                      <a:gd name="T13" fmla="*/ 0 h 220"/>
                      <a:gd name="T14" fmla="*/ 6 w 47"/>
                      <a:gd name="T15" fmla="*/ 28 h 220"/>
                      <a:gd name="T16" fmla="*/ 0 w 47"/>
                      <a:gd name="T17" fmla="*/ 28 h 220"/>
                      <a:gd name="T18" fmla="*/ 0 w 47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47"/>
                      <a:gd name="T31" fmla="*/ 0 h 220"/>
                      <a:gd name="T32" fmla="*/ 47 w 47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47" h="220">
                        <a:moveTo>
                          <a:pt x="0" y="0"/>
                        </a:moveTo>
                        <a:lnTo>
                          <a:pt x="47" y="0"/>
                        </a:lnTo>
                        <a:lnTo>
                          <a:pt x="47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45" y="0"/>
                        </a:lnTo>
                        <a:lnTo>
                          <a:pt x="45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4C4C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71" name="Freeform 461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23" cy="110"/>
                  </a:xfrm>
                  <a:custGeom>
                    <a:avLst/>
                    <a:gdLst>
                      <a:gd name="T0" fmla="*/ 0 w 45"/>
                      <a:gd name="T1" fmla="*/ 0 h 220"/>
                      <a:gd name="T2" fmla="*/ 6 w 45"/>
                      <a:gd name="T3" fmla="*/ 0 h 220"/>
                      <a:gd name="T4" fmla="*/ 6 w 45"/>
                      <a:gd name="T5" fmla="*/ 28 h 220"/>
                      <a:gd name="T6" fmla="*/ 0 w 45"/>
                      <a:gd name="T7" fmla="*/ 28 h 220"/>
                      <a:gd name="T8" fmla="*/ 0 w 45"/>
                      <a:gd name="T9" fmla="*/ 0 h 220"/>
                      <a:gd name="T10" fmla="*/ 0 w 45"/>
                      <a:gd name="T11" fmla="*/ 0 h 220"/>
                      <a:gd name="T12" fmla="*/ 6 w 45"/>
                      <a:gd name="T13" fmla="*/ 0 h 220"/>
                      <a:gd name="T14" fmla="*/ 6 w 45"/>
                      <a:gd name="T15" fmla="*/ 28 h 220"/>
                      <a:gd name="T16" fmla="*/ 0 w 45"/>
                      <a:gd name="T17" fmla="*/ 28 h 220"/>
                      <a:gd name="T18" fmla="*/ 0 w 45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45"/>
                      <a:gd name="T31" fmla="*/ 0 h 220"/>
                      <a:gd name="T32" fmla="*/ 45 w 45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45" h="220">
                        <a:moveTo>
                          <a:pt x="0" y="0"/>
                        </a:moveTo>
                        <a:lnTo>
                          <a:pt x="45" y="0"/>
                        </a:lnTo>
                        <a:lnTo>
                          <a:pt x="45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6C6C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72" name="Freeform 462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22" cy="110"/>
                  </a:xfrm>
                  <a:custGeom>
                    <a:avLst/>
                    <a:gdLst>
                      <a:gd name="T0" fmla="*/ 0 w 43"/>
                      <a:gd name="T1" fmla="*/ 0 h 220"/>
                      <a:gd name="T2" fmla="*/ 6 w 43"/>
                      <a:gd name="T3" fmla="*/ 0 h 220"/>
                      <a:gd name="T4" fmla="*/ 6 w 43"/>
                      <a:gd name="T5" fmla="*/ 28 h 220"/>
                      <a:gd name="T6" fmla="*/ 0 w 43"/>
                      <a:gd name="T7" fmla="*/ 28 h 220"/>
                      <a:gd name="T8" fmla="*/ 0 w 43"/>
                      <a:gd name="T9" fmla="*/ 0 h 220"/>
                      <a:gd name="T10" fmla="*/ 0 w 43"/>
                      <a:gd name="T11" fmla="*/ 0 h 220"/>
                      <a:gd name="T12" fmla="*/ 6 w 43"/>
                      <a:gd name="T13" fmla="*/ 0 h 220"/>
                      <a:gd name="T14" fmla="*/ 6 w 43"/>
                      <a:gd name="T15" fmla="*/ 28 h 220"/>
                      <a:gd name="T16" fmla="*/ 0 w 43"/>
                      <a:gd name="T17" fmla="*/ 28 h 220"/>
                      <a:gd name="T18" fmla="*/ 0 w 43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43"/>
                      <a:gd name="T31" fmla="*/ 0 h 220"/>
                      <a:gd name="T32" fmla="*/ 43 w 43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43" h="220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41" y="0"/>
                        </a:lnTo>
                        <a:lnTo>
                          <a:pt x="41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7C7C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73" name="Freeform 463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21" cy="110"/>
                  </a:xfrm>
                  <a:custGeom>
                    <a:avLst/>
                    <a:gdLst>
                      <a:gd name="T0" fmla="*/ 0 w 41"/>
                      <a:gd name="T1" fmla="*/ 0 h 220"/>
                      <a:gd name="T2" fmla="*/ 6 w 41"/>
                      <a:gd name="T3" fmla="*/ 0 h 220"/>
                      <a:gd name="T4" fmla="*/ 6 w 41"/>
                      <a:gd name="T5" fmla="*/ 28 h 220"/>
                      <a:gd name="T6" fmla="*/ 0 w 41"/>
                      <a:gd name="T7" fmla="*/ 28 h 220"/>
                      <a:gd name="T8" fmla="*/ 0 w 41"/>
                      <a:gd name="T9" fmla="*/ 0 h 220"/>
                      <a:gd name="T10" fmla="*/ 0 w 41"/>
                      <a:gd name="T11" fmla="*/ 0 h 220"/>
                      <a:gd name="T12" fmla="*/ 5 w 41"/>
                      <a:gd name="T13" fmla="*/ 0 h 220"/>
                      <a:gd name="T14" fmla="*/ 5 w 41"/>
                      <a:gd name="T15" fmla="*/ 28 h 220"/>
                      <a:gd name="T16" fmla="*/ 0 w 41"/>
                      <a:gd name="T17" fmla="*/ 28 h 220"/>
                      <a:gd name="T18" fmla="*/ 0 w 41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41"/>
                      <a:gd name="T31" fmla="*/ 0 h 220"/>
                      <a:gd name="T32" fmla="*/ 41 w 41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41" h="220">
                        <a:moveTo>
                          <a:pt x="0" y="0"/>
                        </a:moveTo>
                        <a:lnTo>
                          <a:pt x="41" y="0"/>
                        </a:lnTo>
                        <a:lnTo>
                          <a:pt x="41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38" y="0"/>
                        </a:lnTo>
                        <a:lnTo>
                          <a:pt x="38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9C9C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74" name="Freeform 464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20" cy="110"/>
                  </a:xfrm>
                  <a:custGeom>
                    <a:avLst/>
                    <a:gdLst>
                      <a:gd name="T0" fmla="*/ 0 w 38"/>
                      <a:gd name="T1" fmla="*/ 0 h 220"/>
                      <a:gd name="T2" fmla="*/ 6 w 38"/>
                      <a:gd name="T3" fmla="*/ 0 h 220"/>
                      <a:gd name="T4" fmla="*/ 6 w 38"/>
                      <a:gd name="T5" fmla="*/ 28 h 220"/>
                      <a:gd name="T6" fmla="*/ 0 w 38"/>
                      <a:gd name="T7" fmla="*/ 28 h 220"/>
                      <a:gd name="T8" fmla="*/ 0 w 38"/>
                      <a:gd name="T9" fmla="*/ 0 h 220"/>
                      <a:gd name="T10" fmla="*/ 0 w 38"/>
                      <a:gd name="T11" fmla="*/ 0 h 220"/>
                      <a:gd name="T12" fmla="*/ 5 w 38"/>
                      <a:gd name="T13" fmla="*/ 0 h 220"/>
                      <a:gd name="T14" fmla="*/ 5 w 38"/>
                      <a:gd name="T15" fmla="*/ 28 h 220"/>
                      <a:gd name="T16" fmla="*/ 0 w 38"/>
                      <a:gd name="T17" fmla="*/ 28 h 220"/>
                      <a:gd name="T18" fmla="*/ 0 w 38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38"/>
                      <a:gd name="T31" fmla="*/ 0 h 220"/>
                      <a:gd name="T32" fmla="*/ 38 w 38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38" h="220">
                        <a:moveTo>
                          <a:pt x="0" y="0"/>
                        </a:moveTo>
                        <a:lnTo>
                          <a:pt x="38" y="0"/>
                        </a:lnTo>
                        <a:lnTo>
                          <a:pt x="38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36" y="0"/>
                        </a:lnTo>
                        <a:lnTo>
                          <a:pt x="36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ACAC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75" name="Freeform 465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19" cy="110"/>
                  </a:xfrm>
                  <a:custGeom>
                    <a:avLst/>
                    <a:gdLst>
                      <a:gd name="T0" fmla="*/ 0 w 36"/>
                      <a:gd name="T1" fmla="*/ 0 h 220"/>
                      <a:gd name="T2" fmla="*/ 5 w 36"/>
                      <a:gd name="T3" fmla="*/ 0 h 220"/>
                      <a:gd name="T4" fmla="*/ 5 w 36"/>
                      <a:gd name="T5" fmla="*/ 28 h 220"/>
                      <a:gd name="T6" fmla="*/ 0 w 36"/>
                      <a:gd name="T7" fmla="*/ 28 h 220"/>
                      <a:gd name="T8" fmla="*/ 0 w 36"/>
                      <a:gd name="T9" fmla="*/ 0 h 220"/>
                      <a:gd name="T10" fmla="*/ 0 w 36"/>
                      <a:gd name="T11" fmla="*/ 0 h 220"/>
                      <a:gd name="T12" fmla="*/ 5 w 36"/>
                      <a:gd name="T13" fmla="*/ 0 h 220"/>
                      <a:gd name="T14" fmla="*/ 5 w 36"/>
                      <a:gd name="T15" fmla="*/ 28 h 220"/>
                      <a:gd name="T16" fmla="*/ 0 w 36"/>
                      <a:gd name="T17" fmla="*/ 28 h 220"/>
                      <a:gd name="T18" fmla="*/ 0 w 36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36"/>
                      <a:gd name="T31" fmla="*/ 0 h 220"/>
                      <a:gd name="T32" fmla="*/ 36 w 36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36" h="220">
                        <a:moveTo>
                          <a:pt x="0" y="0"/>
                        </a:moveTo>
                        <a:lnTo>
                          <a:pt x="36" y="0"/>
                        </a:lnTo>
                        <a:lnTo>
                          <a:pt x="36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34" y="0"/>
                        </a:lnTo>
                        <a:lnTo>
                          <a:pt x="34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CCCC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76" name="Freeform 466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17" cy="110"/>
                  </a:xfrm>
                  <a:custGeom>
                    <a:avLst/>
                    <a:gdLst>
                      <a:gd name="T0" fmla="*/ 0 w 34"/>
                      <a:gd name="T1" fmla="*/ 0 h 220"/>
                      <a:gd name="T2" fmla="*/ 4 w 34"/>
                      <a:gd name="T3" fmla="*/ 0 h 220"/>
                      <a:gd name="T4" fmla="*/ 4 w 34"/>
                      <a:gd name="T5" fmla="*/ 28 h 220"/>
                      <a:gd name="T6" fmla="*/ 0 w 34"/>
                      <a:gd name="T7" fmla="*/ 28 h 220"/>
                      <a:gd name="T8" fmla="*/ 0 w 34"/>
                      <a:gd name="T9" fmla="*/ 0 h 220"/>
                      <a:gd name="T10" fmla="*/ 0 w 34"/>
                      <a:gd name="T11" fmla="*/ 0 h 220"/>
                      <a:gd name="T12" fmla="*/ 3 w 34"/>
                      <a:gd name="T13" fmla="*/ 0 h 220"/>
                      <a:gd name="T14" fmla="*/ 3 w 34"/>
                      <a:gd name="T15" fmla="*/ 28 h 220"/>
                      <a:gd name="T16" fmla="*/ 0 w 34"/>
                      <a:gd name="T17" fmla="*/ 28 h 220"/>
                      <a:gd name="T18" fmla="*/ 0 w 34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34"/>
                      <a:gd name="T31" fmla="*/ 0 h 220"/>
                      <a:gd name="T32" fmla="*/ 34 w 34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34" h="220">
                        <a:moveTo>
                          <a:pt x="0" y="0"/>
                        </a:moveTo>
                        <a:lnTo>
                          <a:pt x="34" y="0"/>
                        </a:lnTo>
                        <a:lnTo>
                          <a:pt x="34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31" y="0"/>
                        </a:lnTo>
                        <a:lnTo>
                          <a:pt x="31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DCDC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77" name="Freeform 467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16" cy="110"/>
                  </a:xfrm>
                  <a:custGeom>
                    <a:avLst/>
                    <a:gdLst>
                      <a:gd name="T0" fmla="*/ 0 w 31"/>
                      <a:gd name="T1" fmla="*/ 0 h 220"/>
                      <a:gd name="T2" fmla="*/ 4 w 31"/>
                      <a:gd name="T3" fmla="*/ 0 h 220"/>
                      <a:gd name="T4" fmla="*/ 4 w 31"/>
                      <a:gd name="T5" fmla="*/ 28 h 220"/>
                      <a:gd name="T6" fmla="*/ 0 w 31"/>
                      <a:gd name="T7" fmla="*/ 28 h 220"/>
                      <a:gd name="T8" fmla="*/ 0 w 31"/>
                      <a:gd name="T9" fmla="*/ 0 h 220"/>
                      <a:gd name="T10" fmla="*/ 0 w 31"/>
                      <a:gd name="T11" fmla="*/ 0 h 220"/>
                      <a:gd name="T12" fmla="*/ 4 w 31"/>
                      <a:gd name="T13" fmla="*/ 0 h 220"/>
                      <a:gd name="T14" fmla="*/ 4 w 31"/>
                      <a:gd name="T15" fmla="*/ 28 h 220"/>
                      <a:gd name="T16" fmla="*/ 0 w 31"/>
                      <a:gd name="T17" fmla="*/ 28 h 220"/>
                      <a:gd name="T18" fmla="*/ 0 w 31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31"/>
                      <a:gd name="T31" fmla="*/ 0 h 220"/>
                      <a:gd name="T32" fmla="*/ 31 w 31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31" h="220">
                        <a:moveTo>
                          <a:pt x="0" y="0"/>
                        </a:moveTo>
                        <a:lnTo>
                          <a:pt x="31" y="0"/>
                        </a:lnTo>
                        <a:lnTo>
                          <a:pt x="31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29" y="0"/>
                        </a:lnTo>
                        <a:lnTo>
                          <a:pt x="29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FCFC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78" name="Freeform 468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15" cy="110"/>
                  </a:xfrm>
                  <a:custGeom>
                    <a:avLst/>
                    <a:gdLst>
                      <a:gd name="T0" fmla="*/ 0 w 29"/>
                      <a:gd name="T1" fmla="*/ 0 h 220"/>
                      <a:gd name="T2" fmla="*/ 4 w 29"/>
                      <a:gd name="T3" fmla="*/ 0 h 220"/>
                      <a:gd name="T4" fmla="*/ 4 w 29"/>
                      <a:gd name="T5" fmla="*/ 28 h 220"/>
                      <a:gd name="T6" fmla="*/ 0 w 29"/>
                      <a:gd name="T7" fmla="*/ 28 h 220"/>
                      <a:gd name="T8" fmla="*/ 0 w 29"/>
                      <a:gd name="T9" fmla="*/ 0 h 220"/>
                      <a:gd name="T10" fmla="*/ 0 w 29"/>
                      <a:gd name="T11" fmla="*/ 0 h 220"/>
                      <a:gd name="T12" fmla="*/ 4 w 29"/>
                      <a:gd name="T13" fmla="*/ 0 h 220"/>
                      <a:gd name="T14" fmla="*/ 4 w 29"/>
                      <a:gd name="T15" fmla="*/ 28 h 220"/>
                      <a:gd name="T16" fmla="*/ 0 w 29"/>
                      <a:gd name="T17" fmla="*/ 28 h 220"/>
                      <a:gd name="T18" fmla="*/ 0 w 29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9"/>
                      <a:gd name="T31" fmla="*/ 0 h 220"/>
                      <a:gd name="T32" fmla="*/ 29 w 29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9" h="220">
                        <a:moveTo>
                          <a:pt x="0" y="0"/>
                        </a:moveTo>
                        <a:lnTo>
                          <a:pt x="29" y="0"/>
                        </a:lnTo>
                        <a:lnTo>
                          <a:pt x="29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27" y="0"/>
                        </a:lnTo>
                        <a:lnTo>
                          <a:pt x="27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D0D0D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79" name="Freeform 469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14" cy="110"/>
                  </a:xfrm>
                  <a:custGeom>
                    <a:avLst/>
                    <a:gdLst>
                      <a:gd name="T0" fmla="*/ 0 w 27"/>
                      <a:gd name="T1" fmla="*/ 0 h 220"/>
                      <a:gd name="T2" fmla="*/ 4 w 27"/>
                      <a:gd name="T3" fmla="*/ 0 h 220"/>
                      <a:gd name="T4" fmla="*/ 4 w 27"/>
                      <a:gd name="T5" fmla="*/ 28 h 220"/>
                      <a:gd name="T6" fmla="*/ 0 w 27"/>
                      <a:gd name="T7" fmla="*/ 28 h 220"/>
                      <a:gd name="T8" fmla="*/ 0 w 27"/>
                      <a:gd name="T9" fmla="*/ 0 h 220"/>
                      <a:gd name="T10" fmla="*/ 0 w 27"/>
                      <a:gd name="T11" fmla="*/ 0 h 220"/>
                      <a:gd name="T12" fmla="*/ 4 w 27"/>
                      <a:gd name="T13" fmla="*/ 0 h 220"/>
                      <a:gd name="T14" fmla="*/ 4 w 27"/>
                      <a:gd name="T15" fmla="*/ 28 h 220"/>
                      <a:gd name="T16" fmla="*/ 0 w 27"/>
                      <a:gd name="T17" fmla="*/ 28 h 220"/>
                      <a:gd name="T18" fmla="*/ 0 w 27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7"/>
                      <a:gd name="T31" fmla="*/ 0 h 220"/>
                      <a:gd name="T32" fmla="*/ 27 w 27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7" h="220">
                        <a:moveTo>
                          <a:pt x="0" y="0"/>
                        </a:moveTo>
                        <a:lnTo>
                          <a:pt x="27" y="0"/>
                        </a:lnTo>
                        <a:lnTo>
                          <a:pt x="27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25" y="0"/>
                        </a:lnTo>
                        <a:lnTo>
                          <a:pt x="25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D2D2D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80" name="Freeform 470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13" cy="110"/>
                  </a:xfrm>
                  <a:custGeom>
                    <a:avLst/>
                    <a:gdLst>
                      <a:gd name="T0" fmla="*/ 0 w 25"/>
                      <a:gd name="T1" fmla="*/ 0 h 220"/>
                      <a:gd name="T2" fmla="*/ 4 w 25"/>
                      <a:gd name="T3" fmla="*/ 0 h 220"/>
                      <a:gd name="T4" fmla="*/ 4 w 25"/>
                      <a:gd name="T5" fmla="*/ 28 h 220"/>
                      <a:gd name="T6" fmla="*/ 0 w 25"/>
                      <a:gd name="T7" fmla="*/ 28 h 220"/>
                      <a:gd name="T8" fmla="*/ 0 w 25"/>
                      <a:gd name="T9" fmla="*/ 0 h 220"/>
                      <a:gd name="T10" fmla="*/ 0 w 25"/>
                      <a:gd name="T11" fmla="*/ 0 h 220"/>
                      <a:gd name="T12" fmla="*/ 3 w 25"/>
                      <a:gd name="T13" fmla="*/ 0 h 220"/>
                      <a:gd name="T14" fmla="*/ 3 w 25"/>
                      <a:gd name="T15" fmla="*/ 28 h 220"/>
                      <a:gd name="T16" fmla="*/ 0 w 25"/>
                      <a:gd name="T17" fmla="*/ 28 h 220"/>
                      <a:gd name="T18" fmla="*/ 0 w 25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5"/>
                      <a:gd name="T31" fmla="*/ 0 h 220"/>
                      <a:gd name="T32" fmla="*/ 25 w 25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5" h="220">
                        <a:moveTo>
                          <a:pt x="0" y="0"/>
                        </a:moveTo>
                        <a:lnTo>
                          <a:pt x="25" y="0"/>
                        </a:lnTo>
                        <a:lnTo>
                          <a:pt x="25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22" y="0"/>
                        </a:lnTo>
                        <a:lnTo>
                          <a:pt x="22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D3D3D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81" name="Freeform 471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12" cy="110"/>
                  </a:xfrm>
                  <a:custGeom>
                    <a:avLst/>
                    <a:gdLst>
                      <a:gd name="T0" fmla="*/ 0 w 22"/>
                      <a:gd name="T1" fmla="*/ 0 h 220"/>
                      <a:gd name="T2" fmla="*/ 4 w 22"/>
                      <a:gd name="T3" fmla="*/ 0 h 220"/>
                      <a:gd name="T4" fmla="*/ 4 w 22"/>
                      <a:gd name="T5" fmla="*/ 28 h 220"/>
                      <a:gd name="T6" fmla="*/ 0 w 22"/>
                      <a:gd name="T7" fmla="*/ 28 h 220"/>
                      <a:gd name="T8" fmla="*/ 0 w 22"/>
                      <a:gd name="T9" fmla="*/ 0 h 220"/>
                      <a:gd name="T10" fmla="*/ 0 w 22"/>
                      <a:gd name="T11" fmla="*/ 0 h 220"/>
                      <a:gd name="T12" fmla="*/ 3 w 22"/>
                      <a:gd name="T13" fmla="*/ 0 h 220"/>
                      <a:gd name="T14" fmla="*/ 3 w 22"/>
                      <a:gd name="T15" fmla="*/ 28 h 220"/>
                      <a:gd name="T16" fmla="*/ 0 w 22"/>
                      <a:gd name="T17" fmla="*/ 28 h 220"/>
                      <a:gd name="T18" fmla="*/ 0 w 22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2"/>
                      <a:gd name="T31" fmla="*/ 0 h 220"/>
                      <a:gd name="T32" fmla="*/ 22 w 22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2" h="220">
                        <a:moveTo>
                          <a:pt x="0" y="0"/>
                        </a:moveTo>
                        <a:lnTo>
                          <a:pt x="22" y="0"/>
                        </a:lnTo>
                        <a:lnTo>
                          <a:pt x="22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20" y="0"/>
                        </a:lnTo>
                        <a:lnTo>
                          <a:pt x="20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D5D5D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82" name="Freeform 472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11" cy="110"/>
                  </a:xfrm>
                  <a:custGeom>
                    <a:avLst/>
                    <a:gdLst>
                      <a:gd name="T0" fmla="*/ 0 w 20"/>
                      <a:gd name="T1" fmla="*/ 0 h 220"/>
                      <a:gd name="T2" fmla="*/ 3 w 20"/>
                      <a:gd name="T3" fmla="*/ 0 h 220"/>
                      <a:gd name="T4" fmla="*/ 3 w 20"/>
                      <a:gd name="T5" fmla="*/ 28 h 220"/>
                      <a:gd name="T6" fmla="*/ 0 w 20"/>
                      <a:gd name="T7" fmla="*/ 28 h 220"/>
                      <a:gd name="T8" fmla="*/ 0 w 20"/>
                      <a:gd name="T9" fmla="*/ 0 h 220"/>
                      <a:gd name="T10" fmla="*/ 0 w 20"/>
                      <a:gd name="T11" fmla="*/ 0 h 220"/>
                      <a:gd name="T12" fmla="*/ 3 w 20"/>
                      <a:gd name="T13" fmla="*/ 0 h 220"/>
                      <a:gd name="T14" fmla="*/ 3 w 20"/>
                      <a:gd name="T15" fmla="*/ 28 h 220"/>
                      <a:gd name="T16" fmla="*/ 0 w 20"/>
                      <a:gd name="T17" fmla="*/ 28 h 220"/>
                      <a:gd name="T18" fmla="*/ 0 w 20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0"/>
                      <a:gd name="T31" fmla="*/ 0 h 220"/>
                      <a:gd name="T32" fmla="*/ 20 w 20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0" h="220">
                        <a:moveTo>
                          <a:pt x="0" y="0"/>
                        </a:moveTo>
                        <a:lnTo>
                          <a:pt x="20" y="0"/>
                        </a:lnTo>
                        <a:lnTo>
                          <a:pt x="20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8" y="0"/>
                        </a:lnTo>
                        <a:lnTo>
                          <a:pt x="18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D6D6D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83" name="Freeform 473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9" cy="110"/>
                  </a:xfrm>
                  <a:custGeom>
                    <a:avLst/>
                    <a:gdLst>
                      <a:gd name="T0" fmla="*/ 0 w 18"/>
                      <a:gd name="T1" fmla="*/ 0 h 220"/>
                      <a:gd name="T2" fmla="*/ 2 w 18"/>
                      <a:gd name="T3" fmla="*/ 0 h 220"/>
                      <a:gd name="T4" fmla="*/ 2 w 18"/>
                      <a:gd name="T5" fmla="*/ 28 h 220"/>
                      <a:gd name="T6" fmla="*/ 0 w 18"/>
                      <a:gd name="T7" fmla="*/ 28 h 220"/>
                      <a:gd name="T8" fmla="*/ 0 w 18"/>
                      <a:gd name="T9" fmla="*/ 0 h 220"/>
                      <a:gd name="T10" fmla="*/ 0 w 18"/>
                      <a:gd name="T11" fmla="*/ 0 h 220"/>
                      <a:gd name="T12" fmla="*/ 2 w 18"/>
                      <a:gd name="T13" fmla="*/ 0 h 220"/>
                      <a:gd name="T14" fmla="*/ 2 w 18"/>
                      <a:gd name="T15" fmla="*/ 28 h 220"/>
                      <a:gd name="T16" fmla="*/ 0 w 18"/>
                      <a:gd name="T17" fmla="*/ 28 h 220"/>
                      <a:gd name="T18" fmla="*/ 0 w 18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8"/>
                      <a:gd name="T31" fmla="*/ 0 h 220"/>
                      <a:gd name="T32" fmla="*/ 18 w 18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8" h="220">
                        <a:moveTo>
                          <a:pt x="0" y="0"/>
                        </a:moveTo>
                        <a:lnTo>
                          <a:pt x="18" y="0"/>
                        </a:lnTo>
                        <a:lnTo>
                          <a:pt x="18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6" y="0"/>
                        </a:lnTo>
                        <a:lnTo>
                          <a:pt x="16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D8D8D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84" name="Freeform 474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8" cy="110"/>
                  </a:xfrm>
                  <a:custGeom>
                    <a:avLst/>
                    <a:gdLst>
                      <a:gd name="T0" fmla="*/ 0 w 16"/>
                      <a:gd name="T1" fmla="*/ 0 h 220"/>
                      <a:gd name="T2" fmla="*/ 2 w 16"/>
                      <a:gd name="T3" fmla="*/ 0 h 220"/>
                      <a:gd name="T4" fmla="*/ 2 w 16"/>
                      <a:gd name="T5" fmla="*/ 28 h 220"/>
                      <a:gd name="T6" fmla="*/ 0 w 16"/>
                      <a:gd name="T7" fmla="*/ 28 h 220"/>
                      <a:gd name="T8" fmla="*/ 0 w 16"/>
                      <a:gd name="T9" fmla="*/ 0 h 220"/>
                      <a:gd name="T10" fmla="*/ 0 w 16"/>
                      <a:gd name="T11" fmla="*/ 0 h 220"/>
                      <a:gd name="T12" fmla="*/ 1 w 16"/>
                      <a:gd name="T13" fmla="*/ 0 h 220"/>
                      <a:gd name="T14" fmla="*/ 1 w 16"/>
                      <a:gd name="T15" fmla="*/ 28 h 220"/>
                      <a:gd name="T16" fmla="*/ 0 w 16"/>
                      <a:gd name="T17" fmla="*/ 28 h 220"/>
                      <a:gd name="T18" fmla="*/ 0 w 16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6"/>
                      <a:gd name="T31" fmla="*/ 0 h 220"/>
                      <a:gd name="T32" fmla="*/ 16 w 16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6" h="220">
                        <a:moveTo>
                          <a:pt x="0" y="0"/>
                        </a:moveTo>
                        <a:lnTo>
                          <a:pt x="16" y="0"/>
                        </a:lnTo>
                        <a:lnTo>
                          <a:pt x="16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3" y="0"/>
                        </a:lnTo>
                        <a:lnTo>
                          <a:pt x="13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D9D9D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</p:grpSp>
            <p:grpSp>
              <p:nvGrpSpPr>
                <p:cNvPr id="84" name="Group 475"/>
                <p:cNvGrpSpPr>
                  <a:grpSpLocks/>
                </p:cNvGrpSpPr>
                <p:nvPr/>
              </p:nvGrpSpPr>
              <p:grpSpPr bwMode="auto">
                <a:xfrm>
                  <a:off x="3772" y="442"/>
                  <a:ext cx="139" cy="131"/>
                  <a:chOff x="1804" y="991"/>
                  <a:chExt cx="139" cy="135"/>
                </a:xfrm>
              </p:grpSpPr>
              <p:sp>
                <p:nvSpPr>
                  <p:cNvPr id="85" name="Freeform 476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7" cy="110"/>
                  </a:xfrm>
                  <a:custGeom>
                    <a:avLst/>
                    <a:gdLst>
                      <a:gd name="T0" fmla="*/ 0 w 13"/>
                      <a:gd name="T1" fmla="*/ 0 h 220"/>
                      <a:gd name="T2" fmla="*/ 2 w 13"/>
                      <a:gd name="T3" fmla="*/ 0 h 220"/>
                      <a:gd name="T4" fmla="*/ 2 w 13"/>
                      <a:gd name="T5" fmla="*/ 28 h 220"/>
                      <a:gd name="T6" fmla="*/ 0 w 13"/>
                      <a:gd name="T7" fmla="*/ 28 h 220"/>
                      <a:gd name="T8" fmla="*/ 0 w 13"/>
                      <a:gd name="T9" fmla="*/ 0 h 220"/>
                      <a:gd name="T10" fmla="*/ 0 w 13"/>
                      <a:gd name="T11" fmla="*/ 0 h 220"/>
                      <a:gd name="T12" fmla="*/ 2 w 13"/>
                      <a:gd name="T13" fmla="*/ 0 h 220"/>
                      <a:gd name="T14" fmla="*/ 2 w 13"/>
                      <a:gd name="T15" fmla="*/ 28 h 220"/>
                      <a:gd name="T16" fmla="*/ 0 w 13"/>
                      <a:gd name="T17" fmla="*/ 28 h 220"/>
                      <a:gd name="T18" fmla="*/ 0 w 13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3"/>
                      <a:gd name="T31" fmla="*/ 0 h 220"/>
                      <a:gd name="T32" fmla="*/ 13 w 13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3" h="220">
                        <a:moveTo>
                          <a:pt x="0" y="0"/>
                        </a:moveTo>
                        <a:lnTo>
                          <a:pt x="13" y="0"/>
                        </a:lnTo>
                        <a:lnTo>
                          <a:pt x="13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1" y="0"/>
                        </a:lnTo>
                        <a:lnTo>
                          <a:pt x="11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DBDBD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86" name="Freeform 477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6" cy="110"/>
                  </a:xfrm>
                  <a:custGeom>
                    <a:avLst/>
                    <a:gdLst>
                      <a:gd name="T0" fmla="*/ 0 w 11"/>
                      <a:gd name="T1" fmla="*/ 0 h 220"/>
                      <a:gd name="T2" fmla="*/ 2 w 11"/>
                      <a:gd name="T3" fmla="*/ 0 h 220"/>
                      <a:gd name="T4" fmla="*/ 2 w 11"/>
                      <a:gd name="T5" fmla="*/ 28 h 220"/>
                      <a:gd name="T6" fmla="*/ 0 w 11"/>
                      <a:gd name="T7" fmla="*/ 28 h 220"/>
                      <a:gd name="T8" fmla="*/ 0 w 11"/>
                      <a:gd name="T9" fmla="*/ 0 h 220"/>
                      <a:gd name="T10" fmla="*/ 0 w 11"/>
                      <a:gd name="T11" fmla="*/ 0 h 220"/>
                      <a:gd name="T12" fmla="*/ 2 w 11"/>
                      <a:gd name="T13" fmla="*/ 0 h 220"/>
                      <a:gd name="T14" fmla="*/ 2 w 11"/>
                      <a:gd name="T15" fmla="*/ 28 h 220"/>
                      <a:gd name="T16" fmla="*/ 0 w 11"/>
                      <a:gd name="T17" fmla="*/ 28 h 220"/>
                      <a:gd name="T18" fmla="*/ 0 w 11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1"/>
                      <a:gd name="T31" fmla="*/ 0 h 220"/>
                      <a:gd name="T32" fmla="*/ 11 w 11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1" h="220">
                        <a:moveTo>
                          <a:pt x="0" y="0"/>
                        </a:moveTo>
                        <a:lnTo>
                          <a:pt x="11" y="0"/>
                        </a:lnTo>
                        <a:lnTo>
                          <a:pt x="11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9" y="0"/>
                        </a:lnTo>
                        <a:lnTo>
                          <a:pt x="9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DCDCD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87" name="Freeform 478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5" cy="110"/>
                  </a:xfrm>
                  <a:custGeom>
                    <a:avLst/>
                    <a:gdLst>
                      <a:gd name="T0" fmla="*/ 0 w 9"/>
                      <a:gd name="T1" fmla="*/ 0 h 220"/>
                      <a:gd name="T2" fmla="*/ 2 w 9"/>
                      <a:gd name="T3" fmla="*/ 0 h 220"/>
                      <a:gd name="T4" fmla="*/ 2 w 9"/>
                      <a:gd name="T5" fmla="*/ 28 h 220"/>
                      <a:gd name="T6" fmla="*/ 0 w 9"/>
                      <a:gd name="T7" fmla="*/ 28 h 220"/>
                      <a:gd name="T8" fmla="*/ 0 w 9"/>
                      <a:gd name="T9" fmla="*/ 0 h 220"/>
                      <a:gd name="T10" fmla="*/ 0 w 9"/>
                      <a:gd name="T11" fmla="*/ 0 h 220"/>
                      <a:gd name="T12" fmla="*/ 1 w 9"/>
                      <a:gd name="T13" fmla="*/ 0 h 220"/>
                      <a:gd name="T14" fmla="*/ 1 w 9"/>
                      <a:gd name="T15" fmla="*/ 28 h 220"/>
                      <a:gd name="T16" fmla="*/ 0 w 9"/>
                      <a:gd name="T17" fmla="*/ 28 h 220"/>
                      <a:gd name="T18" fmla="*/ 0 w 9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"/>
                      <a:gd name="T31" fmla="*/ 0 h 220"/>
                      <a:gd name="T32" fmla="*/ 9 w 9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" h="220">
                        <a:moveTo>
                          <a:pt x="0" y="0"/>
                        </a:moveTo>
                        <a:lnTo>
                          <a:pt x="9" y="0"/>
                        </a:lnTo>
                        <a:lnTo>
                          <a:pt x="9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7" y="0"/>
                        </a:lnTo>
                        <a:lnTo>
                          <a:pt x="7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DEDED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88" name="Freeform 479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4" cy="110"/>
                  </a:xfrm>
                  <a:custGeom>
                    <a:avLst/>
                    <a:gdLst>
                      <a:gd name="T0" fmla="*/ 0 w 7"/>
                      <a:gd name="T1" fmla="*/ 0 h 220"/>
                      <a:gd name="T2" fmla="*/ 1 w 7"/>
                      <a:gd name="T3" fmla="*/ 0 h 220"/>
                      <a:gd name="T4" fmla="*/ 1 w 7"/>
                      <a:gd name="T5" fmla="*/ 28 h 220"/>
                      <a:gd name="T6" fmla="*/ 0 w 7"/>
                      <a:gd name="T7" fmla="*/ 28 h 220"/>
                      <a:gd name="T8" fmla="*/ 0 w 7"/>
                      <a:gd name="T9" fmla="*/ 0 h 220"/>
                      <a:gd name="T10" fmla="*/ 0 w 7"/>
                      <a:gd name="T11" fmla="*/ 0 h 220"/>
                      <a:gd name="T12" fmla="*/ 1 w 7"/>
                      <a:gd name="T13" fmla="*/ 0 h 220"/>
                      <a:gd name="T14" fmla="*/ 1 w 7"/>
                      <a:gd name="T15" fmla="*/ 28 h 220"/>
                      <a:gd name="T16" fmla="*/ 0 w 7"/>
                      <a:gd name="T17" fmla="*/ 28 h 220"/>
                      <a:gd name="T18" fmla="*/ 0 w 7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7"/>
                      <a:gd name="T31" fmla="*/ 0 h 220"/>
                      <a:gd name="T32" fmla="*/ 7 w 7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7" h="220">
                        <a:moveTo>
                          <a:pt x="0" y="0"/>
                        </a:moveTo>
                        <a:lnTo>
                          <a:pt x="7" y="0"/>
                        </a:lnTo>
                        <a:lnTo>
                          <a:pt x="7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4" y="0"/>
                        </a:lnTo>
                        <a:lnTo>
                          <a:pt x="4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DFDFD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89" name="Freeform 480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3" cy="110"/>
                  </a:xfrm>
                  <a:custGeom>
                    <a:avLst/>
                    <a:gdLst>
                      <a:gd name="T0" fmla="*/ 0 w 4"/>
                      <a:gd name="T1" fmla="*/ 0 h 220"/>
                      <a:gd name="T2" fmla="*/ 2 w 4"/>
                      <a:gd name="T3" fmla="*/ 0 h 220"/>
                      <a:gd name="T4" fmla="*/ 2 w 4"/>
                      <a:gd name="T5" fmla="*/ 28 h 220"/>
                      <a:gd name="T6" fmla="*/ 0 w 4"/>
                      <a:gd name="T7" fmla="*/ 28 h 220"/>
                      <a:gd name="T8" fmla="*/ 0 w 4"/>
                      <a:gd name="T9" fmla="*/ 0 h 220"/>
                      <a:gd name="T10" fmla="*/ 0 w 4"/>
                      <a:gd name="T11" fmla="*/ 0 h 220"/>
                      <a:gd name="T12" fmla="*/ 2 w 4"/>
                      <a:gd name="T13" fmla="*/ 0 h 220"/>
                      <a:gd name="T14" fmla="*/ 2 w 4"/>
                      <a:gd name="T15" fmla="*/ 28 h 220"/>
                      <a:gd name="T16" fmla="*/ 0 w 4"/>
                      <a:gd name="T17" fmla="*/ 28 h 220"/>
                      <a:gd name="T18" fmla="*/ 0 w 4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4"/>
                      <a:gd name="T31" fmla="*/ 0 h 220"/>
                      <a:gd name="T32" fmla="*/ 4 w 4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4" h="220">
                        <a:moveTo>
                          <a:pt x="0" y="0"/>
                        </a:moveTo>
                        <a:lnTo>
                          <a:pt x="4" y="0"/>
                        </a:lnTo>
                        <a:lnTo>
                          <a:pt x="4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2" y="0"/>
                        </a:lnTo>
                        <a:lnTo>
                          <a:pt x="2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1E1E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90" name="Freeform 481"/>
                  <p:cNvSpPr>
                    <a:spLocks noEditPoints="1"/>
                  </p:cNvSpPr>
                  <p:nvPr/>
                </p:nvSpPr>
                <p:spPr bwMode="auto">
                  <a:xfrm>
                    <a:off x="1887" y="991"/>
                    <a:ext cx="2" cy="110"/>
                  </a:xfrm>
                  <a:custGeom>
                    <a:avLst/>
                    <a:gdLst>
                      <a:gd name="T0" fmla="*/ 0 w 2"/>
                      <a:gd name="T1" fmla="*/ 0 h 220"/>
                      <a:gd name="T2" fmla="*/ 2 w 2"/>
                      <a:gd name="T3" fmla="*/ 0 h 220"/>
                      <a:gd name="T4" fmla="*/ 2 w 2"/>
                      <a:gd name="T5" fmla="*/ 28 h 220"/>
                      <a:gd name="T6" fmla="*/ 0 w 2"/>
                      <a:gd name="T7" fmla="*/ 28 h 220"/>
                      <a:gd name="T8" fmla="*/ 0 w 2"/>
                      <a:gd name="T9" fmla="*/ 0 h 220"/>
                      <a:gd name="T10" fmla="*/ 0 w 2"/>
                      <a:gd name="T11" fmla="*/ 0 h 220"/>
                      <a:gd name="T12" fmla="*/ 0 w 2"/>
                      <a:gd name="T13" fmla="*/ 0 h 220"/>
                      <a:gd name="T14" fmla="*/ 0 w 2"/>
                      <a:gd name="T15" fmla="*/ 28 h 220"/>
                      <a:gd name="T16" fmla="*/ 0 w 2"/>
                      <a:gd name="T17" fmla="*/ 28 h 220"/>
                      <a:gd name="T18" fmla="*/ 0 w 2"/>
                      <a:gd name="T19" fmla="*/ 0 h 2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"/>
                      <a:gd name="T31" fmla="*/ 0 h 220"/>
                      <a:gd name="T32" fmla="*/ 2 w 2"/>
                      <a:gd name="T33" fmla="*/ 220 h 2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" h="220">
                        <a:moveTo>
                          <a:pt x="0" y="0"/>
                        </a:moveTo>
                        <a:lnTo>
                          <a:pt x="2" y="0"/>
                        </a:lnTo>
                        <a:lnTo>
                          <a:pt x="2" y="22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91" name="Freeform 482"/>
                  <p:cNvSpPr>
                    <a:spLocks/>
                  </p:cNvSpPr>
                  <p:nvPr/>
                </p:nvSpPr>
                <p:spPr bwMode="auto">
                  <a:xfrm>
                    <a:off x="1901" y="1091"/>
                    <a:ext cx="28" cy="10"/>
                  </a:xfrm>
                  <a:custGeom>
                    <a:avLst/>
                    <a:gdLst>
                      <a:gd name="T0" fmla="*/ 0 w 57"/>
                      <a:gd name="T1" fmla="*/ 3 h 19"/>
                      <a:gd name="T2" fmla="*/ 0 w 57"/>
                      <a:gd name="T3" fmla="*/ 2 h 19"/>
                      <a:gd name="T4" fmla="*/ 1 w 57"/>
                      <a:gd name="T5" fmla="*/ 1 h 19"/>
                      <a:gd name="T6" fmla="*/ 2 w 57"/>
                      <a:gd name="T7" fmla="*/ 1 h 19"/>
                      <a:gd name="T8" fmla="*/ 3 w 57"/>
                      <a:gd name="T9" fmla="*/ 0 h 19"/>
                      <a:gd name="T10" fmla="*/ 4 w 57"/>
                      <a:gd name="T11" fmla="*/ 1 h 19"/>
                      <a:gd name="T12" fmla="*/ 5 w 57"/>
                      <a:gd name="T13" fmla="*/ 1 h 19"/>
                      <a:gd name="T14" fmla="*/ 6 w 57"/>
                      <a:gd name="T15" fmla="*/ 2 h 19"/>
                      <a:gd name="T16" fmla="*/ 7 w 57"/>
                      <a:gd name="T17" fmla="*/ 3 h 19"/>
                      <a:gd name="T18" fmla="*/ 0 w 57"/>
                      <a:gd name="T19" fmla="*/ 3 h 19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7"/>
                      <a:gd name="T31" fmla="*/ 0 h 19"/>
                      <a:gd name="T32" fmla="*/ 57 w 57"/>
                      <a:gd name="T33" fmla="*/ 19 h 19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7" h="19">
                        <a:moveTo>
                          <a:pt x="0" y="19"/>
                        </a:moveTo>
                        <a:lnTo>
                          <a:pt x="3" y="11"/>
                        </a:lnTo>
                        <a:lnTo>
                          <a:pt x="10" y="4"/>
                        </a:lnTo>
                        <a:lnTo>
                          <a:pt x="19" y="1"/>
                        </a:lnTo>
                        <a:lnTo>
                          <a:pt x="28" y="0"/>
                        </a:lnTo>
                        <a:lnTo>
                          <a:pt x="38" y="1"/>
                        </a:lnTo>
                        <a:lnTo>
                          <a:pt x="46" y="4"/>
                        </a:lnTo>
                        <a:lnTo>
                          <a:pt x="53" y="11"/>
                        </a:lnTo>
                        <a:lnTo>
                          <a:pt x="57" y="19"/>
                        </a:lnTo>
                        <a:lnTo>
                          <a:pt x="0" y="19"/>
                        </a:lnTo>
                      </a:path>
                    </a:pathLst>
                  </a:custGeom>
                  <a:noFill/>
                  <a:ln w="158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92" name="Freeform 483"/>
                  <p:cNvSpPr>
                    <a:spLocks/>
                  </p:cNvSpPr>
                  <p:nvPr/>
                </p:nvSpPr>
                <p:spPr bwMode="auto">
                  <a:xfrm>
                    <a:off x="1887" y="991"/>
                    <a:ext cx="56" cy="88"/>
                  </a:xfrm>
                  <a:custGeom>
                    <a:avLst/>
                    <a:gdLst>
                      <a:gd name="T0" fmla="*/ 0 w 111"/>
                      <a:gd name="T1" fmla="*/ 3 h 176"/>
                      <a:gd name="T2" fmla="*/ 1 w 111"/>
                      <a:gd name="T3" fmla="*/ 3 h 176"/>
                      <a:gd name="T4" fmla="*/ 1 w 111"/>
                      <a:gd name="T5" fmla="*/ 1 h 176"/>
                      <a:gd name="T6" fmla="*/ 2 w 111"/>
                      <a:gd name="T7" fmla="*/ 1 h 176"/>
                      <a:gd name="T8" fmla="*/ 4 w 111"/>
                      <a:gd name="T9" fmla="*/ 1 h 176"/>
                      <a:gd name="T10" fmla="*/ 6 w 111"/>
                      <a:gd name="T11" fmla="*/ 1 h 176"/>
                      <a:gd name="T12" fmla="*/ 7 w 111"/>
                      <a:gd name="T13" fmla="*/ 0 h 176"/>
                      <a:gd name="T14" fmla="*/ 9 w 111"/>
                      <a:gd name="T15" fmla="*/ 1 h 176"/>
                      <a:gd name="T16" fmla="*/ 11 w 111"/>
                      <a:gd name="T17" fmla="*/ 1 h 176"/>
                      <a:gd name="T18" fmla="*/ 12 w 111"/>
                      <a:gd name="T19" fmla="*/ 1 h 176"/>
                      <a:gd name="T20" fmla="*/ 13 w 111"/>
                      <a:gd name="T21" fmla="*/ 1 h 176"/>
                      <a:gd name="T22" fmla="*/ 14 w 111"/>
                      <a:gd name="T23" fmla="*/ 3 h 176"/>
                      <a:gd name="T24" fmla="*/ 14 w 111"/>
                      <a:gd name="T25" fmla="*/ 3 h 176"/>
                      <a:gd name="T26" fmla="*/ 14 w 111"/>
                      <a:gd name="T27" fmla="*/ 22 h 176"/>
                      <a:gd name="T28" fmla="*/ 14 w 111"/>
                      <a:gd name="T29" fmla="*/ 22 h 176"/>
                      <a:gd name="T30" fmla="*/ 13 w 111"/>
                      <a:gd name="T31" fmla="*/ 21 h 176"/>
                      <a:gd name="T32" fmla="*/ 12 w 111"/>
                      <a:gd name="T33" fmla="*/ 20 h 176"/>
                      <a:gd name="T34" fmla="*/ 11 w 111"/>
                      <a:gd name="T35" fmla="*/ 20 h 176"/>
                      <a:gd name="T36" fmla="*/ 9 w 111"/>
                      <a:gd name="T37" fmla="*/ 19 h 176"/>
                      <a:gd name="T38" fmla="*/ 7 w 111"/>
                      <a:gd name="T39" fmla="*/ 19 h 176"/>
                      <a:gd name="T40" fmla="*/ 6 w 111"/>
                      <a:gd name="T41" fmla="*/ 19 h 176"/>
                      <a:gd name="T42" fmla="*/ 4 w 111"/>
                      <a:gd name="T43" fmla="*/ 20 h 176"/>
                      <a:gd name="T44" fmla="*/ 2 w 111"/>
                      <a:gd name="T45" fmla="*/ 20 h 176"/>
                      <a:gd name="T46" fmla="*/ 1 w 111"/>
                      <a:gd name="T47" fmla="*/ 21 h 176"/>
                      <a:gd name="T48" fmla="*/ 1 w 111"/>
                      <a:gd name="T49" fmla="*/ 22 h 176"/>
                      <a:gd name="T50" fmla="*/ 0 w 111"/>
                      <a:gd name="T51" fmla="*/ 22 h 176"/>
                      <a:gd name="T52" fmla="*/ 0 w 111"/>
                      <a:gd name="T53" fmla="*/ 3 h 17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111"/>
                      <a:gd name="T82" fmla="*/ 0 h 176"/>
                      <a:gd name="T83" fmla="*/ 111 w 111"/>
                      <a:gd name="T84" fmla="*/ 176 h 176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111" h="176">
                        <a:moveTo>
                          <a:pt x="0" y="26"/>
                        </a:moveTo>
                        <a:lnTo>
                          <a:pt x="2" y="19"/>
                        </a:lnTo>
                        <a:lnTo>
                          <a:pt x="7" y="14"/>
                        </a:lnTo>
                        <a:lnTo>
                          <a:pt x="16" y="8"/>
                        </a:lnTo>
                        <a:lnTo>
                          <a:pt x="27" y="4"/>
                        </a:lnTo>
                        <a:lnTo>
                          <a:pt x="41" y="1"/>
                        </a:lnTo>
                        <a:lnTo>
                          <a:pt x="55" y="0"/>
                        </a:lnTo>
                        <a:lnTo>
                          <a:pt x="70" y="1"/>
                        </a:lnTo>
                        <a:lnTo>
                          <a:pt x="84" y="4"/>
                        </a:lnTo>
                        <a:lnTo>
                          <a:pt x="95" y="8"/>
                        </a:lnTo>
                        <a:lnTo>
                          <a:pt x="104" y="14"/>
                        </a:lnTo>
                        <a:lnTo>
                          <a:pt x="110" y="19"/>
                        </a:lnTo>
                        <a:lnTo>
                          <a:pt x="111" y="26"/>
                        </a:lnTo>
                        <a:lnTo>
                          <a:pt x="111" y="176"/>
                        </a:lnTo>
                        <a:lnTo>
                          <a:pt x="110" y="169"/>
                        </a:lnTo>
                        <a:lnTo>
                          <a:pt x="104" y="163"/>
                        </a:lnTo>
                        <a:lnTo>
                          <a:pt x="95" y="158"/>
                        </a:lnTo>
                        <a:lnTo>
                          <a:pt x="84" y="154"/>
                        </a:lnTo>
                        <a:lnTo>
                          <a:pt x="70" y="152"/>
                        </a:lnTo>
                        <a:lnTo>
                          <a:pt x="55" y="151"/>
                        </a:lnTo>
                        <a:lnTo>
                          <a:pt x="41" y="152"/>
                        </a:lnTo>
                        <a:lnTo>
                          <a:pt x="27" y="154"/>
                        </a:lnTo>
                        <a:lnTo>
                          <a:pt x="16" y="158"/>
                        </a:lnTo>
                        <a:lnTo>
                          <a:pt x="7" y="163"/>
                        </a:lnTo>
                        <a:lnTo>
                          <a:pt x="2" y="169"/>
                        </a:lnTo>
                        <a:lnTo>
                          <a:pt x="0" y="176"/>
                        </a:lnTo>
                        <a:lnTo>
                          <a:pt x="0" y="26"/>
                        </a:lnTo>
                      </a:path>
                    </a:pathLst>
                  </a:custGeom>
                  <a:noFill/>
                  <a:ln w="158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93" name="Freeform 484"/>
                  <p:cNvSpPr>
                    <a:spLocks noEditPoints="1"/>
                  </p:cNvSpPr>
                  <p:nvPr/>
                </p:nvSpPr>
                <p:spPr bwMode="auto">
                  <a:xfrm>
                    <a:off x="1908" y="1079"/>
                    <a:ext cx="14" cy="14"/>
                  </a:xfrm>
                  <a:custGeom>
                    <a:avLst/>
                    <a:gdLst>
                      <a:gd name="T0" fmla="*/ 0 w 27"/>
                      <a:gd name="T1" fmla="*/ 0 h 28"/>
                      <a:gd name="T2" fmla="*/ 4 w 27"/>
                      <a:gd name="T3" fmla="*/ 0 h 28"/>
                      <a:gd name="T4" fmla="*/ 4 w 27"/>
                      <a:gd name="T5" fmla="*/ 4 h 28"/>
                      <a:gd name="T6" fmla="*/ 0 w 27"/>
                      <a:gd name="T7" fmla="*/ 4 h 28"/>
                      <a:gd name="T8" fmla="*/ 0 w 27"/>
                      <a:gd name="T9" fmla="*/ 0 h 28"/>
                      <a:gd name="T10" fmla="*/ 1 w 27"/>
                      <a:gd name="T11" fmla="*/ 0 h 28"/>
                      <a:gd name="T12" fmla="*/ 4 w 27"/>
                      <a:gd name="T13" fmla="*/ 0 h 28"/>
                      <a:gd name="T14" fmla="*/ 4 w 27"/>
                      <a:gd name="T15" fmla="*/ 4 h 28"/>
                      <a:gd name="T16" fmla="*/ 1 w 27"/>
                      <a:gd name="T17" fmla="*/ 4 h 28"/>
                      <a:gd name="T18" fmla="*/ 1 w 27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7"/>
                      <a:gd name="T31" fmla="*/ 0 h 28"/>
                      <a:gd name="T32" fmla="*/ 27 w 27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7" h="28">
                        <a:moveTo>
                          <a:pt x="0" y="0"/>
                        </a:moveTo>
                        <a:lnTo>
                          <a:pt x="27" y="0"/>
                        </a:lnTo>
                        <a:lnTo>
                          <a:pt x="27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2" y="0"/>
                        </a:moveTo>
                        <a:lnTo>
                          <a:pt x="25" y="0"/>
                        </a:lnTo>
                        <a:lnTo>
                          <a:pt x="25" y="28"/>
                        </a:lnTo>
                        <a:lnTo>
                          <a:pt x="2" y="28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9A9A9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94" name="Freeform 485"/>
                  <p:cNvSpPr>
                    <a:spLocks noEditPoints="1"/>
                  </p:cNvSpPr>
                  <p:nvPr/>
                </p:nvSpPr>
                <p:spPr bwMode="auto">
                  <a:xfrm>
                    <a:off x="1909" y="1079"/>
                    <a:ext cx="12" cy="14"/>
                  </a:xfrm>
                  <a:custGeom>
                    <a:avLst/>
                    <a:gdLst>
                      <a:gd name="T0" fmla="*/ 0 w 23"/>
                      <a:gd name="T1" fmla="*/ 0 h 28"/>
                      <a:gd name="T2" fmla="*/ 3 w 23"/>
                      <a:gd name="T3" fmla="*/ 0 h 28"/>
                      <a:gd name="T4" fmla="*/ 3 w 23"/>
                      <a:gd name="T5" fmla="*/ 4 h 28"/>
                      <a:gd name="T6" fmla="*/ 0 w 23"/>
                      <a:gd name="T7" fmla="*/ 4 h 28"/>
                      <a:gd name="T8" fmla="*/ 0 w 23"/>
                      <a:gd name="T9" fmla="*/ 0 h 28"/>
                      <a:gd name="T10" fmla="*/ 1 w 23"/>
                      <a:gd name="T11" fmla="*/ 0 h 28"/>
                      <a:gd name="T12" fmla="*/ 3 w 23"/>
                      <a:gd name="T13" fmla="*/ 0 h 28"/>
                      <a:gd name="T14" fmla="*/ 3 w 23"/>
                      <a:gd name="T15" fmla="*/ 4 h 28"/>
                      <a:gd name="T16" fmla="*/ 1 w 23"/>
                      <a:gd name="T17" fmla="*/ 4 h 28"/>
                      <a:gd name="T18" fmla="*/ 1 w 23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3"/>
                      <a:gd name="T31" fmla="*/ 0 h 28"/>
                      <a:gd name="T32" fmla="*/ 23 w 23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3" h="28">
                        <a:moveTo>
                          <a:pt x="0" y="0"/>
                        </a:moveTo>
                        <a:lnTo>
                          <a:pt x="23" y="0"/>
                        </a:lnTo>
                        <a:lnTo>
                          <a:pt x="23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2" y="0"/>
                        </a:moveTo>
                        <a:lnTo>
                          <a:pt x="20" y="0"/>
                        </a:lnTo>
                        <a:lnTo>
                          <a:pt x="20" y="28"/>
                        </a:lnTo>
                        <a:lnTo>
                          <a:pt x="2" y="28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95" name="Freeform 486"/>
                  <p:cNvSpPr>
                    <a:spLocks noEditPoints="1"/>
                  </p:cNvSpPr>
                  <p:nvPr/>
                </p:nvSpPr>
                <p:spPr bwMode="auto">
                  <a:xfrm>
                    <a:off x="1911" y="1079"/>
                    <a:ext cx="9" cy="14"/>
                  </a:xfrm>
                  <a:custGeom>
                    <a:avLst/>
                    <a:gdLst>
                      <a:gd name="T0" fmla="*/ 0 w 18"/>
                      <a:gd name="T1" fmla="*/ 0 h 28"/>
                      <a:gd name="T2" fmla="*/ 2 w 18"/>
                      <a:gd name="T3" fmla="*/ 0 h 28"/>
                      <a:gd name="T4" fmla="*/ 2 w 18"/>
                      <a:gd name="T5" fmla="*/ 4 h 28"/>
                      <a:gd name="T6" fmla="*/ 0 w 18"/>
                      <a:gd name="T7" fmla="*/ 4 h 28"/>
                      <a:gd name="T8" fmla="*/ 0 w 18"/>
                      <a:gd name="T9" fmla="*/ 0 h 28"/>
                      <a:gd name="T10" fmla="*/ 1 w 18"/>
                      <a:gd name="T11" fmla="*/ 0 h 28"/>
                      <a:gd name="T12" fmla="*/ 2 w 18"/>
                      <a:gd name="T13" fmla="*/ 0 h 28"/>
                      <a:gd name="T14" fmla="*/ 2 w 18"/>
                      <a:gd name="T15" fmla="*/ 4 h 28"/>
                      <a:gd name="T16" fmla="*/ 1 w 18"/>
                      <a:gd name="T17" fmla="*/ 4 h 28"/>
                      <a:gd name="T18" fmla="*/ 1 w 18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8"/>
                      <a:gd name="T31" fmla="*/ 0 h 28"/>
                      <a:gd name="T32" fmla="*/ 18 w 18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8" h="28">
                        <a:moveTo>
                          <a:pt x="0" y="0"/>
                        </a:moveTo>
                        <a:lnTo>
                          <a:pt x="18" y="0"/>
                        </a:lnTo>
                        <a:lnTo>
                          <a:pt x="18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2" y="0"/>
                        </a:moveTo>
                        <a:lnTo>
                          <a:pt x="16" y="0"/>
                        </a:lnTo>
                        <a:lnTo>
                          <a:pt x="16" y="28"/>
                        </a:lnTo>
                        <a:lnTo>
                          <a:pt x="2" y="28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B5B5B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96" name="Freeform 487"/>
                  <p:cNvSpPr>
                    <a:spLocks noEditPoints="1"/>
                  </p:cNvSpPr>
                  <p:nvPr/>
                </p:nvSpPr>
                <p:spPr bwMode="auto">
                  <a:xfrm>
                    <a:off x="1912" y="1079"/>
                    <a:ext cx="7" cy="14"/>
                  </a:xfrm>
                  <a:custGeom>
                    <a:avLst/>
                    <a:gdLst>
                      <a:gd name="T0" fmla="*/ 0 w 14"/>
                      <a:gd name="T1" fmla="*/ 0 h 28"/>
                      <a:gd name="T2" fmla="*/ 2 w 14"/>
                      <a:gd name="T3" fmla="*/ 0 h 28"/>
                      <a:gd name="T4" fmla="*/ 2 w 14"/>
                      <a:gd name="T5" fmla="*/ 4 h 28"/>
                      <a:gd name="T6" fmla="*/ 0 w 14"/>
                      <a:gd name="T7" fmla="*/ 4 h 28"/>
                      <a:gd name="T8" fmla="*/ 0 w 14"/>
                      <a:gd name="T9" fmla="*/ 0 h 28"/>
                      <a:gd name="T10" fmla="*/ 1 w 14"/>
                      <a:gd name="T11" fmla="*/ 0 h 28"/>
                      <a:gd name="T12" fmla="*/ 2 w 14"/>
                      <a:gd name="T13" fmla="*/ 0 h 28"/>
                      <a:gd name="T14" fmla="*/ 2 w 14"/>
                      <a:gd name="T15" fmla="*/ 4 h 28"/>
                      <a:gd name="T16" fmla="*/ 1 w 14"/>
                      <a:gd name="T17" fmla="*/ 4 h 28"/>
                      <a:gd name="T18" fmla="*/ 1 w 14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4"/>
                      <a:gd name="T31" fmla="*/ 0 h 28"/>
                      <a:gd name="T32" fmla="*/ 14 w 14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4" h="28">
                        <a:moveTo>
                          <a:pt x="0" y="0"/>
                        </a:moveTo>
                        <a:lnTo>
                          <a:pt x="14" y="0"/>
                        </a:lnTo>
                        <a:lnTo>
                          <a:pt x="14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3" y="0"/>
                        </a:moveTo>
                        <a:lnTo>
                          <a:pt x="12" y="0"/>
                        </a:lnTo>
                        <a:lnTo>
                          <a:pt x="12" y="28"/>
                        </a:lnTo>
                        <a:lnTo>
                          <a:pt x="3" y="28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C7C7C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97" name="Freeform 488"/>
                  <p:cNvSpPr>
                    <a:spLocks noEditPoints="1"/>
                  </p:cNvSpPr>
                  <p:nvPr/>
                </p:nvSpPr>
                <p:spPr bwMode="auto">
                  <a:xfrm>
                    <a:off x="1913" y="1079"/>
                    <a:ext cx="4" cy="14"/>
                  </a:xfrm>
                  <a:custGeom>
                    <a:avLst/>
                    <a:gdLst>
                      <a:gd name="T0" fmla="*/ 0 w 9"/>
                      <a:gd name="T1" fmla="*/ 0 h 28"/>
                      <a:gd name="T2" fmla="*/ 1 w 9"/>
                      <a:gd name="T3" fmla="*/ 0 h 28"/>
                      <a:gd name="T4" fmla="*/ 1 w 9"/>
                      <a:gd name="T5" fmla="*/ 4 h 28"/>
                      <a:gd name="T6" fmla="*/ 0 w 9"/>
                      <a:gd name="T7" fmla="*/ 4 h 28"/>
                      <a:gd name="T8" fmla="*/ 0 w 9"/>
                      <a:gd name="T9" fmla="*/ 0 h 28"/>
                      <a:gd name="T10" fmla="*/ 0 w 9"/>
                      <a:gd name="T11" fmla="*/ 0 h 28"/>
                      <a:gd name="T12" fmla="*/ 0 w 9"/>
                      <a:gd name="T13" fmla="*/ 0 h 28"/>
                      <a:gd name="T14" fmla="*/ 0 w 9"/>
                      <a:gd name="T15" fmla="*/ 4 h 28"/>
                      <a:gd name="T16" fmla="*/ 0 w 9"/>
                      <a:gd name="T17" fmla="*/ 4 h 28"/>
                      <a:gd name="T18" fmla="*/ 0 w 9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"/>
                      <a:gd name="T31" fmla="*/ 0 h 28"/>
                      <a:gd name="T32" fmla="*/ 9 w 9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" h="28">
                        <a:moveTo>
                          <a:pt x="0" y="0"/>
                        </a:moveTo>
                        <a:lnTo>
                          <a:pt x="9" y="0"/>
                        </a:lnTo>
                        <a:lnTo>
                          <a:pt x="9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2" y="0"/>
                        </a:moveTo>
                        <a:lnTo>
                          <a:pt x="7" y="0"/>
                        </a:lnTo>
                        <a:lnTo>
                          <a:pt x="7" y="28"/>
                        </a:lnTo>
                        <a:lnTo>
                          <a:pt x="2" y="28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D6D6D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98" name="Freeform 489"/>
                  <p:cNvSpPr>
                    <a:spLocks noEditPoints="1"/>
                  </p:cNvSpPr>
                  <p:nvPr/>
                </p:nvSpPr>
                <p:spPr bwMode="auto">
                  <a:xfrm>
                    <a:off x="1914" y="1079"/>
                    <a:ext cx="2" cy="14"/>
                  </a:xfrm>
                  <a:custGeom>
                    <a:avLst/>
                    <a:gdLst>
                      <a:gd name="T0" fmla="*/ 0 w 5"/>
                      <a:gd name="T1" fmla="*/ 0 h 28"/>
                      <a:gd name="T2" fmla="*/ 0 w 5"/>
                      <a:gd name="T3" fmla="*/ 0 h 28"/>
                      <a:gd name="T4" fmla="*/ 0 w 5"/>
                      <a:gd name="T5" fmla="*/ 4 h 28"/>
                      <a:gd name="T6" fmla="*/ 0 w 5"/>
                      <a:gd name="T7" fmla="*/ 4 h 28"/>
                      <a:gd name="T8" fmla="*/ 0 w 5"/>
                      <a:gd name="T9" fmla="*/ 0 h 28"/>
                      <a:gd name="T10" fmla="*/ 0 w 5"/>
                      <a:gd name="T11" fmla="*/ 0 h 28"/>
                      <a:gd name="T12" fmla="*/ 0 w 5"/>
                      <a:gd name="T13" fmla="*/ 0 h 28"/>
                      <a:gd name="T14" fmla="*/ 0 w 5"/>
                      <a:gd name="T15" fmla="*/ 4 h 28"/>
                      <a:gd name="T16" fmla="*/ 0 w 5"/>
                      <a:gd name="T17" fmla="*/ 4 h 28"/>
                      <a:gd name="T18" fmla="*/ 0 w 5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"/>
                      <a:gd name="T31" fmla="*/ 0 h 28"/>
                      <a:gd name="T32" fmla="*/ 5 w 5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" h="28">
                        <a:moveTo>
                          <a:pt x="0" y="0"/>
                        </a:moveTo>
                        <a:lnTo>
                          <a:pt x="5" y="0"/>
                        </a:lnTo>
                        <a:lnTo>
                          <a:pt x="5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2" y="0"/>
                        </a:moveTo>
                        <a:lnTo>
                          <a:pt x="2" y="0"/>
                        </a:lnTo>
                        <a:lnTo>
                          <a:pt x="2" y="28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DFDFD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99" name="Freeform 490"/>
                  <p:cNvSpPr>
                    <a:spLocks noEditPoints="1"/>
                  </p:cNvSpPr>
                  <p:nvPr/>
                </p:nvSpPr>
                <p:spPr bwMode="auto">
                  <a:xfrm>
                    <a:off x="1915" y="1079"/>
                    <a:ext cx="1" cy="14"/>
                  </a:xfrm>
                  <a:custGeom>
                    <a:avLst/>
                    <a:gdLst>
                      <a:gd name="T0" fmla="*/ 0 w 1"/>
                      <a:gd name="T1" fmla="*/ 0 h 28"/>
                      <a:gd name="T2" fmla="*/ 0 w 1"/>
                      <a:gd name="T3" fmla="*/ 0 h 28"/>
                      <a:gd name="T4" fmla="*/ 0 w 1"/>
                      <a:gd name="T5" fmla="*/ 4 h 28"/>
                      <a:gd name="T6" fmla="*/ 0 w 1"/>
                      <a:gd name="T7" fmla="*/ 4 h 28"/>
                      <a:gd name="T8" fmla="*/ 0 w 1"/>
                      <a:gd name="T9" fmla="*/ 0 h 28"/>
                      <a:gd name="T10" fmla="*/ 0 w 1"/>
                      <a:gd name="T11" fmla="*/ 0 h 28"/>
                      <a:gd name="T12" fmla="*/ 0 w 1"/>
                      <a:gd name="T13" fmla="*/ 0 h 28"/>
                      <a:gd name="T14" fmla="*/ 0 w 1"/>
                      <a:gd name="T15" fmla="*/ 4 h 28"/>
                      <a:gd name="T16" fmla="*/ 0 w 1"/>
                      <a:gd name="T17" fmla="*/ 4 h 28"/>
                      <a:gd name="T18" fmla="*/ 0 w 1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"/>
                      <a:gd name="T31" fmla="*/ 0 h 28"/>
                      <a:gd name="T32" fmla="*/ 1 w 1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" h="28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00" name="Freeform 491"/>
                  <p:cNvSpPr>
                    <a:spLocks/>
                  </p:cNvSpPr>
                  <p:nvPr/>
                </p:nvSpPr>
                <p:spPr bwMode="auto">
                  <a:xfrm>
                    <a:off x="1908" y="1079"/>
                    <a:ext cx="14" cy="14"/>
                  </a:xfrm>
                  <a:custGeom>
                    <a:avLst/>
                    <a:gdLst>
                      <a:gd name="T0" fmla="*/ 0 w 27"/>
                      <a:gd name="T1" fmla="*/ 1 h 28"/>
                      <a:gd name="T2" fmla="*/ 0 w 27"/>
                      <a:gd name="T3" fmla="*/ 4 h 28"/>
                      <a:gd name="T4" fmla="*/ 1 w 27"/>
                      <a:gd name="T5" fmla="*/ 4 h 28"/>
                      <a:gd name="T6" fmla="*/ 1 w 27"/>
                      <a:gd name="T7" fmla="*/ 4 h 28"/>
                      <a:gd name="T8" fmla="*/ 2 w 27"/>
                      <a:gd name="T9" fmla="*/ 4 h 28"/>
                      <a:gd name="T10" fmla="*/ 3 w 27"/>
                      <a:gd name="T11" fmla="*/ 4 h 28"/>
                      <a:gd name="T12" fmla="*/ 4 w 27"/>
                      <a:gd name="T13" fmla="*/ 4 h 28"/>
                      <a:gd name="T14" fmla="*/ 4 w 27"/>
                      <a:gd name="T15" fmla="*/ 4 h 28"/>
                      <a:gd name="T16" fmla="*/ 4 w 27"/>
                      <a:gd name="T17" fmla="*/ 1 h 28"/>
                      <a:gd name="T18" fmla="*/ 4 w 27"/>
                      <a:gd name="T19" fmla="*/ 1 h 28"/>
                      <a:gd name="T20" fmla="*/ 3 w 27"/>
                      <a:gd name="T21" fmla="*/ 0 h 28"/>
                      <a:gd name="T22" fmla="*/ 2 w 27"/>
                      <a:gd name="T23" fmla="*/ 0 h 28"/>
                      <a:gd name="T24" fmla="*/ 1 w 27"/>
                      <a:gd name="T25" fmla="*/ 0 h 28"/>
                      <a:gd name="T26" fmla="*/ 1 w 27"/>
                      <a:gd name="T27" fmla="*/ 1 h 28"/>
                      <a:gd name="T28" fmla="*/ 0 w 27"/>
                      <a:gd name="T29" fmla="*/ 1 h 2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27"/>
                      <a:gd name="T46" fmla="*/ 0 h 28"/>
                      <a:gd name="T47" fmla="*/ 27 w 27"/>
                      <a:gd name="T48" fmla="*/ 28 h 2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27" h="28">
                        <a:moveTo>
                          <a:pt x="0" y="3"/>
                        </a:moveTo>
                        <a:lnTo>
                          <a:pt x="0" y="28"/>
                        </a:lnTo>
                        <a:lnTo>
                          <a:pt x="1" y="26"/>
                        </a:lnTo>
                        <a:lnTo>
                          <a:pt x="6" y="25"/>
                        </a:lnTo>
                        <a:lnTo>
                          <a:pt x="13" y="25"/>
                        </a:lnTo>
                        <a:lnTo>
                          <a:pt x="20" y="25"/>
                        </a:lnTo>
                        <a:lnTo>
                          <a:pt x="26" y="26"/>
                        </a:lnTo>
                        <a:lnTo>
                          <a:pt x="27" y="28"/>
                        </a:lnTo>
                        <a:lnTo>
                          <a:pt x="27" y="3"/>
                        </a:lnTo>
                        <a:lnTo>
                          <a:pt x="26" y="1"/>
                        </a:lnTo>
                        <a:lnTo>
                          <a:pt x="20" y="0"/>
                        </a:lnTo>
                        <a:lnTo>
                          <a:pt x="13" y="0"/>
                        </a:lnTo>
                        <a:lnTo>
                          <a:pt x="6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01" name="Freeform 492"/>
                  <p:cNvSpPr>
                    <a:spLocks noEditPoints="1"/>
                  </p:cNvSpPr>
                  <p:nvPr/>
                </p:nvSpPr>
                <p:spPr bwMode="auto">
                  <a:xfrm>
                    <a:off x="1908" y="1079"/>
                    <a:ext cx="14" cy="14"/>
                  </a:xfrm>
                  <a:custGeom>
                    <a:avLst/>
                    <a:gdLst>
                      <a:gd name="T0" fmla="*/ 0 w 27"/>
                      <a:gd name="T1" fmla="*/ 0 h 28"/>
                      <a:gd name="T2" fmla="*/ 4 w 27"/>
                      <a:gd name="T3" fmla="*/ 0 h 28"/>
                      <a:gd name="T4" fmla="*/ 4 w 27"/>
                      <a:gd name="T5" fmla="*/ 4 h 28"/>
                      <a:gd name="T6" fmla="*/ 0 w 27"/>
                      <a:gd name="T7" fmla="*/ 4 h 28"/>
                      <a:gd name="T8" fmla="*/ 0 w 27"/>
                      <a:gd name="T9" fmla="*/ 0 h 28"/>
                      <a:gd name="T10" fmla="*/ 1 w 27"/>
                      <a:gd name="T11" fmla="*/ 0 h 28"/>
                      <a:gd name="T12" fmla="*/ 4 w 27"/>
                      <a:gd name="T13" fmla="*/ 0 h 28"/>
                      <a:gd name="T14" fmla="*/ 4 w 27"/>
                      <a:gd name="T15" fmla="*/ 4 h 28"/>
                      <a:gd name="T16" fmla="*/ 1 w 27"/>
                      <a:gd name="T17" fmla="*/ 4 h 28"/>
                      <a:gd name="T18" fmla="*/ 1 w 27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7"/>
                      <a:gd name="T31" fmla="*/ 0 h 28"/>
                      <a:gd name="T32" fmla="*/ 27 w 27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7" h="28">
                        <a:moveTo>
                          <a:pt x="0" y="0"/>
                        </a:moveTo>
                        <a:lnTo>
                          <a:pt x="27" y="0"/>
                        </a:lnTo>
                        <a:lnTo>
                          <a:pt x="27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2" y="0"/>
                        </a:moveTo>
                        <a:lnTo>
                          <a:pt x="25" y="0"/>
                        </a:lnTo>
                        <a:lnTo>
                          <a:pt x="25" y="28"/>
                        </a:lnTo>
                        <a:lnTo>
                          <a:pt x="2" y="28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9A9A9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02" name="Freeform 493"/>
                  <p:cNvSpPr>
                    <a:spLocks noEditPoints="1"/>
                  </p:cNvSpPr>
                  <p:nvPr/>
                </p:nvSpPr>
                <p:spPr bwMode="auto">
                  <a:xfrm>
                    <a:off x="1909" y="1079"/>
                    <a:ext cx="12" cy="14"/>
                  </a:xfrm>
                  <a:custGeom>
                    <a:avLst/>
                    <a:gdLst>
                      <a:gd name="T0" fmla="*/ 0 w 23"/>
                      <a:gd name="T1" fmla="*/ 0 h 28"/>
                      <a:gd name="T2" fmla="*/ 3 w 23"/>
                      <a:gd name="T3" fmla="*/ 0 h 28"/>
                      <a:gd name="T4" fmla="*/ 3 w 23"/>
                      <a:gd name="T5" fmla="*/ 4 h 28"/>
                      <a:gd name="T6" fmla="*/ 0 w 23"/>
                      <a:gd name="T7" fmla="*/ 4 h 28"/>
                      <a:gd name="T8" fmla="*/ 0 w 23"/>
                      <a:gd name="T9" fmla="*/ 0 h 28"/>
                      <a:gd name="T10" fmla="*/ 1 w 23"/>
                      <a:gd name="T11" fmla="*/ 0 h 28"/>
                      <a:gd name="T12" fmla="*/ 3 w 23"/>
                      <a:gd name="T13" fmla="*/ 0 h 28"/>
                      <a:gd name="T14" fmla="*/ 3 w 23"/>
                      <a:gd name="T15" fmla="*/ 4 h 28"/>
                      <a:gd name="T16" fmla="*/ 1 w 23"/>
                      <a:gd name="T17" fmla="*/ 4 h 28"/>
                      <a:gd name="T18" fmla="*/ 1 w 23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3"/>
                      <a:gd name="T31" fmla="*/ 0 h 28"/>
                      <a:gd name="T32" fmla="*/ 23 w 23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3" h="28">
                        <a:moveTo>
                          <a:pt x="0" y="0"/>
                        </a:moveTo>
                        <a:lnTo>
                          <a:pt x="23" y="0"/>
                        </a:lnTo>
                        <a:lnTo>
                          <a:pt x="23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2" y="0"/>
                        </a:moveTo>
                        <a:lnTo>
                          <a:pt x="20" y="0"/>
                        </a:lnTo>
                        <a:lnTo>
                          <a:pt x="20" y="28"/>
                        </a:lnTo>
                        <a:lnTo>
                          <a:pt x="2" y="28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03" name="Freeform 494"/>
                  <p:cNvSpPr>
                    <a:spLocks noEditPoints="1"/>
                  </p:cNvSpPr>
                  <p:nvPr/>
                </p:nvSpPr>
                <p:spPr bwMode="auto">
                  <a:xfrm>
                    <a:off x="1911" y="1079"/>
                    <a:ext cx="9" cy="14"/>
                  </a:xfrm>
                  <a:custGeom>
                    <a:avLst/>
                    <a:gdLst>
                      <a:gd name="T0" fmla="*/ 0 w 18"/>
                      <a:gd name="T1" fmla="*/ 0 h 28"/>
                      <a:gd name="T2" fmla="*/ 2 w 18"/>
                      <a:gd name="T3" fmla="*/ 0 h 28"/>
                      <a:gd name="T4" fmla="*/ 2 w 18"/>
                      <a:gd name="T5" fmla="*/ 4 h 28"/>
                      <a:gd name="T6" fmla="*/ 0 w 18"/>
                      <a:gd name="T7" fmla="*/ 4 h 28"/>
                      <a:gd name="T8" fmla="*/ 0 w 18"/>
                      <a:gd name="T9" fmla="*/ 0 h 28"/>
                      <a:gd name="T10" fmla="*/ 1 w 18"/>
                      <a:gd name="T11" fmla="*/ 0 h 28"/>
                      <a:gd name="T12" fmla="*/ 2 w 18"/>
                      <a:gd name="T13" fmla="*/ 0 h 28"/>
                      <a:gd name="T14" fmla="*/ 2 w 18"/>
                      <a:gd name="T15" fmla="*/ 4 h 28"/>
                      <a:gd name="T16" fmla="*/ 1 w 18"/>
                      <a:gd name="T17" fmla="*/ 4 h 28"/>
                      <a:gd name="T18" fmla="*/ 1 w 18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8"/>
                      <a:gd name="T31" fmla="*/ 0 h 28"/>
                      <a:gd name="T32" fmla="*/ 18 w 18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8" h="28">
                        <a:moveTo>
                          <a:pt x="0" y="0"/>
                        </a:moveTo>
                        <a:lnTo>
                          <a:pt x="18" y="0"/>
                        </a:lnTo>
                        <a:lnTo>
                          <a:pt x="18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2" y="0"/>
                        </a:moveTo>
                        <a:lnTo>
                          <a:pt x="16" y="0"/>
                        </a:lnTo>
                        <a:lnTo>
                          <a:pt x="16" y="28"/>
                        </a:lnTo>
                        <a:lnTo>
                          <a:pt x="2" y="28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B5B5B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04" name="Freeform 495"/>
                  <p:cNvSpPr>
                    <a:spLocks noEditPoints="1"/>
                  </p:cNvSpPr>
                  <p:nvPr/>
                </p:nvSpPr>
                <p:spPr bwMode="auto">
                  <a:xfrm>
                    <a:off x="1912" y="1079"/>
                    <a:ext cx="7" cy="14"/>
                  </a:xfrm>
                  <a:custGeom>
                    <a:avLst/>
                    <a:gdLst>
                      <a:gd name="T0" fmla="*/ 0 w 14"/>
                      <a:gd name="T1" fmla="*/ 0 h 28"/>
                      <a:gd name="T2" fmla="*/ 2 w 14"/>
                      <a:gd name="T3" fmla="*/ 0 h 28"/>
                      <a:gd name="T4" fmla="*/ 2 w 14"/>
                      <a:gd name="T5" fmla="*/ 4 h 28"/>
                      <a:gd name="T6" fmla="*/ 0 w 14"/>
                      <a:gd name="T7" fmla="*/ 4 h 28"/>
                      <a:gd name="T8" fmla="*/ 0 w 14"/>
                      <a:gd name="T9" fmla="*/ 0 h 28"/>
                      <a:gd name="T10" fmla="*/ 1 w 14"/>
                      <a:gd name="T11" fmla="*/ 0 h 28"/>
                      <a:gd name="T12" fmla="*/ 2 w 14"/>
                      <a:gd name="T13" fmla="*/ 0 h 28"/>
                      <a:gd name="T14" fmla="*/ 2 w 14"/>
                      <a:gd name="T15" fmla="*/ 4 h 28"/>
                      <a:gd name="T16" fmla="*/ 1 w 14"/>
                      <a:gd name="T17" fmla="*/ 4 h 28"/>
                      <a:gd name="T18" fmla="*/ 1 w 14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4"/>
                      <a:gd name="T31" fmla="*/ 0 h 28"/>
                      <a:gd name="T32" fmla="*/ 14 w 14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4" h="28">
                        <a:moveTo>
                          <a:pt x="0" y="0"/>
                        </a:moveTo>
                        <a:lnTo>
                          <a:pt x="14" y="0"/>
                        </a:lnTo>
                        <a:lnTo>
                          <a:pt x="14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3" y="0"/>
                        </a:moveTo>
                        <a:lnTo>
                          <a:pt x="12" y="0"/>
                        </a:lnTo>
                        <a:lnTo>
                          <a:pt x="12" y="28"/>
                        </a:lnTo>
                        <a:lnTo>
                          <a:pt x="3" y="28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C7C7C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05" name="Freeform 496"/>
                  <p:cNvSpPr>
                    <a:spLocks noEditPoints="1"/>
                  </p:cNvSpPr>
                  <p:nvPr/>
                </p:nvSpPr>
                <p:spPr bwMode="auto">
                  <a:xfrm>
                    <a:off x="1913" y="1079"/>
                    <a:ext cx="4" cy="14"/>
                  </a:xfrm>
                  <a:custGeom>
                    <a:avLst/>
                    <a:gdLst>
                      <a:gd name="T0" fmla="*/ 0 w 9"/>
                      <a:gd name="T1" fmla="*/ 0 h 28"/>
                      <a:gd name="T2" fmla="*/ 1 w 9"/>
                      <a:gd name="T3" fmla="*/ 0 h 28"/>
                      <a:gd name="T4" fmla="*/ 1 w 9"/>
                      <a:gd name="T5" fmla="*/ 4 h 28"/>
                      <a:gd name="T6" fmla="*/ 0 w 9"/>
                      <a:gd name="T7" fmla="*/ 4 h 28"/>
                      <a:gd name="T8" fmla="*/ 0 w 9"/>
                      <a:gd name="T9" fmla="*/ 0 h 28"/>
                      <a:gd name="T10" fmla="*/ 0 w 9"/>
                      <a:gd name="T11" fmla="*/ 0 h 28"/>
                      <a:gd name="T12" fmla="*/ 0 w 9"/>
                      <a:gd name="T13" fmla="*/ 0 h 28"/>
                      <a:gd name="T14" fmla="*/ 0 w 9"/>
                      <a:gd name="T15" fmla="*/ 4 h 28"/>
                      <a:gd name="T16" fmla="*/ 0 w 9"/>
                      <a:gd name="T17" fmla="*/ 4 h 28"/>
                      <a:gd name="T18" fmla="*/ 0 w 9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"/>
                      <a:gd name="T31" fmla="*/ 0 h 28"/>
                      <a:gd name="T32" fmla="*/ 9 w 9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" h="28">
                        <a:moveTo>
                          <a:pt x="0" y="0"/>
                        </a:moveTo>
                        <a:lnTo>
                          <a:pt x="9" y="0"/>
                        </a:lnTo>
                        <a:lnTo>
                          <a:pt x="9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2" y="0"/>
                        </a:moveTo>
                        <a:lnTo>
                          <a:pt x="7" y="0"/>
                        </a:lnTo>
                        <a:lnTo>
                          <a:pt x="7" y="28"/>
                        </a:lnTo>
                        <a:lnTo>
                          <a:pt x="2" y="28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D6D6D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06" name="Freeform 497"/>
                  <p:cNvSpPr>
                    <a:spLocks noEditPoints="1"/>
                  </p:cNvSpPr>
                  <p:nvPr/>
                </p:nvSpPr>
                <p:spPr bwMode="auto">
                  <a:xfrm>
                    <a:off x="1914" y="1079"/>
                    <a:ext cx="2" cy="14"/>
                  </a:xfrm>
                  <a:custGeom>
                    <a:avLst/>
                    <a:gdLst>
                      <a:gd name="T0" fmla="*/ 0 w 5"/>
                      <a:gd name="T1" fmla="*/ 0 h 28"/>
                      <a:gd name="T2" fmla="*/ 0 w 5"/>
                      <a:gd name="T3" fmla="*/ 0 h 28"/>
                      <a:gd name="T4" fmla="*/ 0 w 5"/>
                      <a:gd name="T5" fmla="*/ 4 h 28"/>
                      <a:gd name="T6" fmla="*/ 0 w 5"/>
                      <a:gd name="T7" fmla="*/ 4 h 28"/>
                      <a:gd name="T8" fmla="*/ 0 w 5"/>
                      <a:gd name="T9" fmla="*/ 0 h 28"/>
                      <a:gd name="T10" fmla="*/ 0 w 5"/>
                      <a:gd name="T11" fmla="*/ 0 h 28"/>
                      <a:gd name="T12" fmla="*/ 0 w 5"/>
                      <a:gd name="T13" fmla="*/ 0 h 28"/>
                      <a:gd name="T14" fmla="*/ 0 w 5"/>
                      <a:gd name="T15" fmla="*/ 4 h 28"/>
                      <a:gd name="T16" fmla="*/ 0 w 5"/>
                      <a:gd name="T17" fmla="*/ 4 h 28"/>
                      <a:gd name="T18" fmla="*/ 0 w 5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"/>
                      <a:gd name="T31" fmla="*/ 0 h 28"/>
                      <a:gd name="T32" fmla="*/ 5 w 5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" h="28">
                        <a:moveTo>
                          <a:pt x="0" y="0"/>
                        </a:moveTo>
                        <a:lnTo>
                          <a:pt x="5" y="0"/>
                        </a:lnTo>
                        <a:lnTo>
                          <a:pt x="5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2" y="0"/>
                        </a:moveTo>
                        <a:lnTo>
                          <a:pt x="2" y="0"/>
                        </a:lnTo>
                        <a:lnTo>
                          <a:pt x="2" y="28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DFDFD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07" name="Freeform 498"/>
                  <p:cNvSpPr>
                    <a:spLocks noEditPoints="1"/>
                  </p:cNvSpPr>
                  <p:nvPr/>
                </p:nvSpPr>
                <p:spPr bwMode="auto">
                  <a:xfrm>
                    <a:off x="1915" y="1079"/>
                    <a:ext cx="1" cy="14"/>
                  </a:xfrm>
                  <a:custGeom>
                    <a:avLst/>
                    <a:gdLst>
                      <a:gd name="T0" fmla="*/ 0 w 1"/>
                      <a:gd name="T1" fmla="*/ 0 h 28"/>
                      <a:gd name="T2" fmla="*/ 0 w 1"/>
                      <a:gd name="T3" fmla="*/ 0 h 28"/>
                      <a:gd name="T4" fmla="*/ 0 w 1"/>
                      <a:gd name="T5" fmla="*/ 4 h 28"/>
                      <a:gd name="T6" fmla="*/ 0 w 1"/>
                      <a:gd name="T7" fmla="*/ 4 h 28"/>
                      <a:gd name="T8" fmla="*/ 0 w 1"/>
                      <a:gd name="T9" fmla="*/ 0 h 28"/>
                      <a:gd name="T10" fmla="*/ 0 w 1"/>
                      <a:gd name="T11" fmla="*/ 0 h 28"/>
                      <a:gd name="T12" fmla="*/ 0 w 1"/>
                      <a:gd name="T13" fmla="*/ 0 h 28"/>
                      <a:gd name="T14" fmla="*/ 0 w 1"/>
                      <a:gd name="T15" fmla="*/ 4 h 28"/>
                      <a:gd name="T16" fmla="*/ 0 w 1"/>
                      <a:gd name="T17" fmla="*/ 4 h 28"/>
                      <a:gd name="T18" fmla="*/ 0 w 1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"/>
                      <a:gd name="T31" fmla="*/ 0 h 28"/>
                      <a:gd name="T32" fmla="*/ 1 w 1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" h="28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08" name="Freeform 499"/>
                  <p:cNvSpPr>
                    <a:spLocks/>
                  </p:cNvSpPr>
                  <p:nvPr/>
                </p:nvSpPr>
                <p:spPr bwMode="auto">
                  <a:xfrm>
                    <a:off x="1908" y="1079"/>
                    <a:ext cx="14" cy="14"/>
                  </a:xfrm>
                  <a:custGeom>
                    <a:avLst/>
                    <a:gdLst>
                      <a:gd name="T0" fmla="*/ 0 w 27"/>
                      <a:gd name="T1" fmla="*/ 1 h 28"/>
                      <a:gd name="T2" fmla="*/ 0 w 27"/>
                      <a:gd name="T3" fmla="*/ 4 h 28"/>
                      <a:gd name="T4" fmla="*/ 1 w 27"/>
                      <a:gd name="T5" fmla="*/ 4 h 28"/>
                      <a:gd name="T6" fmla="*/ 1 w 27"/>
                      <a:gd name="T7" fmla="*/ 4 h 28"/>
                      <a:gd name="T8" fmla="*/ 2 w 27"/>
                      <a:gd name="T9" fmla="*/ 4 h 28"/>
                      <a:gd name="T10" fmla="*/ 3 w 27"/>
                      <a:gd name="T11" fmla="*/ 4 h 28"/>
                      <a:gd name="T12" fmla="*/ 4 w 27"/>
                      <a:gd name="T13" fmla="*/ 4 h 28"/>
                      <a:gd name="T14" fmla="*/ 4 w 27"/>
                      <a:gd name="T15" fmla="*/ 4 h 28"/>
                      <a:gd name="T16" fmla="*/ 4 w 27"/>
                      <a:gd name="T17" fmla="*/ 1 h 28"/>
                      <a:gd name="T18" fmla="*/ 4 w 27"/>
                      <a:gd name="T19" fmla="*/ 1 h 28"/>
                      <a:gd name="T20" fmla="*/ 3 w 27"/>
                      <a:gd name="T21" fmla="*/ 0 h 28"/>
                      <a:gd name="T22" fmla="*/ 2 w 27"/>
                      <a:gd name="T23" fmla="*/ 0 h 28"/>
                      <a:gd name="T24" fmla="*/ 1 w 27"/>
                      <a:gd name="T25" fmla="*/ 0 h 28"/>
                      <a:gd name="T26" fmla="*/ 1 w 27"/>
                      <a:gd name="T27" fmla="*/ 1 h 28"/>
                      <a:gd name="T28" fmla="*/ 0 w 27"/>
                      <a:gd name="T29" fmla="*/ 1 h 2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27"/>
                      <a:gd name="T46" fmla="*/ 0 h 28"/>
                      <a:gd name="T47" fmla="*/ 27 w 27"/>
                      <a:gd name="T48" fmla="*/ 28 h 2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27" h="28">
                        <a:moveTo>
                          <a:pt x="0" y="3"/>
                        </a:moveTo>
                        <a:lnTo>
                          <a:pt x="0" y="28"/>
                        </a:lnTo>
                        <a:lnTo>
                          <a:pt x="1" y="26"/>
                        </a:lnTo>
                        <a:lnTo>
                          <a:pt x="6" y="25"/>
                        </a:lnTo>
                        <a:lnTo>
                          <a:pt x="13" y="25"/>
                        </a:lnTo>
                        <a:lnTo>
                          <a:pt x="20" y="25"/>
                        </a:lnTo>
                        <a:lnTo>
                          <a:pt x="26" y="26"/>
                        </a:lnTo>
                        <a:lnTo>
                          <a:pt x="27" y="28"/>
                        </a:lnTo>
                        <a:lnTo>
                          <a:pt x="27" y="3"/>
                        </a:lnTo>
                        <a:lnTo>
                          <a:pt x="26" y="1"/>
                        </a:lnTo>
                        <a:lnTo>
                          <a:pt x="20" y="0"/>
                        </a:lnTo>
                        <a:lnTo>
                          <a:pt x="13" y="0"/>
                        </a:lnTo>
                        <a:lnTo>
                          <a:pt x="6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</a:path>
                    </a:pathLst>
                  </a:custGeom>
                  <a:noFill/>
                  <a:ln w="158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09" name="Freeform 500"/>
                  <p:cNvSpPr>
                    <a:spLocks noEditPoints="1"/>
                  </p:cNvSpPr>
                  <p:nvPr/>
                </p:nvSpPr>
                <p:spPr bwMode="auto">
                  <a:xfrm>
                    <a:off x="1901" y="1098"/>
                    <a:ext cx="28" cy="6"/>
                  </a:xfrm>
                  <a:custGeom>
                    <a:avLst/>
                    <a:gdLst>
                      <a:gd name="T0" fmla="*/ 0 w 57"/>
                      <a:gd name="T1" fmla="*/ 0 h 13"/>
                      <a:gd name="T2" fmla="*/ 7 w 57"/>
                      <a:gd name="T3" fmla="*/ 0 h 13"/>
                      <a:gd name="T4" fmla="*/ 7 w 57"/>
                      <a:gd name="T5" fmla="*/ 1 h 13"/>
                      <a:gd name="T6" fmla="*/ 0 w 57"/>
                      <a:gd name="T7" fmla="*/ 1 h 13"/>
                      <a:gd name="T8" fmla="*/ 0 w 57"/>
                      <a:gd name="T9" fmla="*/ 0 h 13"/>
                      <a:gd name="T10" fmla="*/ 7 w 57"/>
                      <a:gd name="T11" fmla="*/ 0 h 13"/>
                      <a:gd name="T12" fmla="*/ 6 w 57"/>
                      <a:gd name="T13" fmla="*/ 0 h 13"/>
                      <a:gd name="T14" fmla="*/ 6 w 57"/>
                      <a:gd name="T15" fmla="*/ 0 h 13"/>
                      <a:gd name="T16" fmla="*/ 5 w 57"/>
                      <a:gd name="T17" fmla="*/ 0 h 13"/>
                      <a:gd name="T18" fmla="*/ 5 w 57"/>
                      <a:gd name="T19" fmla="*/ 0 h 13"/>
                      <a:gd name="T20" fmla="*/ 4 w 57"/>
                      <a:gd name="T21" fmla="*/ 0 h 13"/>
                      <a:gd name="T22" fmla="*/ 3 w 57"/>
                      <a:gd name="T23" fmla="*/ 0 h 13"/>
                      <a:gd name="T24" fmla="*/ 2 w 57"/>
                      <a:gd name="T25" fmla="*/ 0 h 13"/>
                      <a:gd name="T26" fmla="*/ 1 w 57"/>
                      <a:gd name="T27" fmla="*/ 0 h 13"/>
                      <a:gd name="T28" fmla="*/ 0 w 57"/>
                      <a:gd name="T29" fmla="*/ 0 h 13"/>
                      <a:gd name="T30" fmla="*/ 0 w 57"/>
                      <a:gd name="T31" fmla="*/ 0 h 13"/>
                      <a:gd name="T32" fmla="*/ 0 w 57"/>
                      <a:gd name="T33" fmla="*/ 0 h 13"/>
                      <a:gd name="T34" fmla="*/ 0 w 57"/>
                      <a:gd name="T35" fmla="*/ 1 h 13"/>
                      <a:gd name="T36" fmla="*/ 0 w 57"/>
                      <a:gd name="T37" fmla="*/ 1 h 13"/>
                      <a:gd name="T38" fmla="*/ 1 w 57"/>
                      <a:gd name="T39" fmla="*/ 1 h 13"/>
                      <a:gd name="T40" fmla="*/ 2 w 57"/>
                      <a:gd name="T41" fmla="*/ 1 h 13"/>
                      <a:gd name="T42" fmla="*/ 3 w 57"/>
                      <a:gd name="T43" fmla="*/ 1 h 13"/>
                      <a:gd name="T44" fmla="*/ 4 w 57"/>
                      <a:gd name="T45" fmla="*/ 1 h 13"/>
                      <a:gd name="T46" fmla="*/ 5 w 57"/>
                      <a:gd name="T47" fmla="*/ 1 h 13"/>
                      <a:gd name="T48" fmla="*/ 5 w 57"/>
                      <a:gd name="T49" fmla="*/ 1 h 13"/>
                      <a:gd name="T50" fmla="*/ 6 w 57"/>
                      <a:gd name="T51" fmla="*/ 1 h 13"/>
                      <a:gd name="T52" fmla="*/ 6 w 57"/>
                      <a:gd name="T53" fmla="*/ 1 h 13"/>
                      <a:gd name="T54" fmla="*/ 7 w 57"/>
                      <a:gd name="T55" fmla="*/ 0 h 13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57"/>
                      <a:gd name="T85" fmla="*/ 0 h 13"/>
                      <a:gd name="T86" fmla="*/ 57 w 57"/>
                      <a:gd name="T87" fmla="*/ 13 h 13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57" h="13">
                        <a:moveTo>
                          <a:pt x="0" y="0"/>
                        </a:moveTo>
                        <a:lnTo>
                          <a:pt x="57" y="0"/>
                        </a:lnTo>
                        <a:lnTo>
                          <a:pt x="57" y="13"/>
                        </a:lnTo>
                        <a:lnTo>
                          <a:pt x="0" y="13"/>
                        </a:lnTo>
                        <a:lnTo>
                          <a:pt x="0" y="0"/>
                        </a:lnTo>
                        <a:close/>
                        <a:moveTo>
                          <a:pt x="57" y="7"/>
                        </a:moveTo>
                        <a:lnTo>
                          <a:pt x="55" y="5"/>
                        </a:lnTo>
                        <a:lnTo>
                          <a:pt x="52" y="3"/>
                        </a:lnTo>
                        <a:lnTo>
                          <a:pt x="46" y="2"/>
                        </a:lnTo>
                        <a:lnTo>
                          <a:pt x="40" y="1"/>
                        </a:lnTo>
                        <a:lnTo>
                          <a:pt x="33" y="0"/>
                        </a:lnTo>
                        <a:lnTo>
                          <a:pt x="25" y="0"/>
                        </a:lnTo>
                        <a:lnTo>
                          <a:pt x="17" y="1"/>
                        </a:lnTo>
                        <a:lnTo>
                          <a:pt x="10" y="2"/>
                        </a:lnTo>
                        <a:lnTo>
                          <a:pt x="4" y="3"/>
                        </a:lnTo>
                        <a:lnTo>
                          <a:pt x="1" y="5"/>
                        </a:lnTo>
                        <a:lnTo>
                          <a:pt x="0" y="7"/>
                        </a:lnTo>
                        <a:lnTo>
                          <a:pt x="1" y="8"/>
                        </a:lnTo>
                        <a:lnTo>
                          <a:pt x="4" y="10"/>
                        </a:lnTo>
                        <a:lnTo>
                          <a:pt x="10" y="11"/>
                        </a:lnTo>
                        <a:lnTo>
                          <a:pt x="17" y="13"/>
                        </a:lnTo>
                        <a:lnTo>
                          <a:pt x="25" y="13"/>
                        </a:lnTo>
                        <a:lnTo>
                          <a:pt x="33" y="13"/>
                        </a:lnTo>
                        <a:lnTo>
                          <a:pt x="40" y="13"/>
                        </a:lnTo>
                        <a:lnTo>
                          <a:pt x="46" y="11"/>
                        </a:lnTo>
                        <a:lnTo>
                          <a:pt x="52" y="10"/>
                        </a:lnTo>
                        <a:lnTo>
                          <a:pt x="55" y="8"/>
                        </a:lnTo>
                        <a:lnTo>
                          <a:pt x="57" y="7"/>
                        </a:lnTo>
                        <a:close/>
                      </a:path>
                    </a:pathLst>
                  </a:custGeom>
                  <a:solidFill>
                    <a:srgbClr val="9A9A9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10" name="Freeform 501"/>
                  <p:cNvSpPr>
                    <a:spLocks noEditPoints="1"/>
                  </p:cNvSpPr>
                  <p:nvPr/>
                </p:nvSpPr>
                <p:spPr bwMode="auto">
                  <a:xfrm>
                    <a:off x="1901" y="1098"/>
                    <a:ext cx="28" cy="6"/>
                  </a:xfrm>
                  <a:custGeom>
                    <a:avLst/>
                    <a:gdLst>
                      <a:gd name="T0" fmla="*/ 7 w 57"/>
                      <a:gd name="T1" fmla="*/ 0 h 13"/>
                      <a:gd name="T2" fmla="*/ 6 w 57"/>
                      <a:gd name="T3" fmla="*/ 0 h 13"/>
                      <a:gd name="T4" fmla="*/ 6 w 57"/>
                      <a:gd name="T5" fmla="*/ 0 h 13"/>
                      <a:gd name="T6" fmla="*/ 5 w 57"/>
                      <a:gd name="T7" fmla="*/ 0 h 13"/>
                      <a:gd name="T8" fmla="*/ 5 w 57"/>
                      <a:gd name="T9" fmla="*/ 0 h 13"/>
                      <a:gd name="T10" fmla="*/ 4 w 57"/>
                      <a:gd name="T11" fmla="*/ 0 h 13"/>
                      <a:gd name="T12" fmla="*/ 3 w 57"/>
                      <a:gd name="T13" fmla="*/ 0 h 13"/>
                      <a:gd name="T14" fmla="*/ 2 w 57"/>
                      <a:gd name="T15" fmla="*/ 0 h 13"/>
                      <a:gd name="T16" fmla="*/ 1 w 57"/>
                      <a:gd name="T17" fmla="*/ 0 h 13"/>
                      <a:gd name="T18" fmla="*/ 0 w 57"/>
                      <a:gd name="T19" fmla="*/ 0 h 13"/>
                      <a:gd name="T20" fmla="*/ 0 w 57"/>
                      <a:gd name="T21" fmla="*/ 0 h 13"/>
                      <a:gd name="T22" fmla="*/ 0 w 57"/>
                      <a:gd name="T23" fmla="*/ 0 h 13"/>
                      <a:gd name="T24" fmla="*/ 0 w 57"/>
                      <a:gd name="T25" fmla="*/ 1 h 13"/>
                      <a:gd name="T26" fmla="*/ 0 w 57"/>
                      <a:gd name="T27" fmla="*/ 1 h 13"/>
                      <a:gd name="T28" fmla="*/ 1 w 57"/>
                      <a:gd name="T29" fmla="*/ 1 h 13"/>
                      <a:gd name="T30" fmla="*/ 2 w 57"/>
                      <a:gd name="T31" fmla="*/ 1 h 13"/>
                      <a:gd name="T32" fmla="*/ 3 w 57"/>
                      <a:gd name="T33" fmla="*/ 1 h 13"/>
                      <a:gd name="T34" fmla="*/ 4 w 57"/>
                      <a:gd name="T35" fmla="*/ 1 h 13"/>
                      <a:gd name="T36" fmla="*/ 5 w 57"/>
                      <a:gd name="T37" fmla="*/ 1 h 13"/>
                      <a:gd name="T38" fmla="*/ 5 w 57"/>
                      <a:gd name="T39" fmla="*/ 1 h 13"/>
                      <a:gd name="T40" fmla="*/ 6 w 57"/>
                      <a:gd name="T41" fmla="*/ 1 h 13"/>
                      <a:gd name="T42" fmla="*/ 6 w 57"/>
                      <a:gd name="T43" fmla="*/ 1 h 13"/>
                      <a:gd name="T44" fmla="*/ 7 w 57"/>
                      <a:gd name="T45" fmla="*/ 0 h 13"/>
                      <a:gd name="T46" fmla="*/ 6 w 57"/>
                      <a:gd name="T47" fmla="*/ 0 h 13"/>
                      <a:gd name="T48" fmla="*/ 6 w 57"/>
                      <a:gd name="T49" fmla="*/ 0 h 13"/>
                      <a:gd name="T50" fmla="*/ 6 w 57"/>
                      <a:gd name="T51" fmla="*/ 0 h 13"/>
                      <a:gd name="T52" fmla="*/ 5 w 57"/>
                      <a:gd name="T53" fmla="*/ 0 h 13"/>
                      <a:gd name="T54" fmla="*/ 4 w 57"/>
                      <a:gd name="T55" fmla="*/ 0 h 13"/>
                      <a:gd name="T56" fmla="*/ 3 w 57"/>
                      <a:gd name="T57" fmla="*/ 0 h 13"/>
                      <a:gd name="T58" fmla="*/ 2 w 57"/>
                      <a:gd name="T59" fmla="*/ 0 h 13"/>
                      <a:gd name="T60" fmla="*/ 2 w 57"/>
                      <a:gd name="T61" fmla="*/ 0 h 13"/>
                      <a:gd name="T62" fmla="*/ 1 w 57"/>
                      <a:gd name="T63" fmla="*/ 0 h 13"/>
                      <a:gd name="T64" fmla="*/ 0 w 57"/>
                      <a:gd name="T65" fmla="*/ 0 h 13"/>
                      <a:gd name="T66" fmla="*/ 0 w 57"/>
                      <a:gd name="T67" fmla="*/ 0 h 13"/>
                      <a:gd name="T68" fmla="*/ 0 w 57"/>
                      <a:gd name="T69" fmla="*/ 1 h 13"/>
                      <a:gd name="T70" fmla="*/ 0 w 57"/>
                      <a:gd name="T71" fmla="*/ 1 h 13"/>
                      <a:gd name="T72" fmla="*/ 1 w 57"/>
                      <a:gd name="T73" fmla="*/ 1 h 13"/>
                      <a:gd name="T74" fmla="*/ 2 w 57"/>
                      <a:gd name="T75" fmla="*/ 1 h 13"/>
                      <a:gd name="T76" fmla="*/ 2 w 57"/>
                      <a:gd name="T77" fmla="*/ 1 h 13"/>
                      <a:gd name="T78" fmla="*/ 3 w 57"/>
                      <a:gd name="T79" fmla="*/ 1 h 13"/>
                      <a:gd name="T80" fmla="*/ 4 w 57"/>
                      <a:gd name="T81" fmla="*/ 1 h 13"/>
                      <a:gd name="T82" fmla="*/ 5 w 57"/>
                      <a:gd name="T83" fmla="*/ 1 h 13"/>
                      <a:gd name="T84" fmla="*/ 6 w 57"/>
                      <a:gd name="T85" fmla="*/ 1 h 13"/>
                      <a:gd name="T86" fmla="*/ 6 w 57"/>
                      <a:gd name="T87" fmla="*/ 1 h 13"/>
                      <a:gd name="T88" fmla="*/ 6 w 57"/>
                      <a:gd name="T89" fmla="*/ 0 h 13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57"/>
                      <a:gd name="T136" fmla="*/ 0 h 13"/>
                      <a:gd name="T137" fmla="*/ 57 w 57"/>
                      <a:gd name="T138" fmla="*/ 13 h 13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57" h="13">
                        <a:moveTo>
                          <a:pt x="57" y="7"/>
                        </a:moveTo>
                        <a:lnTo>
                          <a:pt x="55" y="5"/>
                        </a:lnTo>
                        <a:lnTo>
                          <a:pt x="52" y="3"/>
                        </a:lnTo>
                        <a:lnTo>
                          <a:pt x="46" y="2"/>
                        </a:lnTo>
                        <a:lnTo>
                          <a:pt x="40" y="1"/>
                        </a:lnTo>
                        <a:lnTo>
                          <a:pt x="33" y="0"/>
                        </a:lnTo>
                        <a:lnTo>
                          <a:pt x="25" y="0"/>
                        </a:lnTo>
                        <a:lnTo>
                          <a:pt x="17" y="1"/>
                        </a:lnTo>
                        <a:lnTo>
                          <a:pt x="10" y="2"/>
                        </a:lnTo>
                        <a:lnTo>
                          <a:pt x="4" y="3"/>
                        </a:lnTo>
                        <a:lnTo>
                          <a:pt x="1" y="5"/>
                        </a:lnTo>
                        <a:lnTo>
                          <a:pt x="0" y="7"/>
                        </a:lnTo>
                        <a:lnTo>
                          <a:pt x="1" y="8"/>
                        </a:lnTo>
                        <a:lnTo>
                          <a:pt x="4" y="10"/>
                        </a:lnTo>
                        <a:lnTo>
                          <a:pt x="10" y="11"/>
                        </a:lnTo>
                        <a:lnTo>
                          <a:pt x="17" y="13"/>
                        </a:lnTo>
                        <a:lnTo>
                          <a:pt x="25" y="13"/>
                        </a:lnTo>
                        <a:lnTo>
                          <a:pt x="33" y="13"/>
                        </a:lnTo>
                        <a:lnTo>
                          <a:pt x="40" y="13"/>
                        </a:lnTo>
                        <a:lnTo>
                          <a:pt x="46" y="11"/>
                        </a:lnTo>
                        <a:lnTo>
                          <a:pt x="52" y="10"/>
                        </a:lnTo>
                        <a:lnTo>
                          <a:pt x="55" y="8"/>
                        </a:lnTo>
                        <a:lnTo>
                          <a:pt x="57" y="7"/>
                        </a:lnTo>
                        <a:close/>
                        <a:moveTo>
                          <a:pt x="53" y="7"/>
                        </a:moveTo>
                        <a:lnTo>
                          <a:pt x="52" y="5"/>
                        </a:lnTo>
                        <a:lnTo>
                          <a:pt x="49" y="3"/>
                        </a:lnTo>
                        <a:lnTo>
                          <a:pt x="43" y="2"/>
                        </a:lnTo>
                        <a:lnTo>
                          <a:pt x="37" y="1"/>
                        </a:lnTo>
                        <a:lnTo>
                          <a:pt x="31" y="1"/>
                        </a:lnTo>
                        <a:lnTo>
                          <a:pt x="23" y="1"/>
                        </a:lnTo>
                        <a:lnTo>
                          <a:pt x="16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6"/>
                        </a:lnTo>
                        <a:lnTo>
                          <a:pt x="4" y="8"/>
                        </a:lnTo>
                        <a:lnTo>
                          <a:pt x="7" y="9"/>
                        </a:lnTo>
                        <a:lnTo>
                          <a:pt x="10" y="10"/>
                        </a:lnTo>
                        <a:lnTo>
                          <a:pt x="16" y="11"/>
                        </a:lnTo>
                        <a:lnTo>
                          <a:pt x="23" y="13"/>
                        </a:lnTo>
                        <a:lnTo>
                          <a:pt x="31" y="13"/>
                        </a:lnTo>
                        <a:lnTo>
                          <a:pt x="37" y="11"/>
                        </a:lnTo>
                        <a:lnTo>
                          <a:pt x="43" y="11"/>
                        </a:lnTo>
                        <a:lnTo>
                          <a:pt x="49" y="10"/>
                        </a:lnTo>
                        <a:lnTo>
                          <a:pt x="52" y="8"/>
                        </a:lnTo>
                        <a:lnTo>
                          <a:pt x="53" y="7"/>
                        </a:lnTo>
                        <a:close/>
                      </a:path>
                    </a:pathLst>
                  </a:custGeom>
                  <a:solidFill>
                    <a:srgbClr val="9A9A9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11" name="Freeform 502"/>
                  <p:cNvSpPr>
                    <a:spLocks noEditPoints="1"/>
                  </p:cNvSpPr>
                  <p:nvPr/>
                </p:nvSpPr>
                <p:spPr bwMode="auto">
                  <a:xfrm>
                    <a:off x="1903" y="1098"/>
                    <a:ext cx="25" cy="6"/>
                  </a:xfrm>
                  <a:custGeom>
                    <a:avLst/>
                    <a:gdLst>
                      <a:gd name="T0" fmla="*/ 7 w 49"/>
                      <a:gd name="T1" fmla="*/ 1 h 12"/>
                      <a:gd name="T2" fmla="*/ 6 w 49"/>
                      <a:gd name="T3" fmla="*/ 1 h 12"/>
                      <a:gd name="T4" fmla="*/ 6 w 49"/>
                      <a:gd name="T5" fmla="*/ 1 h 12"/>
                      <a:gd name="T6" fmla="*/ 5 w 49"/>
                      <a:gd name="T7" fmla="*/ 1 h 12"/>
                      <a:gd name="T8" fmla="*/ 5 w 49"/>
                      <a:gd name="T9" fmla="*/ 0 h 12"/>
                      <a:gd name="T10" fmla="*/ 4 w 49"/>
                      <a:gd name="T11" fmla="*/ 0 h 12"/>
                      <a:gd name="T12" fmla="*/ 3 w 49"/>
                      <a:gd name="T13" fmla="*/ 0 h 12"/>
                      <a:gd name="T14" fmla="*/ 2 w 49"/>
                      <a:gd name="T15" fmla="*/ 1 h 12"/>
                      <a:gd name="T16" fmla="*/ 1 w 49"/>
                      <a:gd name="T17" fmla="*/ 1 h 12"/>
                      <a:gd name="T18" fmla="*/ 1 w 49"/>
                      <a:gd name="T19" fmla="*/ 1 h 12"/>
                      <a:gd name="T20" fmla="*/ 0 w 49"/>
                      <a:gd name="T21" fmla="*/ 1 h 12"/>
                      <a:gd name="T22" fmla="*/ 0 w 49"/>
                      <a:gd name="T23" fmla="*/ 1 h 12"/>
                      <a:gd name="T24" fmla="*/ 1 w 49"/>
                      <a:gd name="T25" fmla="*/ 1 h 12"/>
                      <a:gd name="T26" fmla="*/ 1 w 49"/>
                      <a:gd name="T27" fmla="*/ 2 h 12"/>
                      <a:gd name="T28" fmla="*/ 2 w 49"/>
                      <a:gd name="T29" fmla="*/ 2 h 12"/>
                      <a:gd name="T30" fmla="*/ 3 w 49"/>
                      <a:gd name="T31" fmla="*/ 2 h 12"/>
                      <a:gd name="T32" fmla="*/ 4 w 49"/>
                      <a:gd name="T33" fmla="*/ 2 h 12"/>
                      <a:gd name="T34" fmla="*/ 5 w 49"/>
                      <a:gd name="T35" fmla="*/ 2 h 12"/>
                      <a:gd name="T36" fmla="*/ 5 w 49"/>
                      <a:gd name="T37" fmla="*/ 2 h 12"/>
                      <a:gd name="T38" fmla="*/ 6 w 49"/>
                      <a:gd name="T39" fmla="*/ 2 h 12"/>
                      <a:gd name="T40" fmla="*/ 6 w 49"/>
                      <a:gd name="T41" fmla="*/ 1 h 12"/>
                      <a:gd name="T42" fmla="*/ 7 w 49"/>
                      <a:gd name="T43" fmla="*/ 1 h 12"/>
                      <a:gd name="T44" fmla="*/ 6 w 49"/>
                      <a:gd name="T45" fmla="*/ 1 h 12"/>
                      <a:gd name="T46" fmla="*/ 6 w 49"/>
                      <a:gd name="T47" fmla="*/ 1 h 12"/>
                      <a:gd name="T48" fmla="*/ 6 w 49"/>
                      <a:gd name="T49" fmla="*/ 1 h 12"/>
                      <a:gd name="T50" fmla="*/ 5 w 49"/>
                      <a:gd name="T51" fmla="*/ 1 h 12"/>
                      <a:gd name="T52" fmla="*/ 4 w 49"/>
                      <a:gd name="T53" fmla="*/ 1 h 12"/>
                      <a:gd name="T54" fmla="*/ 3 w 49"/>
                      <a:gd name="T55" fmla="*/ 1 h 12"/>
                      <a:gd name="T56" fmla="*/ 3 w 49"/>
                      <a:gd name="T57" fmla="*/ 1 h 12"/>
                      <a:gd name="T58" fmla="*/ 2 w 49"/>
                      <a:gd name="T59" fmla="*/ 1 h 12"/>
                      <a:gd name="T60" fmla="*/ 1 w 49"/>
                      <a:gd name="T61" fmla="*/ 1 h 12"/>
                      <a:gd name="T62" fmla="*/ 1 w 49"/>
                      <a:gd name="T63" fmla="*/ 1 h 12"/>
                      <a:gd name="T64" fmla="*/ 1 w 49"/>
                      <a:gd name="T65" fmla="*/ 1 h 12"/>
                      <a:gd name="T66" fmla="*/ 1 w 49"/>
                      <a:gd name="T67" fmla="*/ 1 h 12"/>
                      <a:gd name="T68" fmla="*/ 1 w 49"/>
                      <a:gd name="T69" fmla="*/ 1 h 12"/>
                      <a:gd name="T70" fmla="*/ 2 w 49"/>
                      <a:gd name="T71" fmla="*/ 2 h 12"/>
                      <a:gd name="T72" fmla="*/ 3 w 49"/>
                      <a:gd name="T73" fmla="*/ 2 h 12"/>
                      <a:gd name="T74" fmla="*/ 3 w 49"/>
                      <a:gd name="T75" fmla="*/ 2 h 12"/>
                      <a:gd name="T76" fmla="*/ 4 w 49"/>
                      <a:gd name="T77" fmla="*/ 2 h 12"/>
                      <a:gd name="T78" fmla="*/ 5 w 49"/>
                      <a:gd name="T79" fmla="*/ 2 h 12"/>
                      <a:gd name="T80" fmla="*/ 6 w 49"/>
                      <a:gd name="T81" fmla="*/ 1 h 12"/>
                      <a:gd name="T82" fmla="*/ 6 w 49"/>
                      <a:gd name="T83" fmla="*/ 1 h 12"/>
                      <a:gd name="T84" fmla="*/ 6 w 49"/>
                      <a:gd name="T85" fmla="*/ 1 h 1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49"/>
                      <a:gd name="T130" fmla="*/ 0 h 12"/>
                      <a:gd name="T131" fmla="*/ 49 w 49"/>
                      <a:gd name="T132" fmla="*/ 12 h 12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49" h="12">
                        <a:moveTo>
                          <a:pt x="49" y="6"/>
                        </a:moveTo>
                        <a:lnTo>
                          <a:pt x="48" y="4"/>
                        </a:lnTo>
                        <a:lnTo>
                          <a:pt x="45" y="2"/>
                        </a:lnTo>
                        <a:lnTo>
                          <a:pt x="39" y="1"/>
                        </a:lnTo>
                        <a:lnTo>
                          <a:pt x="33" y="0"/>
                        </a:lnTo>
                        <a:lnTo>
                          <a:pt x="27" y="0"/>
                        </a:lnTo>
                        <a:lnTo>
                          <a:pt x="19" y="0"/>
                        </a:lnTo>
                        <a:lnTo>
                          <a:pt x="12" y="1"/>
                        </a:lnTo>
                        <a:lnTo>
                          <a:pt x="6" y="2"/>
                        </a:lnTo>
                        <a:lnTo>
                          <a:pt x="3" y="4"/>
                        </a:lnTo>
                        <a:lnTo>
                          <a:pt x="0" y="5"/>
                        </a:lnTo>
                        <a:lnTo>
                          <a:pt x="0" y="7"/>
                        </a:lnTo>
                        <a:lnTo>
                          <a:pt x="3" y="8"/>
                        </a:lnTo>
                        <a:lnTo>
                          <a:pt x="6" y="9"/>
                        </a:lnTo>
                        <a:lnTo>
                          <a:pt x="12" y="10"/>
                        </a:lnTo>
                        <a:lnTo>
                          <a:pt x="19" y="12"/>
                        </a:lnTo>
                        <a:lnTo>
                          <a:pt x="27" y="12"/>
                        </a:lnTo>
                        <a:lnTo>
                          <a:pt x="33" y="10"/>
                        </a:lnTo>
                        <a:lnTo>
                          <a:pt x="39" y="10"/>
                        </a:lnTo>
                        <a:lnTo>
                          <a:pt x="45" y="9"/>
                        </a:lnTo>
                        <a:lnTo>
                          <a:pt x="48" y="7"/>
                        </a:lnTo>
                        <a:lnTo>
                          <a:pt x="49" y="6"/>
                        </a:lnTo>
                        <a:close/>
                        <a:moveTo>
                          <a:pt x="46" y="6"/>
                        </a:moveTo>
                        <a:lnTo>
                          <a:pt x="45" y="5"/>
                        </a:lnTo>
                        <a:lnTo>
                          <a:pt x="41" y="2"/>
                        </a:lnTo>
                        <a:lnTo>
                          <a:pt x="37" y="2"/>
                        </a:lnTo>
                        <a:lnTo>
                          <a:pt x="31" y="1"/>
                        </a:lnTo>
                        <a:lnTo>
                          <a:pt x="24" y="1"/>
                        </a:lnTo>
                        <a:lnTo>
                          <a:pt x="17" y="1"/>
                        </a:lnTo>
                        <a:lnTo>
                          <a:pt x="12" y="2"/>
                        </a:lnTo>
                        <a:lnTo>
                          <a:pt x="7" y="2"/>
                        </a:lnTo>
                        <a:lnTo>
                          <a:pt x="4" y="5"/>
                        </a:lnTo>
                        <a:lnTo>
                          <a:pt x="4" y="6"/>
                        </a:lnTo>
                        <a:lnTo>
                          <a:pt x="4" y="7"/>
                        </a:lnTo>
                        <a:lnTo>
                          <a:pt x="7" y="8"/>
                        </a:lnTo>
                        <a:lnTo>
                          <a:pt x="12" y="9"/>
                        </a:lnTo>
                        <a:lnTo>
                          <a:pt x="17" y="10"/>
                        </a:lnTo>
                        <a:lnTo>
                          <a:pt x="24" y="10"/>
                        </a:lnTo>
                        <a:lnTo>
                          <a:pt x="31" y="10"/>
                        </a:lnTo>
                        <a:lnTo>
                          <a:pt x="37" y="9"/>
                        </a:lnTo>
                        <a:lnTo>
                          <a:pt x="41" y="8"/>
                        </a:lnTo>
                        <a:lnTo>
                          <a:pt x="45" y="7"/>
                        </a:lnTo>
                        <a:lnTo>
                          <a:pt x="46" y="6"/>
                        </a:lnTo>
                        <a:close/>
                      </a:path>
                    </a:pathLst>
                  </a:custGeom>
                  <a:solidFill>
                    <a:srgbClr val="A3A3A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12" name="Freeform 503"/>
                  <p:cNvSpPr>
                    <a:spLocks noEditPoints="1"/>
                  </p:cNvSpPr>
                  <p:nvPr/>
                </p:nvSpPr>
                <p:spPr bwMode="auto">
                  <a:xfrm>
                    <a:off x="1905" y="1099"/>
                    <a:ext cx="21" cy="4"/>
                  </a:xfrm>
                  <a:custGeom>
                    <a:avLst/>
                    <a:gdLst>
                      <a:gd name="T0" fmla="*/ 5 w 42"/>
                      <a:gd name="T1" fmla="*/ 0 h 9"/>
                      <a:gd name="T2" fmla="*/ 5 w 42"/>
                      <a:gd name="T3" fmla="*/ 0 h 9"/>
                      <a:gd name="T4" fmla="*/ 5 w 42"/>
                      <a:gd name="T5" fmla="*/ 0 h 9"/>
                      <a:gd name="T6" fmla="*/ 5 w 42"/>
                      <a:gd name="T7" fmla="*/ 0 h 9"/>
                      <a:gd name="T8" fmla="*/ 3 w 42"/>
                      <a:gd name="T9" fmla="*/ 0 h 9"/>
                      <a:gd name="T10" fmla="*/ 3 w 42"/>
                      <a:gd name="T11" fmla="*/ 0 h 9"/>
                      <a:gd name="T12" fmla="*/ 1 w 42"/>
                      <a:gd name="T13" fmla="*/ 0 h 9"/>
                      <a:gd name="T14" fmla="*/ 1 w 42"/>
                      <a:gd name="T15" fmla="*/ 0 h 9"/>
                      <a:gd name="T16" fmla="*/ 1 w 42"/>
                      <a:gd name="T17" fmla="*/ 0 h 9"/>
                      <a:gd name="T18" fmla="*/ 0 w 42"/>
                      <a:gd name="T19" fmla="*/ 0 h 9"/>
                      <a:gd name="T20" fmla="*/ 0 w 42"/>
                      <a:gd name="T21" fmla="*/ 0 h 9"/>
                      <a:gd name="T22" fmla="*/ 0 w 42"/>
                      <a:gd name="T23" fmla="*/ 0 h 9"/>
                      <a:gd name="T24" fmla="*/ 1 w 42"/>
                      <a:gd name="T25" fmla="*/ 0 h 9"/>
                      <a:gd name="T26" fmla="*/ 1 w 42"/>
                      <a:gd name="T27" fmla="*/ 1 h 9"/>
                      <a:gd name="T28" fmla="*/ 1 w 42"/>
                      <a:gd name="T29" fmla="*/ 1 h 9"/>
                      <a:gd name="T30" fmla="*/ 3 w 42"/>
                      <a:gd name="T31" fmla="*/ 1 h 9"/>
                      <a:gd name="T32" fmla="*/ 3 w 42"/>
                      <a:gd name="T33" fmla="*/ 1 h 9"/>
                      <a:gd name="T34" fmla="*/ 5 w 42"/>
                      <a:gd name="T35" fmla="*/ 1 h 9"/>
                      <a:gd name="T36" fmla="*/ 5 w 42"/>
                      <a:gd name="T37" fmla="*/ 0 h 9"/>
                      <a:gd name="T38" fmla="*/ 5 w 42"/>
                      <a:gd name="T39" fmla="*/ 0 h 9"/>
                      <a:gd name="T40" fmla="*/ 5 w 42"/>
                      <a:gd name="T41" fmla="*/ 0 h 9"/>
                      <a:gd name="T42" fmla="*/ 5 w 42"/>
                      <a:gd name="T43" fmla="*/ 0 h 9"/>
                      <a:gd name="T44" fmla="*/ 5 w 42"/>
                      <a:gd name="T45" fmla="*/ 0 h 9"/>
                      <a:gd name="T46" fmla="*/ 5 w 42"/>
                      <a:gd name="T47" fmla="*/ 0 h 9"/>
                      <a:gd name="T48" fmla="*/ 3 w 42"/>
                      <a:gd name="T49" fmla="*/ 0 h 9"/>
                      <a:gd name="T50" fmla="*/ 3 w 42"/>
                      <a:gd name="T51" fmla="*/ 0 h 9"/>
                      <a:gd name="T52" fmla="*/ 3 w 42"/>
                      <a:gd name="T53" fmla="*/ 0 h 9"/>
                      <a:gd name="T54" fmla="*/ 1 w 42"/>
                      <a:gd name="T55" fmla="*/ 0 h 9"/>
                      <a:gd name="T56" fmla="*/ 1 w 42"/>
                      <a:gd name="T57" fmla="*/ 0 h 9"/>
                      <a:gd name="T58" fmla="*/ 1 w 42"/>
                      <a:gd name="T59" fmla="*/ 0 h 9"/>
                      <a:gd name="T60" fmla="*/ 1 w 42"/>
                      <a:gd name="T61" fmla="*/ 0 h 9"/>
                      <a:gd name="T62" fmla="*/ 1 w 42"/>
                      <a:gd name="T63" fmla="*/ 0 h 9"/>
                      <a:gd name="T64" fmla="*/ 1 w 42"/>
                      <a:gd name="T65" fmla="*/ 0 h 9"/>
                      <a:gd name="T66" fmla="*/ 1 w 42"/>
                      <a:gd name="T67" fmla="*/ 1 h 9"/>
                      <a:gd name="T68" fmla="*/ 3 w 42"/>
                      <a:gd name="T69" fmla="*/ 1 h 9"/>
                      <a:gd name="T70" fmla="*/ 3 w 42"/>
                      <a:gd name="T71" fmla="*/ 1 h 9"/>
                      <a:gd name="T72" fmla="*/ 3 w 42"/>
                      <a:gd name="T73" fmla="*/ 1 h 9"/>
                      <a:gd name="T74" fmla="*/ 5 w 42"/>
                      <a:gd name="T75" fmla="*/ 0 h 9"/>
                      <a:gd name="T76" fmla="*/ 5 w 42"/>
                      <a:gd name="T77" fmla="*/ 0 h 9"/>
                      <a:gd name="T78" fmla="*/ 5 w 42"/>
                      <a:gd name="T79" fmla="*/ 0 h 9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42"/>
                      <a:gd name="T121" fmla="*/ 0 h 9"/>
                      <a:gd name="T122" fmla="*/ 42 w 42"/>
                      <a:gd name="T123" fmla="*/ 9 h 9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42" h="9">
                        <a:moveTo>
                          <a:pt x="42" y="5"/>
                        </a:moveTo>
                        <a:lnTo>
                          <a:pt x="41" y="4"/>
                        </a:lnTo>
                        <a:lnTo>
                          <a:pt x="37" y="1"/>
                        </a:lnTo>
                        <a:lnTo>
                          <a:pt x="33" y="1"/>
                        </a:lnTo>
                        <a:lnTo>
                          <a:pt x="27" y="0"/>
                        </a:lnTo>
                        <a:lnTo>
                          <a:pt x="20" y="0"/>
                        </a:lnTo>
                        <a:lnTo>
                          <a:pt x="13" y="0"/>
                        </a:lnTo>
                        <a:lnTo>
                          <a:pt x="8" y="1"/>
                        </a:lnTo>
                        <a:lnTo>
                          <a:pt x="3" y="1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3" y="7"/>
                        </a:lnTo>
                        <a:lnTo>
                          <a:pt x="8" y="8"/>
                        </a:lnTo>
                        <a:lnTo>
                          <a:pt x="13" y="9"/>
                        </a:lnTo>
                        <a:lnTo>
                          <a:pt x="20" y="9"/>
                        </a:lnTo>
                        <a:lnTo>
                          <a:pt x="27" y="9"/>
                        </a:lnTo>
                        <a:lnTo>
                          <a:pt x="33" y="8"/>
                        </a:lnTo>
                        <a:lnTo>
                          <a:pt x="37" y="7"/>
                        </a:lnTo>
                        <a:lnTo>
                          <a:pt x="41" y="6"/>
                        </a:lnTo>
                        <a:lnTo>
                          <a:pt x="42" y="5"/>
                        </a:lnTo>
                        <a:close/>
                        <a:moveTo>
                          <a:pt x="37" y="5"/>
                        </a:moveTo>
                        <a:lnTo>
                          <a:pt x="36" y="4"/>
                        </a:lnTo>
                        <a:lnTo>
                          <a:pt x="34" y="3"/>
                        </a:lnTo>
                        <a:lnTo>
                          <a:pt x="29" y="1"/>
                        </a:lnTo>
                        <a:lnTo>
                          <a:pt x="24" y="1"/>
                        </a:lnTo>
                        <a:lnTo>
                          <a:pt x="17" y="1"/>
                        </a:lnTo>
                        <a:lnTo>
                          <a:pt x="11" y="1"/>
                        </a:lnTo>
                        <a:lnTo>
                          <a:pt x="7" y="3"/>
                        </a:lnTo>
                        <a:lnTo>
                          <a:pt x="4" y="4"/>
                        </a:lnTo>
                        <a:lnTo>
                          <a:pt x="3" y="5"/>
                        </a:lnTo>
                        <a:lnTo>
                          <a:pt x="4" y="6"/>
                        </a:lnTo>
                        <a:lnTo>
                          <a:pt x="7" y="7"/>
                        </a:lnTo>
                        <a:lnTo>
                          <a:pt x="11" y="8"/>
                        </a:lnTo>
                        <a:lnTo>
                          <a:pt x="17" y="8"/>
                        </a:lnTo>
                        <a:lnTo>
                          <a:pt x="24" y="8"/>
                        </a:lnTo>
                        <a:lnTo>
                          <a:pt x="29" y="8"/>
                        </a:lnTo>
                        <a:lnTo>
                          <a:pt x="34" y="7"/>
                        </a:lnTo>
                        <a:lnTo>
                          <a:pt x="36" y="6"/>
                        </a:lnTo>
                        <a:lnTo>
                          <a:pt x="37" y="5"/>
                        </a:lnTo>
                        <a:close/>
                      </a:path>
                    </a:pathLst>
                  </a:custGeom>
                  <a:solidFill>
                    <a:srgbClr val="AEAEA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13" name="Freeform 504"/>
                  <p:cNvSpPr>
                    <a:spLocks noEditPoints="1"/>
                  </p:cNvSpPr>
                  <p:nvPr/>
                </p:nvSpPr>
                <p:spPr bwMode="auto">
                  <a:xfrm>
                    <a:off x="1907" y="1099"/>
                    <a:ext cx="17" cy="4"/>
                  </a:xfrm>
                  <a:custGeom>
                    <a:avLst/>
                    <a:gdLst>
                      <a:gd name="T0" fmla="*/ 4 w 34"/>
                      <a:gd name="T1" fmla="*/ 1 h 7"/>
                      <a:gd name="T2" fmla="*/ 4 w 34"/>
                      <a:gd name="T3" fmla="*/ 1 h 7"/>
                      <a:gd name="T4" fmla="*/ 3 w 34"/>
                      <a:gd name="T5" fmla="*/ 1 h 7"/>
                      <a:gd name="T6" fmla="*/ 3 w 34"/>
                      <a:gd name="T7" fmla="*/ 0 h 7"/>
                      <a:gd name="T8" fmla="*/ 2 w 34"/>
                      <a:gd name="T9" fmla="*/ 0 h 7"/>
                      <a:gd name="T10" fmla="*/ 1 w 34"/>
                      <a:gd name="T11" fmla="*/ 0 h 7"/>
                      <a:gd name="T12" fmla="*/ 1 w 34"/>
                      <a:gd name="T13" fmla="*/ 0 h 7"/>
                      <a:gd name="T14" fmla="*/ 1 w 34"/>
                      <a:gd name="T15" fmla="*/ 1 h 7"/>
                      <a:gd name="T16" fmla="*/ 1 w 34"/>
                      <a:gd name="T17" fmla="*/ 1 h 7"/>
                      <a:gd name="T18" fmla="*/ 0 w 34"/>
                      <a:gd name="T19" fmla="*/ 1 h 7"/>
                      <a:gd name="T20" fmla="*/ 1 w 34"/>
                      <a:gd name="T21" fmla="*/ 1 h 7"/>
                      <a:gd name="T22" fmla="*/ 1 w 34"/>
                      <a:gd name="T23" fmla="*/ 1 h 7"/>
                      <a:gd name="T24" fmla="*/ 1 w 34"/>
                      <a:gd name="T25" fmla="*/ 1 h 7"/>
                      <a:gd name="T26" fmla="*/ 1 w 34"/>
                      <a:gd name="T27" fmla="*/ 1 h 7"/>
                      <a:gd name="T28" fmla="*/ 2 w 34"/>
                      <a:gd name="T29" fmla="*/ 1 h 7"/>
                      <a:gd name="T30" fmla="*/ 3 w 34"/>
                      <a:gd name="T31" fmla="*/ 1 h 7"/>
                      <a:gd name="T32" fmla="*/ 3 w 34"/>
                      <a:gd name="T33" fmla="*/ 1 h 7"/>
                      <a:gd name="T34" fmla="*/ 4 w 34"/>
                      <a:gd name="T35" fmla="*/ 1 h 7"/>
                      <a:gd name="T36" fmla="*/ 4 w 34"/>
                      <a:gd name="T37" fmla="*/ 1 h 7"/>
                      <a:gd name="T38" fmla="*/ 3 w 34"/>
                      <a:gd name="T39" fmla="*/ 1 h 7"/>
                      <a:gd name="T40" fmla="*/ 3 w 34"/>
                      <a:gd name="T41" fmla="*/ 1 h 7"/>
                      <a:gd name="T42" fmla="*/ 3 w 34"/>
                      <a:gd name="T43" fmla="*/ 1 h 7"/>
                      <a:gd name="T44" fmla="*/ 2 w 34"/>
                      <a:gd name="T45" fmla="*/ 0 h 7"/>
                      <a:gd name="T46" fmla="*/ 2 w 34"/>
                      <a:gd name="T47" fmla="*/ 0 h 7"/>
                      <a:gd name="T48" fmla="*/ 1 w 34"/>
                      <a:gd name="T49" fmla="*/ 0 h 7"/>
                      <a:gd name="T50" fmla="*/ 1 w 34"/>
                      <a:gd name="T51" fmla="*/ 1 h 7"/>
                      <a:gd name="T52" fmla="*/ 1 w 34"/>
                      <a:gd name="T53" fmla="*/ 1 h 7"/>
                      <a:gd name="T54" fmla="*/ 1 w 34"/>
                      <a:gd name="T55" fmla="*/ 1 h 7"/>
                      <a:gd name="T56" fmla="*/ 1 w 34"/>
                      <a:gd name="T57" fmla="*/ 1 h 7"/>
                      <a:gd name="T58" fmla="*/ 1 w 34"/>
                      <a:gd name="T59" fmla="*/ 1 h 7"/>
                      <a:gd name="T60" fmla="*/ 1 w 34"/>
                      <a:gd name="T61" fmla="*/ 1 h 7"/>
                      <a:gd name="T62" fmla="*/ 2 w 34"/>
                      <a:gd name="T63" fmla="*/ 1 h 7"/>
                      <a:gd name="T64" fmla="*/ 2 w 34"/>
                      <a:gd name="T65" fmla="*/ 1 h 7"/>
                      <a:gd name="T66" fmla="*/ 3 w 34"/>
                      <a:gd name="T67" fmla="*/ 1 h 7"/>
                      <a:gd name="T68" fmla="*/ 3 w 34"/>
                      <a:gd name="T69" fmla="*/ 1 h 7"/>
                      <a:gd name="T70" fmla="*/ 3 w 34"/>
                      <a:gd name="T71" fmla="*/ 1 h 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34"/>
                      <a:gd name="T109" fmla="*/ 0 h 7"/>
                      <a:gd name="T110" fmla="*/ 34 w 34"/>
                      <a:gd name="T111" fmla="*/ 7 h 7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34" h="7">
                        <a:moveTo>
                          <a:pt x="34" y="4"/>
                        </a:moveTo>
                        <a:lnTo>
                          <a:pt x="33" y="3"/>
                        </a:lnTo>
                        <a:lnTo>
                          <a:pt x="31" y="2"/>
                        </a:lnTo>
                        <a:lnTo>
                          <a:pt x="26" y="0"/>
                        </a:lnTo>
                        <a:lnTo>
                          <a:pt x="21" y="0"/>
                        </a:lnTo>
                        <a:lnTo>
                          <a:pt x="14" y="0"/>
                        </a:lnTo>
                        <a:lnTo>
                          <a:pt x="8" y="0"/>
                        </a:lnTo>
                        <a:lnTo>
                          <a:pt x="4" y="2"/>
                        </a:lnTo>
                        <a:lnTo>
                          <a:pt x="1" y="3"/>
                        </a:lnTo>
                        <a:lnTo>
                          <a:pt x="0" y="4"/>
                        </a:lnTo>
                        <a:lnTo>
                          <a:pt x="1" y="5"/>
                        </a:lnTo>
                        <a:lnTo>
                          <a:pt x="4" y="6"/>
                        </a:lnTo>
                        <a:lnTo>
                          <a:pt x="8" y="7"/>
                        </a:lnTo>
                        <a:lnTo>
                          <a:pt x="14" y="7"/>
                        </a:lnTo>
                        <a:lnTo>
                          <a:pt x="21" y="7"/>
                        </a:lnTo>
                        <a:lnTo>
                          <a:pt x="26" y="7"/>
                        </a:lnTo>
                        <a:lnTo>
                          <a:pt x="31" y="6"/>
                        </a:lnTo>
                        <a:lnTo>
                          <a:pt x="33" y="5"/>
                        </a:lnTo>
                        <a:lnTo>
                          <a:pt x="34" y="4"/>
                        </a:lnTo>
                        <a:close/>
                        <a:moveTo>
                          <a:pt x="31" y="4"/>
                        </a:moveTo>
                        <a:lnTo>
                          <a:pt x="30" y="3"/>
                        </a:lnTo>
                        <a:lnTo>
                          <a:pt x="27" y="2"/>
                        </a:lnTo>
                        <a:lnTo>
                          <a:pt x="23" y="0"/>
                        </a:lnTo>
                        <a:lnTo>
                          <a:pt x="17" y="0"/>
                        </a:lnTo>
                        <a:lnTo>
                          <a:pt x="12" y="0"/>
                        </a:lnTo>
                        <a:lnTo>
                          <a:pt x="7" y="2"/>
                        </a:lnTo>
                        <a:lnTo>
                          <a:pt x="5" y="3"/>
                        </a:lnTo>
                        <a:lnTo>
                          <a:pt x="4" y="4"/>
                        </a:lnTo>
                        <a:lnTo>
                          <a:pt x="5" y="5"/>
                        </a:lnTo>
                        <a:lnTo>
                          <a:pt x="7" y="6"/>
                        </a:lnTo>
                        <a:lnTo>
                          <a:pt x="12" y="6"/>
                        </a:lnTo>
                        <a:lnTo>
                          <a:pt x="17" y="7"/>
                        </a:lnTo>
                        <a:lnTo>
                          <a:pt x="23" y="6"/>
                        </a:lnTo>
                        <a:lnTo>
                          <a:pt x="27" y="6"/>
                        </a:lnTo>
                        <a:lnTo>
                          <a:pt x="30" y="5"/>
                        </a:lnTo>
                        <a:lnTo>
                          <a:pt x="31" y="4"/>
                        </a:lnTo>
                        <a:close/>
                      </a:path>
                    </a:pathLst>
                  </a:custGeom>
                  <a:solidFill>
                    <a:srgbClr val="BABAB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14" name="Freeform 505"/>
                  <p:cNvSpPr>
                    <a:spLocks noEditPoints="1"/>
                  </p:cNvSpPr>
                  <p:nvPr/>
                </p:nvSpPr>
                <p:spPr bwMode="auto">
                  <a:xfrm>
                    <a:off x="1908" y="1099"/>
                    <a:ext cx="14" cy="4"/>
                  </a:xfrm>
                  <a:custGeom>
                    <a:avLst/>
                    <a:gdLst>
                      <a:gd name="T0" fmla="*/ 4 w 27"/>
                      <a:gd name="T1" fmla="*/ 1 h 7"/>
                      <a:gd name="T2" fmla="*/ 4 w 27"/>
                      <a:gd name="T3" fmla="*/ 1 h 7"/>
                      <a:gd name="T4" fmla="*/ 3 w 27"/>
                      <a:gd name="T5" fmla="*/ 1 h 7"/>
                      <a:gd name="T6" fmla="*/ 3 w 27"/>
                      <a:gd name="T7" fmla="*/ 0 h 7"/>
                      <a:gd name="T8" fmla="*/ 2 w 27"/>
                      <a:gd name="T9" fmla="*/ 0 h 7"/>
                      <a:gd name="T10" fmla="*/ 1 w 27"/>
                      <a:gd name="T11" fmla="*/ 0 h 7"/>
                      <a:gd name="T12" fmla="*/ 1 w 27"/>
                      <a:gd name="T13" fmla="*/ 1 h 7"/>
                      <a:gd name="T14" fmla="*/ 1 w 27"/>
                      <a:gd name="T15" fmla="*/ 1 h 7"/>
                      <a:gd name="T16" fmla="*/ 0 w 27"/>
                      <a:gd name="T17" fmla="*/ 1 h 7"/>
                      <a:gd name="T18" fmla="*/ 1 w 27"/>
                      <a:gd name="T19" fmla="*/ 1 h 7"/>
                      <a:gd name="T20" fmla="*/ 1 w 27"/>
                      <a:gd name="T21" fmla="*/ 1 h 7"/>
                      <a:gd name="T22" fmla="*/ 1 w 27"/>
                      <a:gd name="T23" fmla="*/ 1 h 7"/>
                      <a:gd name="T24" fmla="*/ 2 w 27"/>
                      <a:gd name="T25" fmla="*/ 1 h 7"/>
                      <a:gd name="T26" fmla="*/ 3 w 27"/>
                      <a:gd name="T27" fmla="*/ 1 h 7"/>
                      <a:gd name="T28" fmla="*/ 3 w 27"/>
                      <a:gd name="T29" fmla="*/ 1 h 7"/>
                      <a:gd name="T30" fmla="*/ 4 w 27"/>
                      <a:gd name="T31" fmla="*/ 1 h 7"/>
                      <a:gd name="T32" fmla="*/ 4 w 27"/>
                      <a:gd name="T33" fmla="*/ 1 h 7"/>
                      <a:gd name="T34" fmla="*/ 3 w 27"/>
                      <a:gd name="T35" fmla="*/ 1 h 7"/>
                      <a:gd name="T36" fmla="*/ 3 w 27"/>
                      <a:gd name="T37" fmla="*/ 1 h 7"/>
                      <a:gd name="T38" fmla="*/ 3 w 27"/>
                      <a:gd name="T39" fmla="*/ 1 h 7"/>
                      <a:gd name="T40" fmla="*/ 2 w 27"/>
                      <a:gd name="T41" fmla="*/ 1 h 7"/>
                      <a:gd name="T42" fmla="*/ 2 w 27"/>
                      <a:gd name="T43" fmla="*/ 1 h 7"/>
                      <a:gd name="T44" fmla="*/ 1 w 27"/>
                      <a:gd name="T45" fmla="*/ 1 h 7"/>
                      <a:gd name="T46" fmla="*/ 1 w 27"/>
                      <a:gd name="T47" fmla="*/ 1 h 7"/>
                      <a:gd name="T48" fmla="*/ 1 w 27"/>
                      <a:gd name="T49" fmla="*/ 1 h 7"/>
                      <a:gd name="T50" fmla="*/ 1 w 27"/>
                      <a:gd name="T51" fmla="*/ 1 h 7"/>
                      <a:gd name="T52" fmla="*/ 1 w 27"/>
                      <a:gd name="T53" fmla="*/ 1 h 7"/>
                      <a:gd name="T54" fmla="*/ 2 w 27"/>
                      <a:gd name="T55" fmla="*/ 1 h 7"/>
                      <a:gd name="T56" fmla="*/ 2 w 27"/>
                      <a:gd name="T57" fmla="*/ 1 h 7"/>
                      <a:gd name="T58" fmla="*/ 3 w 27"/>
                      <a:gd name="T59" fmla="*/ 1 h 7"/>
                      <a:gd name="T60" fmla="*/ 3 w 27"/>
                      <a:gd name="T61" fmla="*/ 1 h 7"/>
                      <a:gd name="T62" fmla="*/ 3 w 27"/>
                      <a:gd name="T63" fmla="*/ 1 h 7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7"/>
                      <a:gd name="T97" fmla="*/ 0 h 7"/>
                      <a:gd name="T98" fmla="*/ 27 w 27"/>
                      <a:gd name="T99" fmla="*/ 7 h 7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7" h="7">
                        <a:moveTo>
                          <a:pt x="27" y="4"/>
                        </a:moveTo>
                        <a:lnTo>
                          <a:pt x="26" y="3"/>
                        </a:lnTo>
                        <a:lnTo>
                          <a:pt x="23" y="2"/>
                        </a:lnTo>
                        <a:lnTo>
                          <a:pt x="19" y="0"/>
                        </a:lnTo>
                        <a:lnTo>
                          <a:pt x="13" y="0"/>
                        </a:lnTo>
                        <a:lnTo>
                          <a:pt x="8" y="0"/>
                        </a:lnTo>
                        <a:lnTo>
                          <a:pt x="3" y="2"/>
                        </a:lnTo>
                        <a:lnTo>
                          <a:pt x="1" y="3"/>
                        </a:lnTo>
                        <a:lnTo>
                          <a:pt x="0" y="4"/>
                        </a:lnTo>
                        <a:lnTo>
                          <a:pt x="1" y="5"/>
                        </a:lnTo>
                        <a:lnTo>
                          <a:pt x="3" y="6"/>
                        </a:lnTo>
                        <a:lnTo>
                          <a:pt x="8" y="6"/>
                        </a:lnTo>
                        <a:lnTo>
                          <a:pt x="13" y="7"/>
                        </a:lnTo>
                        <a:lnTo>
                          <a:pt x="19" y="6"/>
                        </a:lnTo>
                        <a:lnTo>
                          <a:pt x="23" y="6"/>
                        </a:lnTo>
                        <a:lnTo>
                          <a:pt x="26" y="5"/>
                        </a:lnTo>
                        <a:lnTo>
                          <a:pt x="27" y="4"/>
                        </a:lnTo>
                        <a:close/>
                        <a:moveTo>
                          <a:pt x="23" y="4"/>
                        </a:moveTo>
                        <a:lnTo>
                          <a:pt x="22" y="3"/>
                        </a:lnTo>
                        <a:lnTo>
                          <a:pt x="20" y="2"/>
                        </a:lnTo>
                        <a:lnTo>
                          <a:pt x="16" y="2"/>
                        </a:lnTo>
                        <a:lnTo>
                          <a:pt x="11" y="2"/>
                        </a:lnTo>
                        <a:lnTo>
                          <a:pt x="6" y="2"/>
                        </a:lnTo>
                        <a:lnTo>
                          <a:pt x="4" y="3"/>
                        </a:lnTo>
                        <a:lnTo>
                          <a:pt x="3" y="4"/>
                        </a:lnTo>
                        <a:lnTo>
                          <a:pt x="4" y="5"/>
                        </a:lnTo>
                        <a:lnTo>
                          <a:pt x="6" y="6"/>
                        </a:lnTo>
                        <a:lnTo>
                          <a:pt x="11" y="6"/>
                        </a:lnTo>
                        <a:lnTo>
                          <a:pt x="16" y="6"/>
                        </a:lnTo>
                        <a:lnTo>
                          <a:pt x="20" y="6"/>
                        </a:lnTo>
                        <a:lnTo>
                          <a:pt x="22" y="5"/>
                        </a:lnTo>
                        <a:lnTo>
                          <a:pt x="23" y="4"/>
                        </a:lnTo>
                        <a:close/>
                      </a:path>
                    </a:pathLst>
                  </a:custGeom>
                  <a:solidFill>
                    <a:srgbClr val="C9C9C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15" name="Freeform 506"/>
                  <p:cNvSpPr>
                    <a:spLocks noEditPoints="1"/>
                  </p:cNvSpPr>
                  <p:nvPr/>
                </p:nvSpPr>
                <p:spPr bwMode="auto">
                  <a:xfrm>
                    <a:off x="1910" y="1100"/>
                    <a:ext cx="10" cy="2"/>
                  </a:xfrm>
                  <a:custGeom>
                    <a:avLst/>
                    <a:gdLst>
                      <a:gd name="T0" fmla="*/ 3 w 20"/>
                      <a:gd name="T1" fmla="*/ 1 h 4"/>
                      <a:gd name="T2" fmla="*/ 3 w 20"/>
                      <a:gd name="T3" fmla="*/ 1 h 4"/>
                      <a:gd name="T4" fmla="*/ 3 w 20"/>
                      <a:gd name="T5" fmla="*/ 0 h 4"/>
                      <a:gd name="T6" fmla="*/ 1 w 20"/>
                      <a:gd name="T7" fmla="*/ 0 h 4"/>
                      <a:gd name="T8" fmla="*/ 1 w 20"/>
                      <a:gd name="T9" fmla="*/ 0 h 4"/>
                      <a:gd name="T10" fmla="*/ 1 w 20"/>
                      <a:gd name="T11" fmla="*/ 0 h 4"/>
                      <a:gd name="T12" fmla="*/ 1 w 20"/>
                      <a:gd name="T13" fmla="*/ 1 h 4"/>
                      <a:gd name="T14" fmla="*/ 0 w 20"/>
                      <a:gd name="T15" fmla="*/ 1 h 4"/>
                      <a:gd name="T16" fmla="*/ 1 w 20"/>
                      <a:gd name="T17" fmla="*/ 1 h 4"/>
                      <a:gd name="T18" fmla="*/ 1 w 20"/>
                      <a:gd name="T19" fmla="*/ 1 h 4"/>
                      <a:gd name="T20" fmla="*/ 1 w 20"/>
                      <a:gd name="T21" fmla="*/ 1 h 4"/>
                      <a:gd name="T22" fmla="*/ 1 w 20"/>
                      <a:gd name="T23" fmla="*/ 1 h 4"/>
                      <a:gd name="T24" fmla="*/ 3 w 20"/>
                      <a:gd name="T25" fmla="*/ 1 h 4"/>
                      <a:gd name="T26" fmla="*/ 3 w 20"/>
                      <a:gd name="T27" fmla="*/ 1 h 4"/>
                      <a:gd name="T28" fmla="*/ 3 w 20"/>
                      <a:gd name="T29" fmla="*/ 1 h 4"/>
                      <a:gd name="T30" fmla="*/ 3 w 20"/>
                      <a:gd name="T31" fmla="*/ 1 h 4"/>
                      <a:gd name="T32" fmla="*/ 2 w 20"/>
                      <a:gd name="T33" fmla="*/ 1 h 4"/>
                      <a:gd name="T34" fmla="*/ 1 w 20"/>
                      <a:gd name="T35" fmla="*/ 1 h 4"/>
                      <a:gd name="T36" fmla="*/ 1 w 20"/>
                      <a:gd name="T37" fmla="*/ 1 h 4"/>
                      <a:gd name="T38" fmla="*/ 1 w 20"/>
                      <a:gd name="T39" fmla="*/ 1 h 4"/>
                      <a:gd name="T40" fmla="*/ 1 w 20"/>
                      <a:gd name="T41" fmla="*/ 1 h 4"/>
                      <a:gd name="T42" fmla="*/ 1 w 20"/>
                      <a:gd name="T43" fmla="*/ 1 h 4"/>
                      <a:gd name="T44" fmla="*/ 1 w 20"/>
                      <a:gd name="T45" fmla="*/ 1 h 4"/>
                      <a:gd name="T46" fmla="*/ 1 w 20"/>
                      <a:gd name="T47" fmla="*/ 1 h 4"/>
                      <a:gd name="T48" fmla="*/ 1 w 20"/>
                      <a:gd name="T49" fmla="*/ 1 h 4"/>
                      <a:gd name="T50" fmla="*/ 2 w 20"/>
                      <a:gd name="T51" fmla="*/ 1 h 4"/>
                      <a:gd name="T52" fmla="*/ 3 w 20"/>
                      <a:gd name="T53" fmla="*/ 1 h 4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0"/>
                      <a:gd name="T82" fmla="*/ 0 h 4"/>
                      <a:gd name="T83" fmla="*/ 20 w 20"/>
                      <a:gd name="T84" fmla="*/ 4 h 4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0" h="4">
                        <a:moveTo>
                          <a:pt x="20" y="2"/>
                        </a:moveTo>
                        <a:lnTo>
                          <a:pt x="19" y="1"/>
                        </a:lnTo>
                        <a:lnTo>
                          <a:pt x="17" y="0"/>
                        </a:lnTo>
                        <a:lnTo>
                          <a:pt x="13" y="0"/>
                        </a:lnTo>
                        <a:lnTo>
                          <a:pt x="8" y="0"/>
                        </a:lnTo>
                        <a:lnTo>
                          <a:pt x="3" y="0"/>
                        </a:lnTo>
                        <a:lnTo>
                          <a:pt x="1" y="1"/>
                        </a:lnTo>
                        <a:lnTo>
                          <a:pt x="0" y="2"/>
                        </a:lnTo>
                        <a:lnTo>
                          <a:pt x="1" y="3"/>
                        </a:lnTo>
                        <a:lnTo>
                          <a:pt x="3" y="4"/>
                        </a:lnTo>
                        <a:lnTo>
                          <a:pt x="8" y="4"/>
                        </a:lnTo>
                        <a:lnTo>
                          <a:pt x="13" y="4"/>
                        </a:lnTo>
                        <a:lnTo>
                          <a:pt x="17" y="4"/>
                        </a:lnTo>
                        <a:lnTo>
                          <a:pt x="19" y="3"/>
                        </a:lnTo>
                        <a:lnTo>
                          <a:pt x="20" y="2"/>
                        </a:lnTo>
                        <a:close/>
                        <a:moveTo>
                          <a:pt x="17" y="2"/>
                        </a:moveTo>
                        <a:lnTo>
                          <a:pt x="16" y="1"/>
                        </a:lnTo>
                        <a:lnTo>
                          <a:pt x="14" y="1"/>
                        </a:lnTo>
                        <a:lnTo>
                          <a:pt x="9" y="1"/>
                        </a:lnTo>
                        <a:lnTo>
                          <a:pt x="6" y="1"/>
                        </a:lnTo>
                        <a:lnTo>
                          <a:pt x="3" y="2"/>
                        </a:lnTo>
                        <a:lnTo>
                          <a:pt x="6" y="3"/>
                        </a:lnTo>
                        <a:lnTo>
                          <a:pt x="9" y="3"/>
                        </a:lnTo>
                        <a:lnTo>
                          <a:pt x="14" y="3"/>
                        </a:lnTo>
                        <a:lnTo>
                          <a:pt x="16" y="3"/>
                        </a:lnTo>
                        <a:lnTo>
                          <a:pt x="17" y="2"/>
                        </a:lnTo>
                        <a:close/>
                      </a:path>
                    </a:pathLst>
                  </a:custGeom>
                  <a:solidFill>
                    <a:srgbClr val="D5D5D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16" name="Freeform 507"/>
                  <p:cNvSpPr>
                    <a:spLocks noEditPoints="1"/>
                  </p:cNvSpPr>
                  <p:nvPr/>
                </p:nvSpPr>
                <p:spPr bwMode="auto">
                  <a:xfrm>
                    <a:off x="1912" y="1100"/>
                    <a:ext cx="7" cy="1"/>
                  </a:xfrm>
                  <a:custGeom>
                    <a:avLst/>
                    <a:gdLst>
                      <a:gd name="T0" fmla="*/ 2 w 14"/>
                      <a:gd name="T1" fmla="*/ 1 h 2"/>
                      <a:gd name="T2" fmla="*/ 2 w 14"/>
                      <a:gd name="T3" fmla="*/ 0 h 2"/>
                      <a:gd name="T4" fmla="*/ 2 w 14"/>
                      <a:gd name="T5" fmla="*/ 0 h 2"/>
                      <a:gd name="T6" fmla="*/ 1 w 14"/>
                      <a:gd name="T7" fmla="*/ 0 h 2"/>
                      <a:gd name="T8" fmla="*/ 1 w 14"/>
                      <a:gd name="T9" fmla="*/ 0 h 2"/>
                      <a:gd name="T10" fmla="*/ 0 w 14"/>
                      <a:gd name="T11" fmla="*/ 1 h 2"/>
                      <a:gd name="T12" fmla="*/ 0 w 14"/>
                      <a:gd name="T13" fmla="*/ 1 h 2"/>
                      <a:gd name="T14" fmla="*/ 1 w 14"/>
                      <a:gd name="T15" fmla="*/ 1 h 2"/>
                      <a:gd name="T16" fmla="*/ 1 w 14"/>
                      <a:gd name="T17" fmla="*/ 1 h 2"/>
                      <a:gd name="T18" fmla="*/ 2 w 14"/>
                      <a:gd name="T19" fmla="*/ 1 h 2"/>
                      <a:gd name="T20" fmla="*/ 2 w 14"/>
                      <a:gd name="T21" fmla="*/ 1 h 2"/>
                      <a:gd name="T22" fmla="*/ 2 w 14"/>
                      <a:gd name="T23" fmla="*/ 1 h 2"/>
                      <a:gd name="T24" fmla="*/ 2 w 14"/>
                      <a:gd name="T25" fmla="*/ 1 h 2"/>
                      <a:gd name="T26" fmla="*/ 2 w 14"/>
                      <a:gd name="T27" fmla="*/ 0 h 2"/>
                      <a:gd name="T28" fmla="*/ 1 w 14"/>
                      <a:gd name="T29" fmla="*/ 0 h 2"/>
                      <a:gd name="T30" fmla="*/ 1 w 14"/>
                      <a:gd name="T31" fmla="*/ 0 h 2"/>
                      <a:gd name="T32" fmla="*/ 1 w 14"/>
                      <a:gd name="T33" fmla="*/ 1 h 2"/>
                      <a:gd name="T34" fmla="*/ 1 w 14"/>
                      <a:gd name="T35" fmla="*/ 1 h 2"/>
                      <a:gd name="T36" fmla="*/ 1 w 14"/>
                      <a:gd name="T37" fmla="*/ 1 h 2"/>
                      <a:gd name="T38" fmla="*/ 2 w 14"/>
                      <a:gd name="T39" fmla="*/ 1 h 2"/>
                      <a:gd name="T40" fmla="*/ 2 w 14"/>
                      <a:gd name="T41" fmla="*/ 1 h 2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4"/>
                      <a:gd name="T64" fmla="*/ 0 h 2"/>
                      <a:gd name="T65" fmla="*/ 14 w 14"/>
                      <a:gd name="T66" fmla="*/ 2 h 2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4" h="2">
                        <a:moveTo>
                          <a:pt x="14" y="1"/>
                        </a:moveTo>
                        <a:lnTo>
                          <a:pt x="13" y="0"/>
                        </a:lnTo>
                        <a:lnTo>
                          <a:pt x="11" y="0"/>
                        </a:lnTo>
                        <a:lnTo>
                          <a:pt x="6" y="0"/>
                        </a:lnTo>
                        <a:lnTo>
                          <a:pt x="3" y="0"/>
                        </a:lnTo>
                        <a:lnTo>
                          <a:pt x="0" y="1"/>
                        </a:lnTo>
                        <a:lnTo>
                          <a:pt x="3" y="2"/>
                        </a:lnTo>
                        <a:lnTo>
                          <a:pt x="6" y="2"/>
                        </a:lnTo>
                        <a:lnTo>
                          <a:pt x="11" y="2"/>
                        </a:lnTo>
                        <a:lnTo>
                          <a:pt x="13" y="2"/>
                        </a:lnTo>
                        <a:lnTo>
                          <a:pt x="14" y="1"/>
                        </a:lnTo>
                        <a:close/>
                        <a:moveTo>
                          <a:pt x="11" y="1"/>
                        </a:moveTo>
                        <a:lnTo>
                          <a:pt x="10" y="0"/>
                        </a:lnTo>
                        <a:lnTo>
                          <a:pt x="7" y="0"/>
                        </a:lnTo>
                        <a:lnTo>
                          <a:pt x="5" y="0"/>
                        </a:lnTo>
                        <a:lnTo>
                          <a:pt x="4" y="1"/>
                        </a:lnTo>
                        <a:lnTo>
                          <a:pt x="5" y="1"/>
                        </a:lnTo>
                        <a:lnTo>
                          <a:pt x="7" y="2"/>
                        </a:lnTo>
                        <a:lnTo>
                          <a:pt x="10" y="1"/>
                        </a:lnTo>
                        <a:lnTo>
                          <a:pt x="11" y="1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17" name="Freeform 508"/>
                  <p:cNvSpPr>
                    <a:spLocks noEditPoints="1"/>
                  </p:cNvSpPr>
                  <p:nvPr/>
                </p:nvSpPr>
                <p:spPr bwMode="auto">
                  <a:xfrm>
                    <a:off x="1913" y="1100"/>
                    <a:ext cx="4" cy="1"/>
                  </a:xfrm>
                  <a:custGeom>
                    <a:avLst/>
                    <a:gdLst>
                      <a:gd name="T0" fmla="*/ 1 w 7"/>
                      <a:gd name="T1" fmla="*/ 1 h 2"/>
                      <a:gd name="T2" fmla="*/ 1 w 7"/>
                      <a:gd name="T3" fmla="*/ 0 h 2"/>
                      <a:gd name="T4" fmla="*/ 1 w 7"/>
                      <a:gd name="T5" fmla="*/ 0 h 2"/>
                      <a:gd name="T6" fmla="*/ 1 w 7"/>
                      <a:gd name="T7" fmla="*/ 0 h 2"/>
                      <a:gd name="T8" fmla="*/ 0 w 7"/>
                      <a:gd name="T9" fmla="*/ 1 h 2"/>
                      <a:gd name="T10" fmla="*/ 1 w 7"/>
                      <a:gd name="T11" fmla="*/ 1 h 2"/>
                      <a:gd name="T12" fmla="*/ 1 w 7"/>
                      <a:gd name="T13" fmla="*/ 1 h 2"/>
                      <a:gd name="T14" fmla="*/ 1 w 7"/>
                      <a:gd name="T15" fmla="*/ 1 h 2"/>
                      <a:gd name="T16" fmla="*/ 1 w 7"/>
                      <a:gd name="T17" fmla="*/ 1 h 2"/>
                      <a:gd name="T18" fmla="*/ 1 w 7"/>
                      <a:gd name="T19" fmla="*/ 1 h 2"/>
                      <a:gd name="T20" fmla="*/ 1 w 7"/>
                      <a:gd name="T21" fmla="*/ 1 h 2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7"/>
                      <a:gd name="T34" fmla="*/ 0 h 2"/>
                      <a:gd name="T35" fmla="*/ 7 w 7"/>
                      <a:gd name="T36" fmla="*/ 2 h 2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7" h="2">
                        <a:moveTo>
                          <a:pt x="7" y="1"/>
                        </a:moveTo>
                        <a:lnTo>
                          <a:pt x="6" y="0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3" y="2"/>
                        </a:lnTo>
                        <a:lnTo>
                          <a:pt x="6" y="1"/>
                        </a:lnTo>
                        <a:lnTo>
                          <a:pt x="7" y="1"/>
                        </a:lnTo>
                        <a:close/>
                        <a:moveTo>
                          <a:pt x="3" y="1"/>
                        </a:moveTo>
                        <a:lnTo>
                          <a:pt x="3" y="1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18" name="Freeform 509"/>
                  <p:cNvSpPr>
                    <a:spLocks/>
                  </p:cNvSpPr>
                  <p:nvPr/>
                </p:nvSpPr>
                <p:spPr bwMode="auto">
                  <a:xfrm>
                    <a:off x="1901" y="1098"/>
                    <a:ext cx="28" cy="6"/>
                  </a:xfrm>
                  <a:custGeom>
                    <a:avLst/>
                    <a:gdLst>
                      <a:gd name="T0" fmla="*/ 0 w 57"/>
                      <a:gd name="T1" fmla="*/ 0 h 13"/>
                      <a:gd name="T2" fmla="*/ 0 w 57"/>
                      <a:gd name="T3" fmla="*/ 0 h 13"/>
                      <a:gd name="T4" fmla="*/ 1 w 57"/>
                      <a:gd name="T5" fmla="*/ 0 h 13"/>
                      <a:gd name="T6" fmla="*/ 2 w 57"/>
                      <a:gd name="T7" fmla="*/ 0 h 13"/>
                      <a:gd name="T8" fmla="*/ 3 w 57"/>
                      <a:gd name="T9" fmla="*/ 0 h 13"/>
                      <a:gd name="T10" fmla="*/ 4 w 57"/>
                      <a:gd name="T11" fmla="*/ 0 h 13"/>
                      <a:gd name="T12" fmla="*/ 6 w 57"/>
                      <a:gd name="T13" fmla="*/ 0 h 13"/>
                      <a:gd name="T14" fmla="*/ 6 w 57"/>
                      <a:gd name="T15" fmla="*/ 0 h 13"/>
                      <a:gd name="T16" fmla="*/ 7 w 57"/>
                      <a:gd name="T17" fmla="*/ 0 h 13"/>
                      <a:gd name="T18" fmla="*/ 6 w 57"/>
                      <a:gd name="T19" fmla="*/ 1 h 13"/>
                      <a:gd name="T20" fmla="*/ 6 w 57"/>
                      <a:gd name="T21" fmla="*/ 1 h 13"/>
                      <a:gd name="T22" fmla="*/ 4 w 57"/>
                      <a:gd name="T23" fmla="*/ 1 h 13"/>
                      <a:gd name="T24" fmla="*/ 3 w 57"/>
                      <a:gd name="T25" fmla="*/ 1 h 13"/>
                      <a:gd name="T26" fmla="*/ 2 w 57"/>
                      <a:gd name="T27" fmla="*/ 1 h 13"/>
                      <a:gd name="T28" fmla="*/ 1 w 57"/>
                      <a:gd name="T29" fmla="*/ 1 h 13"/>
                      <a:gd name="T30" fmla="*/ 0 w 57"/>
                      <a:gd name="T31" fmla="*/ 1 h 13"/>
                      <a:gd name="T32" fmla="*/ 0 w 57"/>
                      <a:gd name="T33" fmla="*/ 0 h 13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57"/>
                      <a:gd name="T52" fmla="*/ 0 h 13"/>
                      <a:gd name="T53" fmla="*/ 57 w 57"/>
                      <a:gd name="T54" fmla="*/ 13 h 13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57" h="13">
                        <a:moveTo>
                          <a:pt x="0" y="7"/>
                        </a:moveTo>
                        <a:lnTo>
                          <a:pt x="2" y="5"/>
                        </a:lnTo>
                        <a:lnTo>
                          <a:pt x="9" y="2"/>
                        </a:lnTo>
                        <a:lnTo>
                          <a:pt x="18" y="1"/>
                        </a:lnTo>
                        <a:lnTo>
                          <a:pt x="28" y="0"/>
                        </a:lnTo>
                        <a:lnTo>
                          <a:pt x="38" y="1"/>
                        </a:lnTo>
                        <a:lnTo>
                          <a:pt x="48" y="2"/>
                        </a:lnTo>
                        <a:lnTo>
                          <a:pt x="54" y="5"/>
                        </a:lnTo>
                        <a:lnTo>
                          <a:pt x="57" y="7"/>
                        </a:lnTo>
                        <a:lnTo>
                          <a:pt x="54" y="9"/>
                        </a:lnTo>
                        <a:lnTo>
                          <a:pt x="48" y="11"/>
                        </a:lnTo>
                        <a:lnTo>
                          <a:pt x="38" y="13"/>
                        </a:lnTo>
                        <a:lnTo>
                          <a:pt x="28" y="13"/>
                        </a:lnTo>
                        <a:lnTo>
                          <a:pt x="18" y="13"/>
                        </a:lnTo>
                        <a:lnTo>
                          <a:pt x="9" y="11"/>
                        </a:lnTo>
                        <a:lnTo>
                          <a:pt x="2" y="9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19" name="Freeform 510"/>
                  <p:cNvSpPr>
                    <a:spLocks noEditPoints="1"/>
                  </p:cNvSpPr>
                  <p:nvPr/>
                </p:nvSpPr>
                <p:spPr bwMode="auto">
                  <a:xfrm>
                    <a:off x="1901" y="1098"/>
                    <a:ext cx="28" cy="6"/>
                  </a:xfrm>
                  <a:custGeom>
                    <a:avLst/>
                    <a:gdLst>
                      <a:gd name="T0" fmla="*/ 0 w 57"/>
                      <a:gd name="T1" fmla="*/ 0 h 13"/>
                      <a:gd name="T2" fmla="*/ 7 w 57"/>
                      <a:gd name="T3" fmla="*/ 0 h 13"/>
                      <a:gd name="T4" fmla="*/ 7 w 57"/>
                      <a:gd name="T5" fmla="*/ 1 h 13"/>
                      <a:gd name="T6" fmla="*/ 0 w 57"/>
                      <a:gd name="T7" fmla="*/ 1 h 13"/>
                      <a:gd name="T8" fmla="*/ 0 w 57"/>
                      <a:gd name="T9" fmla="*/ 0 h 13"/>
                      <a:gd name="T10" fmla="*/ 7 w 57"/>
                      <a:gd name="T11" fmla="*/ 0 h 13"/>
                      <a:gd name="T12" fmla="*/ 6 w 57"/>
                      <a:gd name="T13" fmla="*/ 0 h 13"/>
                      <a:gd name="T14" fmla="*/ 6 w 57"/>
                      <a:gd name="T15" fmla="*/ 0 h 13"/>
                      <a:gd name="T16" fmla="*/ 5 w 57"/>
                      <a:gd name="T17" fmla="*/ 0 h 13"/>
                      <a:gd name="T18" fmla="*/ 5 w 57"/>
                      <a:gd name="T19" fmla="*/ 0 h 13"/>
                      <a:gd name="T20" fmla="*/ 4 w 57"/>
                      <a:gd name="T21" fmla="*/ 0 h 13"/>
                      <a:gd name="T22" fmla="*/ 3 w 57"/>
                      <a:gd name="T23" fmla="*/ 0 h 13"/>
                      <a:gd name="T24" fmla="*/ 2 w 57"/>
                      <a:gd name="T25" fmla="*/ 0 h 13"/>
                      <a:gd name="T26" fmla="*/ 1 w 57"/>
                      <a:gd name="T27" fmla="*/ 0 h 13"/>
                      <a:gd name="T28" fmla="*/ 0 w 57"/>
                      <a:gd name="T29" fmla="*/ 0 h 13"/>
                      <a:gd name="T30" fmla="*/ 0 w 57"/>
                      <a:gd name="T31" fmla="*/ 0 h 13"/>
                      <a:gd name="T32" fmla="*/ 0 w 57"/>
                      <a:gd name="T33" fmla="*/ 0 h 13"/>
                      <a:gd name="T34" fmla="*/ 0 w 57"/>
                      <a:gd name="T35" fmla="*/ 1 h 13"/>
                      <a:gd name="T36" fmla="*/ 0 w 57"/>
                      <a:gd name="T37" fmla="*/ 1 h 13"/>
                      <a:gd name="T38" fmla="*/ 1 w 57"/>
                      <a:gd name="T39" fmla="*/ 1 h 13"/>
                      <a:gd name="T40" fmla="*/ 2 w 57"/>
                      <a:gd name="T41" fmla="*/ 1 h 13"/>
                      <a:gd name="T42" fmla="*/ 3 w 57"/>
                      <a:gd name="T43" fmla="*/ 1 h 13"/>
                      <a:gd name="T44" fmla="*/ 4 w 57"/>
                      <a:gd name="T45" fmla="*/ 1 h 13"/>
                      <a:gd name="T46" fmla="*/ 5 w 57"/>
                      <a:gd name="T47" fmla="*/ 1 h 13"/>
                      <a:gd name="T48" fmla="*/ 5 w 57"/>
                      <a:gd name="T49" fmla="*/ 1 h 13"/>
                      <a:gd name="T50" fmla="*/ 6 w 57"/>
                      <a:gd name="T51" fmla="*/ 1 h 13"/>
                      <a:gd name="T52" fmla="*/ 6 w 57"/>
                      <a:gd name="T53" fmla="*/ 1 h 13"/>
                      <a:gd name="T54" fmla="*/ 7 w 57"/>
                      <a:gd name="T55" fmla="*/ 0 h 13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57"/>
                      <a:gd name="T85" fmla="*/ 0 h 13"/>
                      <a:gd name="T86" fmla="*/ 57 w 57"/>
                      <a:gd name="T87" fmla="*/ 13 h 13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57" h="13">
                        <a:moveTo>
                          <a:pt x="0" y="0"/>
                        </a:moveTo>
                        <a:lnTo>
                          <a:pt x="57" y="0"/>
                        </a:lnTo>
                        <a:lnTo>
                          <a:pt x="57" y="13"/>
                        </a:lnTo>
                        <a:lnTo>
                          <a:pt x="0" y="13"/>
                        </a:lnTo>
                        <a:lnTo>
                          <a:pt x="0" y="0"/>
                        </a:lnTo>
                        <a:close/>
                        <a:moveTo>
                          <a:pt x="57" y="7"/>
                        </a:moveTo>
                        <a:lnTo>
                          <a:pt x="55" y="5"/>
                        </a:lnTo>
                        <a:lnTo>
                          <a:pt x="52" y="3"/>
                        </a:lnTo>
                        <a:lnTo>
                          <a:pt x="46" y="2"/>
                        </a:lnTo>
                        <a:lnTo>
                          <a:pt x="40" y="1"/>
                        </a:lnTo>
                        <a:lnTo>
                          <a:pt x="33" y="0"/>
                        </a:lnTo>
                        <a:lnTo>
                          <a:pt x="25" y="0"/>
                        </a:lnTo>
                        <a:lnTo>
                          <a:pt x="17" y="1"/>
                        </a:lnTo>
                        <a:lnTo>
                          <a:pt x="10" y="2"/>
                        </a:lnTo>
                        <a:lnTo>
                          <a:pt x="4" y="3"/>
                        </a:lnTo>
                        <a:lnTo>
                          <a:pt x="1" y="5"/>
                        </a:lnTo>
                        <a:lnTo>
                          <a:pt x="0" y="7"/>
                        </a:lnTo>
                        <a:lnTo>
                          <a:pt x="1" y="8"/>
                        </a:lnTo>
                        <a:lnTo>
                          <a:pt x="4" y="10"/>
                        </a:lnTo>
                        <a:lnTo>
                          <a:pt x="10" y="11"/>
                        </a:lnTo>
                        <a:lnTo>
                          <a:pt x="17" y="13"/>
                        </a:lnTo>
                        <a:lnTo>
                          <a:pt x="25" y="13"/>
                        </a:lnTo>
                        <a:lnTo>
                          <a:pt x="33" y="13"/>
                        </a:lnTo>
                        <a:lnTo>
                          <a:pt x="40" y="13"/>
                        </a:lnTo>
                        <a:lnTo>
                          <a:pt x="46" y="11"/>
                        </a:lnTo>
                        <a:lnTo>
                          <a:pt x="52" y="10"/>
                        </a:lnTo>
                        <a:lnTo>
                          <a:pt x="55" y="8"/>
                        </a:lnTo>
                        <a:lnTo>
                          <a:pt x="57" y="7"/>
                        </a:lnTo>
                        <a:close/>
                      </a:path>
                    </a:pathLst>
                  </a:custGeom>
                  <a:solidFill>
                    <a:srgbClr val="9A9A9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20" name="Freeform 511"/>
                  <p:cNvSpPr>
                    <a:spLocks noEditPoints="1"/>
                  </p:cNvSpPr>
                  <p:nvPr/>
                </p:nvSpPr>
                <p:spPr bwMode="auto">
                  <a:xfrm>
                    <a:off x="1901" y="1098"/>
                    <a:ext cx="28" cy="6"/>
                  </a:xfrm>
                  <a:custGeom>
                    <a:avLst/>
                    <a:gdLst>
                      <a:gd name="T0" fmla="*/ 7 w 57"/>
                      <a:gd name="T1" fmla="*/ 0 h 13"/>
                      <a:gd name="T2" fmla="*/ 6 w 57"/>
                      <a:gd name="T3" fmla="*/ 0 h 13"/>
                      <a:gd name="T4" fmla="*/ 6 w 57"/>
                      <a:gd name="T5" fmla="*/ 0 h 13"/>
                      <a:gd name="T6" fmla="*/ 5 w 57"/>
                      <a:gd name="T7" fmla="*/ 0 h 13"/>
                      <a:gd name="T8" fmla="*/ 5 w 57"/>
                      <a:gd name="T9" fmla="*/ 0 h 13"/>
                      <a:gd name="T10" fmla="*/ 4 w 57"/>
                      <a:gd name="T11" fmla="*/ 0 h 13"/>
                      <a:gd name="T12" fmla="*/ 3 w 57"/>
                      <a:gd name="T13" fmla="*/ 0 h 13"/>
                      <a:gd name="T14" fmla="*/ 2 w 57"/>
                      <a:gd name="T15" fmla="*/ 0 h 13"/>
                      <a:gd name="T16" fmla="*/ 1 w 57"/>
                      <a:gd name="T17" fmla="*/ 0 h 13"/>
                      <a:gd name="T18" fmla="*/ 0 w 57"/>
                      <a:gd name="T19" fmla="*/ 0 h 13"/>
                      <a:gd name="T20" fmla="*/ 0 w 57"/>
                      <a:gd name="T21" fmla="*/ 0 h 13"/>
                      <a:gd name="T22" fmla="*/ 0 w 57"/>
                      <a:gd name="T23" fmla="*/ 0 h 13"/>
                      <a:gd name="T24" fmla="*/ 0 w 57"/>
                      <a:gd name="T25" fmla="*/ 1 h 13"/>
                      <a:gd name="T26" fmla="*/ 0 w 57"/>
                      <a:gd name="T27" fmla="*/ 1 h 13"/>
                      <a:gd name="T28" fmla="*/ 1 w 57"/>
                      <a:gd name="T29" fmla="*/ 1 h 13"/>
                      <a:gd name="T30" fmla="*/ 2 w 57"/>
                      <a:gd name="T31" fmla="*/ 1 h 13"/>
                      <a:gd name="T32" fmla="*/ 3 w 57"/>
                      <a:gd name="T33" fmla="*/ 1 h 13"/>
                      <a:gd name="T34" fmla="*/ 4 w 57"/>
                      <a:gd name="T35" fmla="*/ 1 h 13"/>
                      <a:gd name="T36" fmla="*/ 5 w 57"/>
                      <a:gd name="T37" fmla="*/ 1 h 13"/>
                      <a:gd name="T38" fmla="*/ 5 w 57"/>
                      <a:gd name="T39" fmla="*/ 1 h 13"/>
                      <a:gd name="T40" fmla="*/ 6 w 57"/>
                      <a:gd name="T41" fmla="*/ 1 h 13"/>
                      <a:gd name="T42" fmla="*/ 6 w 57"/>
                      <a:gd name="T43" fmla="*/ 1 h 13"/>
                      <a:gd name="T44" fmla="*/ 7 w 57"/>
                      <a:gd name="T45" fmla="*/ 0 h 13"/>
                      <a:gd name="T46" fmla="*/ 6 w 57"/>
                      <a:gd name="T47" fmla="*/ 0 h 13"/>
                      <a:gd name="T48" fmla="*/ 6 w 57"/>
                      <a:gd name="T49" fmla="*/ 0 h 13"/>
                      <a:gd name="T50" fmla="*/ 6 w 57"/>
                      <a:gd name="T51" fmla="*/ 0 h 13"/>
                      <a:gd name="T52" fmla="*/ 5 w 57"/>
                      <a:gd name="T53" fmla="*/ 0 h 13"/>
                      <a:gd name="T54" fmla="*/ 4 w 57"/>
                      <a:gd name="T55" fmla="*/ 0 h 13"/>
                      <a:gd name="T56" fmla="*/ 3 w 57"/>
                      <a:gd name="T57" fmla="*/ 0 h 13"/>
                      <a:gd name="T58" fmla="*/ 2 w 57"/>
                      <a:gd name="T59" fmla="*/ 0 h 13"/>
                      <a:gd name="T60" fmla="*/ 2 w 57"/>
                      <a:gd name="T61" fmla="*/ 0 h 13"/>
                      <a:gd name="T62" fmla="*/ 1 w 57"/>
                      <a:gd name="T63" fmla="*/ 0 h 13"/>
                      <a:gd name="T64" fmla="*/ 0 w 57"/>
                      <a:gd name="T65" fmla="*/ 0 h 13"/>
                      <a:gd name="T66" fmla="*/ 0 w 57"/>
                      <a:gd name="T67" fmla="*/ 0 h 13"/>
                      <a:gd name="T68" fmla="*/ 0 w 57"/>
                      <a:gd name="T69" fmla="*/ 1 h 13"/>
                      <a:gd name="T70" fmla="*/ 0 w 57"/>
                      <a:gd name="T71" fmla="*/ 1 h 13"/>
                      <a:gd name="T72" fmla="*/ 1 w 57"/>
                      <a:gd name="T73" fmla="*/ 1 h 13"/>
                      <a:gd name="T74" fmla="*/ 2 w 57"/>
                      <a:gd name="T75" fmla="*/ 1 h 13"/>
                      <a:gd name="T76" fmla="*/ 2 w 57"/>
                      <a:gd name="T77" fmla="*/ 1 h 13"/>
                      <a:gd name="T78" fmla="*/ 3 w 57"/>
                      <a:gd name="T79" fmla="*/ 1 h 13"/>
                      <a:gd name="T80" fmla="*/ 4 w 57"/>
                      <a:gd name="T81" fmla="*/ 1 h 13"/>
                      <a:gd name="T82" fmla="*/ 5 w 57"/>
                      <a:gd name="T83" fmla="*/ 1 h 13"/>
                      <a:gd name="T84" fmla="*/ 6 w 57"/>
                      <a:gd name="T85" fmla="*/ 1 h 13"/>
                      <a:gd name="T86" fmla="*/ 6 w 57"/>
                      <a:gd name="T87" fmla="*/ 1 h 13"/>
                      <a:gd name="T88" fmla="*/ 6 w 57"/>
                      <a:gd name="T89" fmla="*/ 0 h 13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57"/>
                      <a:gd name="T136" fmla="*/ 0 h 13"/>
                      <a:gd name="T137" fmla="*/ 57 w 57"/>
                      <a:gd name="T138" fmla="*/ 13 h 13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57" h="13">
                        <a:moveTo>
                          <a:pt x="57" y="7"/>
                        </a:moveTo>
                        <a:lnTo>
                          <a:pt x="55" y="5"/>
                        </a:lnTo>
                        <a:lnTo>
                          <a:pt x="52" y="3"/>
                        </a:lnTo>
                        <a:lnTo>
                          <a:pt x="46" y="2"/>
                        </a:lnTo>
                        <a:lnTo>
                          <a:pt x="40" y="1"/>
                        </a:lnTo>
                        <a:lnTo>
                          <a:pt x="33" y="0"/>
                        </a:lnTo>
                        <a:lnTo>
                          <a:pt x="25" y="0"/>
                        </a:lnTo>
                        <a:lnTo>
                          <a:pt x="17" y="1"/>
                        </a:lnTo>
                        <a:lnTo>
                          <a:pt x="10" y="2"/>
                        </a:lnTo>
                        <a:lnTo>
                          <a:pt x="4" y="3"/>
                        </a:lnTo>
                        <a:lnTo>
                          <a:pt x="1" y="5"/>
                        </a:lnTo>
                        <a:lnTo>
                          <a:pt x="0" y="7"/>
                        </a:lnTo>
                        <a:lnTo>
                          <a:pt x="1" y="8"/>
                        </a:lnTo>
                        <a:lnTo>
                          <a:pt x="4" y="10"/>
                        </a:lnTo>
                        <a:lnTo>
                          <a:pt x="10" y="11"/>
                        </a:lnTo>
                        <a:lnTo>
                          <a:pt x="17" y="13"/>
                        </a:lnTo>
                        <a:lnTo>
                          <a:pt x="25" y="13"/>
                        </a:lnTo>
                        <a:lnTo>
                          <a:pt x="33" y="13"/>
                        </a:lnTo>
                        <a:lnTo>
                          <a:pt x="40" y="13"/>
                        </a:lnTo>
                        <a:lnTo>
                          <a:pt x="46" y="11"/>
                        </a:lnTo>
                        <a:lnTo>
                          <a:pt x="52" y="10"/>
                        </a:lnTo>
                        <a:lnTo>
                          <a:pt x="55" y="8"/>
                        </a:lnTo>
                        <a:lnTo>
                          <a:pt x="57" y="7"/>
                        </a:lnTo>
                        <a:close/>
                        <a:moveTo>
                          <a:pt x="53" y="7"/>
                        </a:moveTo>
                        <a:lnTo>
                          <a:pt x="52" y="5"/>
                        </a:lnTo>
                        <a:lnTo>
                          <a:pt x="49" y="3"/>
                        </a:lnTo>
                        <a:lnTo>
                          <a:pt x="43" y="2"/>
                        </a:lnTo>
                        <a:lnTo>
                          <a:pt x="37" y="1"/>
                        </a:lnTo>
                        <a:lnTo>
                          <a:pt x="31" y="1"/>
                        </a:lnTo>
                        <a:lnTo>
                          <a:pt x="23" y="1"/>
                        </a:lnTo>
                        <a:lnTo>
                          <a:pt x="16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6"/>
                        </a:lnTo>
                        <a:lnTo>
                          <a:pt x="4" y="8"/>
                        </a:lnTo>
                        <a:lnTo>
                          <a:pt x="7" y="9"/>
                        </a:lnTo>
                        <a:lnTo>
                          <a:pt x="10" y="10"/>
                        </a:lnTo>
                        <a:lnTo>
                          <a:pt x="16" y="11"/>
                        </a:lnTo>
                        <a:lnTo>
                          <a:pt x="23" y="13"/>
                        </a:lnTo>
                        <a:lnTo>
                          <a:pt x="31" y="13"/>
                        </a:lnTo>
                        <a:lnTo>
                          <a:pt x="37" y="11"/>
                        </a:lnTo>
                        <a:lnTo>
                          <a:pt x="43" y="11"/>
                        </a:lnTo>
                        <a:lnTo>
                          <a:pt x="49" y="10"/>
                        </a:lnTo>
                        <a:lnTo>
                          <a:pt x="52" y="8"/>
                        </a:lnTo>
                        <a:lnTo>
                          <a:pt x="53" y="7"/>
                        </a:lnTo>
                        <a:close/>
                      </a:path>
                    </a:pathLst>
                  </a:custGeom>
                  <a:solidFill>
                    <a:srgbClr val="9A9A9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21" name="Freeform 512"/>
                  <p:cNvSpPr>
                    <a:spLocks noEditPoints="1"/>
                  </p:cNvSpPr>
                  <p:nvPr/>
                </p:nvSpPr>
                <p:spPr bwMode="auto">
                  <a:xfrm>
                    <a:off x="1903" y="1098"/>
                    <a:ext cx="25" cy="6"/>
                  </a:xfrm>
                  <a:custGeom>
                    <a:avLst/>
                    <a:gdLst>
                      <a:gd name="T0" fmla="*/ 7 w 49"/>
                      <a:gd name="T1" fmla="*/ 1 h 12"/>
                      <a:gd name="T2" fmla="*/ 6 w 49"/>
                      <a:gd name="T3" fmla="*/ 1 h 12"/>
                      <a:gd name="T4" fmla="*/ 6 w 49"/>
                      <a:gd name="T5" fmla="*/ 1 h 12"/>
                      <a:gd name="T6" fmla="*/ 5 w 49"/>
                      <a:gd name="T7" fmla="*/ 1 h 12"/>
                      <a:gd name="T8" fmla="*/ 5 w 49"/>
                      <a:gd name="T9" fmla="*/ 0 h 12"/>
                      <a:gd name="T10" fmla="*/ 4 w 49"/>
                      <a:gd name="T11" fmla="*/ 0 h 12"/>
                      <a:gd name="T12" fmla="*/ 3 w 49"/>
                      <a:gd name="T13" fmla="*/ 0 h 12"/>
                      <a:gd name="T14" fmla="*/ 2 w 49"/>
                      <a:gd name="T15" fmla="*/ 1 h 12"/>
                      <a:gd name="T16" fmla="*/ 1 w 49"/>
                      <a:gd name="T17" fmla="*/ 1 h 12"/>
                      <a:gd name="T18" fmla="*/ 1 w 49"/>
                      <a:gd name="T19" fmla="*/ 1 h 12"/>
                      <a:gd name="T20" fmla="*/ 0 w 49"/>
                      <a:gd name="T21" fmla="*/ 1 h 12"/>
                      <a:gd name="T22" fmla="*/ 0 w 49"/>
                      <a:gd name="T23" fmla="*/ 1 h 12"/>
                      <a:gd name="T24" fmla="*/ 1 w 49"/>
                      <a:gd name="T25" fmla="*/ 1 h 12"/>
                      <a:gd name="T26" fmla="*/ 1 w 49"/>
                      <a:gd name="T27" fmla="*/ 2 h 12"/>
                      <a:gd name="T28" fmla="*/ 2 w 49"/>
                      <a:gd name="T29" fmla="*/ 2 h 12"/>
                      <a:gd name="T30" fmla="*/ 3 w 49"/>
                      <a:gd name="T31" fmla="*/ 2 h 12"/>
                      <a:gd name="T32" fmla="*/ 4 w 49"/>
                      <a:gd name="T33" fmla="*/ 2 h 12"/>
                      <a:gd name="T34" fmla="*/ 5 w 49"/>
                      <a:gd name="T35" fmla="*/ 2 h 12"/>
                      <a:gd name="T36" fmla="*/ 5 w 49"/>
                      <a:gd name="T37" fmla="*/ 2 h 12"/>
                      <a:gd name="T38" fmla="*/ 6 w 49"/>
                      <a:gd name="T39" fmla="*/ 2 h 12"/>
                      <a:gd name="T40" fmla="*/ 6 w 49"/>
                      <a:gd name="T41" fmla="*/ 1 h 12"/>
                      <a:gd name="T42" fmla="*/ 7 w 49"/>
                      <a:gd name="T43" fmla="*/ 1 h 12"/>
                      <a:gd name="T44" fmla="*/ 6 w 49"/>
                      <a:gd name="T45" fmla="*/ 1 h 12"/>
                      <a:gd name="T46" fmla="*/ 6 w 49"/>
                      <a:gd name="T47" fmla="*/ 1 h 12"/>
                      <a:gd name="T48" fmla="*/ 6 w 49"/>
                      <a:gd name="T49" fmla="*/ 1 h 12"/>
                      <a:gd name="T50" fmla="*/ 5 w 49"/>
                      <a:gd name="T51" fmla="*/ 1 h 12"/>
                      <a:gd name="T52" fmla="*/ 4 w 49"/>
                      <a:gd name="T53" fmla="*/ 1 h 12"/>
                      <a:gd name="T54" fmla="*/ 3 w 49"/>
                      <a:gd name="T55" fmla="*/ 1 h 12"/>
                      <a:gd name="T56" fmla="*/ 3 w 49"/>
                      <a:gd name="T57" fmla="*/ 1 h 12"/>
                      <a:gd name="T58" fmla="*/ 2 w 49"/>
                      <a:gd name="T59" fmla="*/ 1 h 12"/>
                      <a:gd name="T60" fmla="*/ 1 w 49"/>
                      <a:gd name="T61" fmla="*/ 1 h 12"/>
                      <a:gd name="T62" fmla="*/ 1 w 49"/>
                      <a:gd name="T63" fmla="*/ 1 h 12"/>
                      <a:gd name="T64" fmla="*/ 1 w 49"/>
                      <a:gd name="T65" fmla="*/ 1 h 12"/>
                      <a:gd name="T66" fmla="*/ 1 w 49"/>
                      <a:gd name="T67" fmla="*/ 1 h 12"/>
                      <a:gd name="T68" fmla="*/ 1 w 49"/>
                      <a:gd name="T69" fmla="*/ 1 h 12"/>
                      <a:gd name="T70" fmla="*/ 2 w 49"/>
                      <a:gd name="T71" fmla="*/ 2 h 12"/>
                      <a:gd name="T72" fmla="*/ 3 w 49"/>
                      <a:gd name="T73" fmla="*/ 2 h 12"/>
                      <a:gd name="T74" fmla="*/ 3 w 49"/>
                      <a:gd name="T75" fmla="*/ 2 h 12"/>
                      <a:gd name="T76" fmla="*/ 4 w 49"/>
                      <a:gd name="T77" fmla="*/ 2 h 12"/>
                      <a:gd name="T78" fmla="*/ 5 w 49"/>
                      <a:gd name="T79" fmla="*/ 2 h 12"/>
                      <a:gd name="T80" fmla="*/ 6 w 49"/>
                      <a:gd name="T81" fmla="*/ 1 h 12"/>
                      <a:gd name="T82" fmla="*/ 6 w 49"/>
                      <a:gd name="T83" fmla="*/ 1 h 12"/>
                      <a:gd name="T84" fmla="*/ 6 w 49"/>
                      <a:gd name="T85" fmla="*/ 1 h 1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49"/>
                      <a:gd name="T130" fmla="*/ 0 h 12"/>
                      <a:gd name="T131" fmla="*/ 49 w 49"/>
                      <a:gd name="T132" fmla="*/ 12 h 12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49" h="12">
                        <a:moveTo>
                          <a:pt x="49" y="6"/>
                        </a:moveTo>
                        <a:lnTo>
                          <a:pt x="48" y="4"/>
                        </a:lnTo>
                        <a:lnTo>
                          <a:pt x="45" y="2"/>
                        </a:lnTo>
                        <a:lnTo>
                          <a:pt x="39" y="1"/>
                        </a:lnTo>
                        <a:lnTo>
                          <a:pt x="33" y="0"/>
                        </a:lnTo>
                        <a:lnTo>
                          <a:pt x="27" y="0"/>
                        </a:lnTo>
                        <a:lnTo>
                          <a:pt x="19" y="0"/>
                        </a:lnTo>
                        <a:lnTo>
                          <a:pt x="12" y="1"/>
                        </a:lnTo>
                        <a:lnTo>
                          <a:pt x="6" y="2"/>
                        </a:lnTo>
                        <a:lnTo>
                          <a:pt x="3" y="4"/>
                        </a:lnTo>
                        <a:lnTo>
                          <a:pt x="0" y="5"/>
                        </a:lnTo>
                        <a:lnTo>
                          <a:pt x="0" y="7"/>
                        </a:lnTo>
                        <a:lnTo>
                          <a:pt x="3" y="8"/>
                        </a:lnTo>
                        <a:lnTo>
                          <a:pt x="6" y="9"/>
                        </a:lnTo>
                        <a:lnTo>
                          <a:pt x="12" y="10"/>
                        </a:lnTo>
                        <a:lnTo>
                          <a:pt x="19" y="12"/>
                        </a:lnTo>
                        <a:lnTo>
                          <a:pt x="27" y="12"/>
                        </a:lnTo>
                        <a:lnTo>
                          <a:pt x="33" y="10"/>
                        </a:lnTo>
                        <a:lnTo>
                          <a:pt x="39" y="10"/>
                        </a:lnTo>
                        <a:lnTo>
                          <a:pt x="45" y="9"/>
                        </a:lnTo>
                        <a:lnTo>
                          <a:pt x="48" y="7"/>
                        </a:lnTo>
                        <a:lnTo>
                          <a:pt x="49" y="6"/>
                        </a:lnTo>
                        <a:close/>
                        <a:moveTo>
                          <a:pt x="46" y="6"/>
                        </a:moveTo>
                        <a:lnTo>
                          <a:pt x="45" y="5"/>
                        </a:lnTo>
                        <a:lnTo>
                          <a:pt x="41" y="2"/>
                        </a:lnTo>
                        <a:lnTo>
                          <a:pt x="37" y="2"/>
                        </a:lnTo>
                        <a:lnTo>
                          <a:pt x="31" y="1"/>
                        </a:lnTo>
                        <a:lnTo>
                          <a:pt x="24" y="1"/>
                        </a:lnTo>
                        <a:lnTo>
                          <a:pt x="17" y="1"/>
                        </a:lnTo>
                        <a:lnTo>
                          <a:pt x="12" y="2"/>
                        </a:lnTo>
                        <a:lnTo>
                          <a:pt x="7" y="2"/>
                        </a:lnTo>
                        <a:lnTo>
                          <a:pt x="4" y="5"/>
                        </a:lnTo>
                        <a:lnTo>
                          <a:pt x="4" y="6"/>
                        </a:lnTo>
                        <a:lnTo>
                          <a:pt x="4" y="7"/>
                        </a:lnTo>
                        <a:lnTo>
                          <a:pt x="7" y="8"/>
                        </a:lnTo>
                        <a:lnTo>
                          <a:pt x="12" y="9"/>
                        </a:lnTo>
                        <a:lnTo>
                          <a:pt x="17" y="10"/>
                        </a:lnTo>
                        <a:lnTo>
                          <a:pt x="24" y="10"/>
                        </a:lnTo>
                        <a:lnTo>
                          <a:pt x="31" y="10"/>
                        </a:lnTo>
                        <a:lnTo>
                          <a:pt x="37" y="9"/>
                        </a:lnTo>
                        <a:lnTo>
                          <a:pt x="41" y="8"/>
                        </a:lnTo>
                        <a:lnTo>
                          <a:pt x="45" y="7"/>
                        </a:lnTo>
                        <a:lnTo>
                          <a:pt x="46" y="6"/>
                        </a:lnTo>
                        <a:close/>
                      </a:path>
                    </a:pathLst>
                  </a:custGeom>
                  <a:solidFill>
                    <a:srgbClr val="A3A3A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22" name="Freeform 513"/>
                  <p:cNvSpPr>
                    <a:spLocks noEditPoints="1"/>
                  </p:cNvSpPr>
                  <p:nvPr/>
                </p:nvSpPr>
                <p:spPr bwMode="auto">
                  <a:xfrm>
                    <a:off x="1905" y="1099"/>
                    <a:ext cx="21" cy="4"/>
                  </a:xfrm>
                  <a:custGeom>
                    <a:avLst/>
                    <a:gdLst>
                      <a:gd name="T0" fmla="*/ 5 w 42"/>
                      <a:gd name="T1" fmla="*/ 0 h 9"/>
                      <a:gd name="T2" fmla="*/ 5 w 42"/>
                      <a:gd name="T3" fmla="*/ 0 h 9"/>
                      <a:gd name="T4" fmla="*/ 5 w 42"/>
                      <a:gd name="T5" fmla="*/ 0 h 9"/>
                      <a:gd name="T6" fmla="*/ 5 w 42"/>
                      <a:gd name="T7" fmla="*/ 0 h 9"/>
                      <a:gd name="T8" fmla="*/ 3 w 42"/>
                      <a:gd name="T9" fmla="*/ 0 h 9"/>
                      <a:gd name="T10" fmla="*/ 3 w 42"/>
                      <a:gd name="T11" fmla="*/ 0 h 9"/>
                      <a:gd name="T12" fmla="*/ 1 w 42"/>
                      <a:gd name="T13" fmla="*/ 0 h 9"/>
                      <a:gd name="T14" fmla="*/ 1 w 42"/>
                      <a:gd name="T15" fmla="*/ 0 h 9"/>
                      <a:gd name="T16" fmla="*/ 1 w 42"/>
                      <a:gd name="T17" fmla="*/ 0 h 9"/>
                      <a:gd name="T18" fmla="*/ 0 w 42"/>
                      <a:gd name="T19" fmla="*/ 0 h 9"/>
                      <a:gd name="T20" fmla="*/ 0 w 42"/>
                      <a:gd name="T21" fmla="*/ 0 h 9"/>
                      <a:gd name="T22" fmla="*/ 0 w 42"/>
                      <a:gd name="T23" fmla="*/ 0 h 9"/>
                      <a:gd name="T24" fmla="*/ 1 w 42"/>
                      <a:gd name="T25" fmla="*/ 0 h 9"/>
                      <a:gd name="T26" fmla="*/ 1 w 42"/>
                      <a:gd name="T27" fmla="*/ 1 h 9"/>
                      <a:gd name="T28" fmla="*/ 1 w 42"/>
                      <a:gd name="T29" fmla="*/ 1 h 9"/>
                      <a:gd name="T30" fmla="*/ 3 w 42"/>
                      <a:gd name="T31" fmla="*/ 1 h 9"/>
                      <a:gd name="T32" fmla="*/ 3 w 42"/>
                      <a:gd name="T33" fmla="*/ 1 h 9"/>
                      <a:gd name="T34" fmla="*/ 5 w 42"/>
                      <a:gd name="T35" fmla="*/ 1 h 9"/>
                      <a:gd name="T36" fmla="*/ 5 w 42"/>
                      <a:gd name="T37" fmla="*/ 0 h 9"/>
                      <a:gd name="T38" fmla="*/ 5 w 42"/>
                      <a:gd name="T39" fmla="*/ 0 h 9"/>
                      <a:gd name="T40" fmla="*/ 5 w 42"/>
                      <a:gd name="T41" fmla="*/ 0 h 9"/>
                      <a:gd name="T42" fmla="*/ 5 w 42"/>
                      <a:gd name="T43" fmla="*/ 0 h 9"/>
                      <a:gd name="T44" fmla="*/ 5 w 42"/>
                      <a:gd name="T45" fmla="*/ 0 h 9"/>
                      <a:gd name="T46" fmla="*/ 5 w 42"/>
                      <a:gd name="T47" fmla="*/ 0 h 9"/>
                      <a:gd name="T48" fmla="*/ 3 w 42"/>
                      <a:gd name="T49" fmla="*/ 0 h 9"/>
                      <a:gd name="T50" fmla="*/ 3 w 42"/>
                      <a:gd name="T51" fmla="*/ 0 h 9"/>
                      <a:gd name="T52" fmla="*/ 3 w 42"/>
                      <a:gd name="T53" fmla="*/ 0 h 9"/>
                      <a:gd name="T54" fmla="*/ 1 w 42"/>
                      <a:gd name="T55" fmla="*/ 0 h 9"/>
                      <a:gd name="T56" fmla="*/ 1 w 42"/>
                      <a:gd name="T57" fmla="*/ 0 h 9"/>
                      <a:gd name="T58" fmla="*/ 1 w 42"/>
                      <a:gd name="T59" fmla="*/ 0 h 9"/>
                      <a:gd name="T60" fmla="*/ 1 w 42"/>
                      <a:gd name="T61" fmla="*/ 0 h 9"/>
                      <a:gd name="T62" fmla="*/ 1 w 42"/>
                      <a:gd name="T63" fmla="*/ 0 h 9"/>
                      <a:gd name="T64" fmla="*/ 1 w 42"/>
                      <a:gd name="T65" fmla="*/ 0 h 9"/>
                      <a:gd name="T66" fmla="*/ 1 w 42"/>
                      <a:gd name="T67" fmla="*/ 1 h 9"/>
                      <a:gd name="T68" fmla="*/ 3 w 42"/>
                      <a:gd name="T69" fmla="*/ 1 h 9"/>
                      <a:gd name="T70" fmla="*/ 3 w 42"/>
                      <a:gd name="T71" fmla="*/ 1 h 9"/>
                      <a:gd name="T72" fmla="*/ 3 w 42"/>
                      <a:gd name="T73" fmla="*/ 1 h 9"/>
                      <a:gd name="T74" fmla="*/ 5 w 42"/>
                      <a:gd name="T75" fmla="*/ 0 h 9"/>
                      <a:gd name="T76" fmla="*/ 5 w 42"/>
                      <a:gd name="T77" fmla="*/ 0 h 9"/>
                      <a:gd name="T78" fmla="*/ 5 w 42"/>
                      <a:gd name="T79" fmla="*/ 0 h 9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42"/>
                      <a:gd name="T121" fmla="*/ 0 h 9"/>
                      <a:gd name="T122" fmla="*/ 42 w 42"/>
                      <a:gd name="T123" fmla="*/ 9 h 9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42" h="9">
                        <a:moveTo>
                          <a:pt x="42" y="5"/>
                        </a:moveTo>
                        <a:lnTo>
                          <a:pt x="41" y="4"/>
                        </a:lnTo>
                        <a:lnTo>
                          <a:pt x="37" y="1"/>
                        </a:lnTo>
                        <a:lnTo>
                          <a:pt x="33" y="1"/>
                        </a:lnTo>
                        <a:lnTo>
                          <a:pt x="27" y="0"/>
                        </a:lnTo>
                        <a:lnTo>
                          <a:pt x="20" y="0"/>
                        </a:lnTo>
                        <a:lnTo>
                          <a:pt x="13" y="0"/>
                        </a:lnTo>
                        <a:lnTo>
                          <a:pt x="8" y="1"/>
                        </a:lnTo>
                        <a:lnTo>
                          <a:pt x="3" y="1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3" y="7"/>
                        </a:lnTo>
                        <a:lnTo>
                          <a:pt x="8" y="8"/>
                        </a:lnTo>
                        <a:lnTo>
                          <a:pt x="13" y="9"/>
                        </a:lnTo>
                        <a:lnTo>
                          <a:pt x="20" y="9"/>
                        </a:lnTo>
                        <a:lnTo>
                          <a:pt x="27" y="9"/>
                        </a:lnTo>
                        <a:lnTo>
                          <a:pt x="33" y="8"/>
                        </a:lnTo>
                        <a:lnTo>
                          <a:pt x="37" y="7"/>
                        </a:lnTo>
                        <a:lnTo>
                          <a:pt x="41" y="6"/>
                        </a:lnTo>
                        <a:lnTo>
                          <a:pt x="42" y="5"/>
                        </a:lnTo>
                        <a:close/>
                        <a:moveTo>
                          <a:pt x="37" y="5"/>
                        </a:moveTo>
                        <a:lnTo>
                          <a:pt x="36" y="4"/>
                        </a:lnTo>
                        <a:lnTo>
                          <a:pt x="34" y="3"/>
                        </a:lnTo>
                        <a:lnTo>
                          <a:pt x="29" y="1"/>
                        </a:lnTo>
                        <a:lnTo>
                          <a:pt x="24" y="1"/>
                        </a:lnTo>
                        <a:lnTo>
                          <a:pt x="17" y="1"/>
                        </a:lnTo>
                        <a:lnTo>
                          <a:pt x="11" y="1"/>
                        </a:lnTo>
                        <a:lnTo>
                          <a:pt x="7" y="3"/>
                        </a:lnTo>
                        <a:lnTo>
                          <a:pt x="4" y="4"/>
                        </a:lnTo>
                        <a:lnTo>
                          <a:pt x="3" y="5"/>
                        </a:lnTo>
                        <a:lnTo>
                          <a:pt x="4" y="6"/>
                        </a:lnTo>
                        <a:lnTo>
                          <a:pt x="7" y="7"/>
                        </a:lnTo>
                        <a:lnTo>
                          <a:pt x="11" y="8"/>
                        </a:lnTo>
                        <a:lnTo>
                          <a:pt x="17" y="8"/>
                        </a:lnTo>
                        <a:lnTo>
                          <a:pt x="24" y="8"/>
                        </a:lnTo>
                        <a:lnTo>
                          <a:pt x="29" y="8"/>
                        </a:lnTo>
                        <a:lnTo>
                          <a:pt x="34" y="7"/>
                        </a:lnTo>
                        <a:lnTo>
                          <a:pt x="36" y="6"/>
                        </a:lnTo>
                        <a:lnTo>
                          <a:pt x="37" y="5"/>
                        </a:lnTo>
                        <a:close/>
                      </a:path>
                    </a:pathLst>
                  </a:custGeom>
                  <a:solidFill>
                    <a:srgbClr val="AEAEA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23" name="Freeform 514"/>
                  <p:cNvSpPr>
                    <a:spLocks noEditPoints="1"/>
                  </p:cNvSpPr>
                  <p:nvPr/>
                </p:nvSpPr>
                <p:spPr bwMode="auto">
                  <a:xfrm>
                    <a:off x="1907" y="1099"/>
                    <a:ext cx="17" cy="4"/>
                  </a:xfrm>
                  <a:custGeom>
                    <a:avLst/>
                    <a:gdLst>
                      <a:gd name="T0" fmla="*/ 4 w 34"/>
                      <a:gd name="T1" fmla="*/ 1 h 7"/>
                      <a:gd name="T2" fmla="*/ 4 w 34"/>
                      <a:gd name="T3" fmla="*/ 1 h 7"/>
                      <a:gd name="T4" fmla="*/ 3 w 34"/>
                      <a:gd name="T5" fmla="*/ 1 h 7"/>
                      <a:gd name="T6" fmla="*/ 3 w 34"/>
                      <a:gd name="T7" fmla="*/ 0 h 7"/>
                      <a:gd name="T8" fmla="*/ 2 w 34"/>
                      <a:gd name="T9" fmla="*/ 0 h 7"/>
                      <a:gd name="T10" fmla="*/ 1 w 34"/>
                      <a:gd name="T11" fmla="*/ 0 h 7"/>
                      <a:gd name="T12" fmla="*/ 1 w 34"/>
                      <a:gd name="T13" fmla="*/ 0 h 7"/>
                      <a:gd name="T14" fmla="*/ 1 w 34"/>
                      <a:gd name="T15" fmla="*/ 1 h 7"/>
                      <a:gd name="T16" fmla="*/ 1 w 34"/>
                      <a:gd name="T17" fmla="*/ 1 h 7"/>
                      <a:gd name="T18" fmla="*/ 0 w 34"/>
                      <a:gd name="T19" fmla="*/ 1 h 7"/>
                      <a:gd name="T20" fmla="*/ 1 w 34"/>
                      <a:gd name="T21" fmla="*/ 1 h 7"/>
                      <a:gd name="T22" fmla="*/ 1 w 34"/>
                      <a:gd name="T23" fmla="*/ 1 h 7"/>
                      <a:gd name="T24" fmla="*/ 1 w 34"/>
                      <a:gd name="T25" fmla="*/ 1 h 7"/>
                      <a:gd name="T26" fmla="*/ 1 w 34"/>
                      <a:gd name="T27" fmla="*/ 1 h 7"/>
                      <a:gd name="T28" fmla="*/ 2 w 34"/>
                      <a:gd name="T29" fmla="*/ 1 h 7"/>
                      <a:gd name="T30" fmla="*/ 3 w 34"/>
                      <a:gd name="T31" fmla="*/ 1 h 7"/>
                      <a:gd name="T32" fmla="*/ 3 w 34"/>
                      <a:gd name="T33" fmla="*/ 1 h 7"/>
                      <a:gd name="T34" fmla="*/ 4 w 34"/>
                      <a:gd name="T35" fmla="*/ 1 h 7"/>
                      <a:gd name="T36" fmla="*/ 4 w 34"/>
                      <a:gd name="T37" fmla="*/ 1 h 7"/>
                      <a:gd name="T38" fmla="*/ 3 w 34"/>
                      <a:gd name="T39" fmla="*/ 1 h 7"/>
                      <a:gd name="T40" fmla="*/ 3 w 34"/>
                      <a:gd name="T41" fmla="*/ 1 h 7"/>
                      <a:gd name="T42" fmla="*/ 3 w 34"/>
                      <a:gd name="T43" fmla="*/ 1 h 7"/>
                      <a:gd name="T44" fmla="*/ 2 w 34"/>
                      <a:gd name="T45" fmla="*/ 0 h 7"/>
                      <a:gd name="T46" fmla="*/ 2 w 34"/>
                      <a:gd name="T47" fmla="*/ 0 h 7"/>
                      <a:gd name="T48" fmla="*/ 1 w 34"/>
                      <a:gd name="T49" fmla="*/ 0 h 7"/>
                      <a:gd name="T50" fmla="*/ 1 w 34"/>
                      <a:gd name="T51" fmla="*/ 1 h 7"/>
                      <a:gd name="T52" fmla="*/ 1 w 34"/>
                      <a:gd name="T53" fmla="*/ 1 h 7"/>
                      <a:gd name="T54" fmla="*/ 1 w 34"/>
                      <a:gd name="T55" fmla="*/ 1 h 7"/>
                      <a:gd name="T56" fmla="*/ 1 w 34"/>
                      <a:gd name="T57" fmla="*/ 1 h 7"/>
                      <a:gd name="T58" fmla="*/ 1 w 34"/>
                      <a:gd name="T59" fmla="*/ 1 h 7"/>
                      <a:gd name="T60" fmla="*/ 1 w 34"/>
                      <a:gd name="T61" fmla="*/ 1 h 7"/>
                      <a:gd name="T62" fmla="*/ 2 w 34"/>
                      <a:gd name="T63" fmla="*/ 1 h 7"/>
                      <a:gd name="T64" fmla="*/ 2 w 34"/>
                      <a:gd name="T65" fmla="*/ 1 h 7"/>
                      <a:gd name="T66" fmla="*/ 3 w 34"/>
                      <a:gd name="T67" fmla="*/ 1 h 7"/>
                      <a:gd name="T68" fmla="*/ 3 w 34"/>
                      <a:gd name="T69" fmla="*/ 1 h 7"/>
                      <a:gd name="T70" fmla="*/ 3 w 34"/>
                      <a:gd name="T71" fmla="*/ 1 h 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34"/>
                      <a:gd name="T109" fmla="*/ 0 h 7"/>
                      <a:gd name="T110" fmla="*/ 34 w 34"/>
                      <a:gd name="T111" fmla="*/ 7 h 7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34" h="7">
                        <a:moveTo>
                          <a:pt x="34" y="4"/>
                        </a:moveTo>
                        <a:lnTo>
                          <a:pt x="33" y="3"/>
                        </a:lnTo>
                        <a:lnTo>
                          <a:pt x="31" y="2"/>
                        </a:lnTo>
                        <a:lnTo>
                          <a:pt x="26" y="0"/>
                        </a:lnTo>
                        <a:lnTo>
                          <a:pt x="21" y="0"/>
                        </a:lnTo>
                        <a:lnTo>
                          <a:pt x="14" y="0"/>
                        </a:lnTo>
                        <a:lnTo>
                          <a:pt x="8" y="0"/>
                        </a:lnTo>
                        <a:lnTo>
                          <a:pt x="4" y="2"/>
                        </a:lnTo>
                        <a:lnTo>
                          <a:pt x="1" y="3"/>
                        </a:lnTo>
                        <a:lnTo>
                          <a:pt x="0" y="4"/>
                        </a:lnTo>
                        <a:lnTo>
                          <a:pt x="1" y="5"/>
                        </a:lnTo>
                        <a:lnTo>
                          <a:pt x="4" y="6"/>
                        </a:lnTo>
                        <a:lnTo>
                          <a:pt x="8" y="7"/>
                        </a:lnTo>
                        <a:lnTo>
                          <a:pt x="14" y="7"/>
                        </a:lnTo>
                        <a:lnTo>
                          <a:pt x="21" y="7"/>
                        </a:lnTo>
                        <a:lnTo>
                          <a:pt x="26" y="7"/>
                        </a:lnTo>
                        <a:lnTo>
                          <a:pt x="31" y="6"/>
                        </a:lnTo>
                        <a:lnTo>
                          <a:pt x="33" y="5"/>
                        </a:lnTo>
                        <a:lnTo>
                          <a:pt x="34" y="4"/>
                        </a:lnTo>
                        <a:close/>
                        <a:moveTo>
                          <a:pt x="31" y="4"/>
                        </a:moveTo>
                        <a:lnTo>
                          <a:pt x="30" y="3"/>
                        </a:lnTo>
                        <a:lnTo>
                          <a:pt x="27" y="2"/>
                        </a:lnTo>
                        <a:lnTo>
                          <a:pt x="23" y="0"/>
                        </a:lnTo>
                        <a:lnTo>
                          <a:pt x="17" y="0"/>
                        </a:lnTo>
                        <a:lnTo>
                          <a:pt x="12" y="0"/>
                        </a:lnTo>
                        <a:lnTo>
                          <a:pt x="7" y="2"/>
                        </a:lnTo>
                        <a:lnTo>
                          <a:pt x="5" y="3"/>
                        </a:lnTo>
                        <a:lnTo>
                          <a:pt x="4" y="4"/>
                        </a:lnTo>
                        <a:lnTo>
                          <a:pt x="5" y="5"/>
                        </a:lnTo>
                        <a:lnTo>
                          <a:pt x="7" y="6"/>
                        </a:lnTo>
                        <a:lnTo>
                          <a:pt x="12" y="6"/>
                        </a:lnTo>
                        <a:lnTo>
                          <a:pt x="17" y="7"/>
                        </a:lnTo>
                        <a:lnTo>
                          <a:pt x="23" y="6"/>
                        </a:lnTo>
                        <a:lnTo>
                          <a:pt x="27" y="6"/>
                        </a:lnTo>
                        <a:lnTo>
                          <a:pt x="30" y="5"/>
                        </a:lnTo>
                        <a:lnTo>
                          <a:pt x="31" y="4"/>
                        </a:lnTo>
                        <a:close/>
                      </a:path>
                    </a:pathLst>
                  </a:custGeom>
                  <a:solidFill>
                    <a:srgbClr val="BABAB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24" name="Freeform 515"/>
                  <p:cNvSpPr>
                    <a:spLocks noEditPoints="1"/>
                  </p:cNvSpPr>
                  <p:nvPr/>
                </p:nvSpPr>
                <p:spPr bwMode="auto">
                  <a:xfrm>
                    <a:off x="1908" y="1099"/>
                    <a:ext cx="14" cy="4"/>
                  </a:xfrm>
                  <a:custGeom>
                    <a:avLst/>
                    <a:gdLst>
                      <a:gd name="T0" fmla="*/ 4 w 27"/>
                      <a:gd name="T1" fmla="*/ 1 h 7"/>
                      <a:gd name="T2" fmla="*/ 4 w 27"/>
                      <a:gd name="T3" fmla="*/ 1 h 7"/>
                      <a:gd name="T4" fmla="*/ 3 w 27"/>
                      <a:gd name="T5" fmla="*/ 1 h 7"/>
                      <a:gd name="T6" fmla="*/ 3 w 27"/>
                      <a:gd name="T7" fmla="*/ 0 h 7"/>
                      <a:gd name="T8" fmla="*/ 2 w 27"/>
                      <a:gd name="T9" fmla="*/ 0 h 7"/>
                      <a:gd name="T10" fmla="*/ 1 w 27"/>
                      <a:gd name="T11" fmla="*/ 0 h 7"/>
                      <a:gd name="T12" fmla="*/ 1 w 27"/>
                      <a:gd name="T13" fmla="*/ 1 h 7"/>
                      <a:gd name="T14" fmla="*/ 1 w 27"/>
                      <a:gd name="T15" fmla="*/ 1 h 7"/>
                      <a:gd name="T16" fmla="*/ 0 w 27"/>
                      <a:gd name="T17" fmla="*/ 1 h 7"/>
                      <a:gd name="T18" fmla="*/ 1 w 27"/>
                      <a:gd name="T19" fmla="*/ 1 h 7"/>
                      <a:gd name="T20" fmla="*/ 1 w 27"/>
                      <a:gd name="T21" fmla="*/ 1 h 7"/>
                      <a:gd name="T22" fmla="*/ 1 w 27"/>
                      <a:gd name="T23" fmla="*/ 1 h 7"/>
                      <a:gd name="T24" fmla="*/ 2 w 27"/>
                      <a:gd name="T25" fmla="*/ 1 h 7"/>
                      <a:gd name="T26" fmla="*/ 3 w 27"/>
                      <a:gd name="T27" fmla="*/ 1 h 7"/>
                      <a:gd name="T28" fmla="*/ 3 w 27"/>
                      <a:gd name="T29" fmla="*/ 1 h 7"/>
                      <a:gd name="T30" fmla="*/ 4 w 27"/>
                      <a:gd name="T31" fmla="*/ 1 h 7"/>
                      <a:gd name="T32" fmla="*/ 4 w 27"/>
                      <a:gd name="T33" fmla="*/ 1 h 7"/>
                      <a:gd name="T34" fmla="*/ 3 w 27"/>
                      <a:gd name="T35" fmla="*/ 1 h 7"/>
                      <a:gd name="T36" fmla="*/ 3 w 27"/>
                      <a:gd name="T37" fmla="*/ 1 h 7"/>
                      <a:gd name="T38" fmla="*/ 3 w 27"/>
                      <a:gd name="T39" fmla="*/ 1 h 7"/>
                      <a:gd name="T40" fmla="*/ 2 w 27"/>
                      <a:gd name="T41" fmla="*/ 1 h 7"/>
                      <a:gd name="T42" fmla="*/ 2 w 27"/>
                      <a:gd name="T43" fmla="*/ 1 h 7"/>
                      <a:gd name="T44" fmla="*/ 1 w 27"/>
                      <a:gd name="T45" fmla="*/ 1 h 7"/>
                      <a:gd name="T46" fmla="*/ 1 w 27"/>
                      <a:gd name="T47" fmla="*/ 1 h 7"/>
                      <a:gd name="T48" fmla="*/ 1 w 27"/>
                      <a:gd name="T49" fmla="*/ 1 h 7"/>
                      <a:gd name="T50" fmla="*/ 1 w 27"/>
                      <a:gd name="T51" fmla="*/ 1 h 7"/>
                      <a:gd name="T52" fmla="*/ 1 w 27"/>
                      <a:gd name="T53" fmla="*/ 1 h 7"/>
                      <a:gd name="T54" fmla="*/ 2 w 27"/>
                      <a:gd name="T55" fmla="*/ 1 h 7"/>
                      <a:gd name="T56" fmla="*/ 2 w 27"/>
                      <a:gd name="T57" fmla="*/ 1 h 7"/>
                      <a:gd name="T58" fmla="*/ 3 w 27"/>
                      <a:gd name="T59" fmla="*/ 1 h 7"/>
                      <a:gd name="T60" fmla="*/ 3 w 27"/>
                      <a:gd name="T61" fmla="*/ 1 h 7"/>
                      <a:gd name="T62" fmla="*/ 3 w 27"/>
                      <a:gd name="T63" fmla="*/ 1 h 7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7"/>
                      <a:gd name="T97" fmla="*/ 0 h 7"/>
                      <a:gd name="T98" fmla="*/ 27 w 27"/>
                      <a:gd name="T99" fmla="*/ 7 h 7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7" h="7">
                        <a:moveTo>
                          <a:pt x="27" y="4"/>
                        </a:moveTo>
                        <a:lnTo>
                          <a:pt x="26" y="3"/>
                        </a:lnTo>
                        <a:lnTo>
                          <a:pt x="23" y="2"/>
                        </a:lnTo>
                        <a:lnTo>
                          <a:pt x="19" y="0"/>
                        </a:lnTo>
                        <a:lnTo>
                          <a:pt x="13" y="0"/>
                        </a:lnTo>
                        <a:lnTo>
                          <a:pt x="8" y="0"/>
                        </a:lnTo>
                        <a:lnTo>
                          <a:pt x="3" y="2"/>
                        </a:lnTo>
                        <a:lnTo>
                          <a:pt x="1" y="3"/>
                        </a:lnTo>
                        <a:lnTo>
                          <a:pt x="0" y="4"/>
                        </a:lnTo>
                        <a:lnTo>
                          <a:pt x="1" y="5"/>
                        </a:lnTo>
                        <a:lnTo>
                          <a:pt x="3" y="6"/>
                        </a:lnTo>
                        <a:lnTo>
                          <a:pt x="8" y="6"/>
                        </a:lnTo>
                        <a:lnTo>
                          <a:pt x="13" y="7"/>
                        </a:lnTo>
                        <a:lnTo>
                          <a:pt x="19" y="6"/>
                        </a:lnTo>
                        <a:lnTo>
                          <a:pt x="23" y="6"/>
                        </a:lnTo>
                        <a:lnTo>
                          <a:pt x="26" y="5"/>
                        </a:lnTo>
                        <a:lnTo>
                          <a:pt x="27" y="4"/>
                        </a:lnTo>
                        <a:close/>
                        <a:moveTo>
                          <a:pt x="23" y="4"/>
                        </a:moveTo>
                        <a:lnTo>
                          <a:pt x="22" y="3"/>
                        </a:lnTo>
                        <a:lnTo>
                          <a:pt x="20" y="2"/>
                        </a:lnTo>
                        <a:lnTo>
                          <a:pt x="16" y="2"/>
                        </a:lnTo>
                        <a:lnTo>
                          <a:pt x="11" y="2"/>
                        </a:lnTo>
                        <a:lnTo>
                          <a:pt x="6" y="2"/>
                        </a:lnTo>
                        <a:lnTo>
                          <a:pt x="4" y="3"/>
                        </a:lnTo>
                        <a:lnTo>
                          <a:pt x="3" y="4"/>
                        </a:lnTo>
                        <a:lnTo>
                          <a:pt x="4" y="5"/>
                        </a:lnTo>
                        <a:lnTo>
                          <a:pt x="6" y="6"/>
                        </a:lnTo>
                        <a:lnTo>
                          <a:pt x="11" y="6"/>
                        </a:lnTo>
                        <a:lnTo>
                          <a:pt x="16" y="6"/>
                        </a:lnTo>
                        <a:lnTo>
                          <a:pt x="20" y="6"/>
                        </a:lnTo>
                        <a:lnTo>
                          <a:pt x="22" y="5"/>
                        </a:lnTo>
                        <a:lnTo>
                          <a:pt x="23" y="4"/>
                        </a:lnTo>
                        <a:close/>
                      </a:path>
                    </a:pathLst>
                  </a:custGeom>
                  <a:solidFill>
                    <a:srgbClr val="C9C9C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25" name="Freeform 516"/>
                  <p:cNvSpPr>
                    <a:spLocks noEditPoints="1"/>
                  </p:cNvSpPr>
                  <p:nvPr/>
                </p:nvSpPr>
                <p:spPr bwMode="auto">
                  <a:xfrm>
                    <a:off x="1910" y="1100"/>
                    <a:ext cx="10" cy="2"/>
                  </a:xfrm>
                  <a:custGeom>
                    <a:avLst/>
                    <a:gdLst>
                      <a:gd name="T0" fmla="*/ 3 w 20"/>
                      <a:gd name="T1" fmla="*/ 1 h 4"/>
                      <a:gd name="T2" fmla="*/ 3 w 20"/>
                      <a:gd name="T3" fmla="*/ 1 h 4"/>
                      <a:gd name="T4" fmla="*/ 3 w 20"/>
                      <a:gd name="T5" fmla="*/ 0 h 4"/>
                      <a:gd name="T6" fmla="*/ 1 w 20"/>
                      <a:gd name="T7" fmla="*/ 0 h 4"/>
                      <a:gd name="T8" fmla="*/ 1 w 20"/>
                      <a:gd name="T9" fmla="*/ 0 h 4"/>
                      <a:gd name="T10" fmla="*/ 1 w 20"/>
                      <a:gd name="T11" fmla="*/ 0 h 4"/>
                      <a:gd name="T12" fmla="*/ 1 w 20"/>
                      <a:gd name="T13" fmla="*/ 1 h 4"/>
                      <a:gd name="T14" fmla="*/ 0 w 20"/>
                      <a:gd name="T15" fmla="*/ 1 h 4"/>
                      <a:gd name="T16" fmla="*/ 1 w 20"/>
                      <a:gd name="T17" fmla="*/ 1 h 4"/>
                      <a:gd name="T18" fmla="*/ 1 w 20"/>
                      <a:gd name="T19" fmla="*/ 1 h 4"/>
                      <a:gd name="T20" fmla="*/ 1 w 20"/>
                      <a:gd name="T21" fmla="*/ 1 h 4"/>
                      <a:gd name="T22" fmla="*/ 1 w 20"/>
                      <a:gd name="T23" fmla="*/ 1 h 4"/>
                      <a:gd name="T24" fmla="*/ 3 w 20"/>
                      <a:gd name="T25" fmla="*/ 1 h 4"/>
                      <a:gd name="T26" fmla="*/ 3 w 20"/>
                      <a:gd name="T27" fmla="*/ 1 h 4"/>
                      <a:gd name="T28" fmla="*/ 3 w 20"/>
                      <a:gd name="T29" fmla="*/ 1 h 4"/>
                      <a:gd name="T30" fmla="*/ 3 w 20"/>
                      <a:gd name="T31" fmla="*/ 1 h 4"/>
                      <a:gd name="T32" fmla="*/ 2 w 20"/>
                      <a:gd name="T33" fmla="*/ 1 h 4"/>
                      <a:gd name="T34" fmla="*/ 1 w 20"/>
                      <a:gd name="T35" fmla="*/ 1 h 4"/>
                      <a:gd name="T36" fmla="*/ 1 w 20"/>
                      <a:gd name="T37" fmla="*/ 1 h 4"/>
                      <a:gd name="T38" fmla="*/ 1 w 20"/>
                      <a:gd name="T39" fmla="*/ 1 h 4"/>
                      <a:gd name="T40" fmla="*/ 1 w 20"/>
                      <a:gd name="T41" fmla="*/ 1 h 4"/>
                      <a:gd name="T42" fmla="*/ 1 w 20"/>
                      <a:gd name="T43" fmla="*/ 1 h 4"/>
                      <a:gd name="T44" fmla="*/ 1 w 20"/>
                      <a:gd name="T45" fmla="*/ 1 h 4"/>
                      <a:gd name="T46" fmla="*/ 1 w 20"/>
                      <a:gd name="T47" fmla="*/ 1 h 4"/>
                      <a:gd name="T48" fmla="*/ 1 w 20"/>
                      <a:gd name="T49" fmla="*/ 1 h 4"/>
                      <a:gd name="T50" fmla="*/ 2 w 20"/>
                      <a:gd name="T51" fmla="*/ 1 h 4"/>
                      <a:gd name="T52" fmla="*/ 3 w 20"/>
                      <a:gd name="T53" fmla="*/ 1 h 4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0"/>
                      <a:gd name="T82" fmla="*/ 0 h 4"/>
                      <a:gd name="T83" fmla="*/ 20 w 20"/>
                      <a:gd name="T84" fmla="*/ 4 h 4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0" h="4">
                        <a:moveTo>
                          <a:pt x="20" y="2"/>
                        </a:moveTo>
                        <a:lnTo>
                          <a:pt x="19" y="1"/>
                        </a:lnTo>
                        <a:lnTo>
                          <a:pt x="17" y="0"/>
                        </a:lnTo>
                        <a:lnTo>
                          <a:pt x="13" y="0"/>
                        </a:lnTo>
                        <a:lnTo>
                          <a:pt x="8" y="0"/>
                        </a:lnTo>
                        <a:lnTo>
                          <a:pt x="3" y="0"/>
                        </a:lnTo>
                        <a:lnTo>
                          <a:pt x="1" y="1"/>
                        </a:lnTo>
                        <a:lnTo>
                          <a:pt x="0" y="2"/>
                        </a:lnTo>
                        <a:lnTo>
                          <a:pt x="1" y="3"/>
                        </a:lnTo>
                        <a:lnTo>
                          <a:pt x="3" y="4"/>
                        </a:lnTo>
                        <a:lnTo>
                          <a:pt x="8" y="4"/>
                        </a:lnTo>
                        <a:lnTo>
                          <a:pt x="13" y="4"/>
                        </a:lnTo>
                        <a:lnTo>
                          <a:pt x="17" y="4"/>
                        </a:lnTo>
                        <a:lnTo>
                          <a:pt x="19" y="3"/>
                        </a:lnTo>
                        <a:lnTo>
                          <a:pt x="20" y="2"/>
                        </a:lnTo>
                        <a:close/>
                        <a:moveTo>
                          <a:pt x="17" y="2"/>
                        </a:moveTo>
                        <a:lnTo>
                          <a:pt x="16" y="1"/>
                        </a:lnTo>
                        <a:lnTo>
                          <a:pt x="14" y="1"/>
                        </a:lnTo>
                        <a:lnTo>
                          <a:pt x="9" y="1"/>
                        </a:lnTo>
                        <a:lnTo>
                          <a:pt x="6" y="1"/>
                        </a:lnTo>
                        <a:lnTo>
                          <a:pt x="3" y="2"/>
                        </a:lnTo>
                        <a:lnTo>
                          <a:pt x="6" y="3"/>
                        </a:lnTo>
                        <a:lnTo>
                          <a:pt x="9" y="3"/>
                        </a:lnTo>
                        <a:lnTo>
                          <a:pt x="14" y="3"/>
                        </a:lnTo>
                        <a:lnTo>
                          <a:pt x="16" y="3"/>
                        </a:lnTo>
                        <a:lnTo>
                          <a:pt x="17" y="2"/>
                        </a:lnTo>
                        <a:close/>
                      </a:path>
                    </a:pathLst>
                  </a:custGeom>
                  <a:solidFill>
                    <a:srgbClr val="D5D5D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26" name="Freeform 517"/>
                  <p:cNvSpPr>
                    <a:spLocks noEditPoints="1"/>
                  </p:cNvSpPr>
                  <p:nvPr/>
                </p:nvSpPr>
                <p:spPr bwMode="auto">
                  <a:xfrm>
                    <a:off x="1912" y="1100"/>
                    <a:ext cx="7" cy="1"/>
                  </a:xfrm>
                  <a:custGeom>
                    <a:avLst/>
                    <a:gdLst>
                      <a:gd name="T0" fmla="*/ 2 w 14"/>
                      <a:gd name="T1" fmla="*/ 1 h 2"/>
                      <a:gd name="T2" fmla="*/ 2 w 14"/>
                      <a:gd name="T3" fmla="*/ 0 h 2"/>
                      <a:gd name="T4" fmla="*/ 2 w 14"/>
                      <a:gd name="T5" fmla="*/ 0 h 2"/>
                      <a:gd name="T6" fmla="*/ 1 w 14"/>
                      <a:gd name="T7" fmla="*/ 0 h 2"/>
                      <a:gd name="T8" fmla="*/ 1 w 14"/>
                      <a:gd name="T9" fmla="*/ 0 h 2"/>
                      <a:gd name="T10" fmla="*/ 0 w 14"/>
                      <a:gd name="T11" fmla="*/ 1 h 2"/>
                      <a:gd name="T12" fmla="*/ 0 w 14"/>
                      <a:gd name="T13" fmla="*/ 1 h 2"/>
                      <a:gd name="T14" fmla="*/ 1 w 14"/>
                      <a:gd name="T15" fmla="*/ 1 h 2"/>
                      <a:gd name="T16" fmla="*/ 1 w 14"/>
                      <a:gd name="T17" fmla="*/ 1 h 2"/>
                      <a:gd name="T18" fmla="*/ 2 w 14"/>
                      <a:gd name="T19" fmla="*/ 1 h 2"/>
                      <a:gd name="T20" fmla="*/ 2 w 14"/>
                      <a:gd name="T21" fmla="*/ 1 h 2"/>
                      <a:gd name="T22" fmla="*/ 2 w 14"/>
                      <a:gd name="T23" fmla="*/ 1 h 2"/>
                      <a:gd name="T24" fmla="*/ 2 w 14"/>
                      <a:gd name="T25" fmla="*/ 1 h 2"/>
                      <a:gd name="T26" fmla="*/ 2 w 14"/>
                      <a:gd name="T27" fmla="*/ 0 h 2"/>
                      <a:gd name="T28" fmla="*/ 1 w 14"/>
                      <a:gd name="T29" fmla="*/ 0 h 2"/>
                      <a:gd name="T30" fmla="*/ 1 w 14"/>
                      <a:gd name="T31" fmla="*/ 0 h 2"/>
                      <a:gd name="T32" fmla="*/ 1 w 14"/>
                      <a:gd name="T33" fmla="*/ 1 h 2"/>
                      <a:gd name="T34" fmla="*/ 1 w 14"/>
                      <a:gd name="T35" fmla="*/ 1 h 2"/>
                      <a:gd name="T36" fmla="*/ 1 w 14"/>
                      <a:gd name="T37" fmla="*/ 1 h 2"/>
                      <a:gd name="T38" fmla="*/ 2 w 14"/>
                      <a:gd name="T39" fmla="*/ 1 h 2"/>
                      <a:gd name="T40" fmla="*/ 2 w 14"/>
                      <a:gd name="T41" fmla="*/ 1 h 2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4"/>
                      <a:gd name="T64" fmla="*/ 0 h 2"/>
                      <a:gd name="T65" fmla="*/ 14 w 14"/>
                      <a:gd name="T66" fmla="*/ 2 h 2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4" h="2">
                        <a:moveTo>
                          <a:pt x="14" y="1"/>
                        </a:moveTo>
                        <a:lnTo>
                          <a:pt x="13" y="0"/>
                        </a:lnTo>
                        <a:lnTo>
                          <a:pt x="11" y="0"/>
                        </a:lnTo>
                        <a:lnTo>
                          <a:pt x="6" y="0"/>
                        </a:lnTo>
                        <a:lnTo>
                          <a:pt x="3" y="0"/>
                        </a:lnTo>
                        <a:lnTo>
                          <a:pt x="0" y="1"/>
                        </a:lnTo>
                        <a:lnTo>
                          <a:pt x="3" y="2"/>
                        </a:lnTo>
                        <a:lnTo>
                          <a:pt x="6" y="2"/>
                        </a:lnTo>
                        <a:lnTo>
                          <a:pt x="11" y="2"/>
                        </a:lnTo>
                        <a:lnTo>
                          <a:pt x="13" y="2"/>
                        </a:lnTo>
                        <a:lnTo>
                          <a:pt x="14" y="1"/>
                        </a:lnTo>
                        <a:close/>
                        <a:moveTo>
                          <a:pt x="11" y="1"/>
                        </a:moveTo>
                        <a:lnTo>
                          <a:pt x="10" y="0"/>
                        </a:lnTo>
                        <a:lnTo>
                          <a:pt x="7" y="0"/>
                        </a:lnTo>
                        <a:lnTo>
                          <a:pt x="5" y="0"/>
                        </a:lnTo>
                        <a:lnTo>
                          <a:pt x="4" y="1"/>
                        </a:lnTo>
                        <a:lnTo>
                          <a:pt x="5" y="1"/>
                        </a:lnTo>
                        <a:lnTo>
                          <a:pt x="7" y="2"/>
                        </a:lnTo>
                        <a:lnTo>
                          <a:pt x="10" y="1"/>
                        </a:lnTo>
                        <a:lnTo>
                          <a:pt x="11" y="1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27" name="Freeform 518"/>
                  <p:cNvSpPr>
                    <a:spLocks noEditPoints="1"/>
                  </p:cNvSpPr>
                  <p:nvPr/>
                </p:nvSpPr>
                <p:spPr bwMode="auto">
                  <a:xfrm>
                    <a:off x="1913" y="1100"/>
                    <a:ext cx="4" cy="1"/>
                  </a:xfrm>
                  <a:custGeom>
                    <a:avLst/>
                    <a:gdLst>
                      <a:gd name="T0" fmla="*/ 1 w 7"/>
                      <a:gd name="T1" fmla="*/ 1 h 2"/>
                      <a:gd name="T2" fmla="*/ 1 w 7"/>
                      <a:gd name="T3" fmla="*/ 0 h 2"/>
                      <a:gd name="T4" fmla="*/ 1 w 7"/>
                      <a:gd name="T5" fmla="*/ 0 h 2"/>
                      <a:gd name="T6" fmla="*/ 1 w 7"/>
                      <a:gd name="T7" fmla="*/ 0 h 2"/>
                      <a:gd name="T8" fmla="*/ 0 w 7"/>
                      <a:gd name="T9" fmla="*/ 1 h 2"/>
                      <a:gd name="T10" fmla="*/ 1 w 7"/>
                      <a:gd name="T11" fmla="*/ 1 h 2"/>
                      <a:gd name="T12" fmla="*/ 1 w 7"/>
                      <a:gd name="T13" fmla="*/ 1 h 2"/>
                      <a:gd name="T14" fmla="*/ 1 w 7"/>
                      <a:gd name="T15" fmla="*/ 1 h 2"/>
                      <a:gd name="T16" fmla="*/ 1 w 7"/>
                      <a:gd name="T17" fmla="*/ 1 h 2"/>
                      <a:gd name="T18" fmla="*/ 1 w 7"/>
                      <a:gd name="T19" fmla="*/ 1 h 2"/>
                      <a:gd name="T20" fmla="*/ 1 w 7"/>
                      <a:gd name="T21" fmla="*/ 1 h 2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7"/>
                      <a:gd name="T34" fmla="*/ 0 h 2"/>
                      <a:gd name="T35" fmla="*/ 7 w 7"/>
                      <a:gd name="T36" fmla="*/ 2 h 2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7" h="2">
                        <a:moveTo>
                          <a:pt x="7" y="1"/>
                        </a:moveTo>
                        <a:lnTo>
                          <a:pt x="6" y="0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3" y="2"/>
                        </a:lnTo>
                        <a:lnTo>
                          <a:pt x="6" y="1"/>
                        </a:lnTo>
                        <a:lnTo>
                          <a:pt x="7" y="1"/>
                        </a:lnTo>
                        <a:close/>
                        <a:moveTo>
                          <a:pt x="3" y="1"/>
                        </a:moveTo>
                        <a:lnTo>
                          <a:pt x="3" y="1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28" name="Freeform 519"/>
                  <p:cNvSpPr>
                    <a:spLocks/>
                  </p:cNvSpPr>
                  <p:nvPr/>
                </p:nvSpPr>
                <p:spPr bwMode="auto">
                  <a:xfrm>
                    <a:off x="1901" y="1098"/>
                    <a:ext cx="28" cy="6"/>
                  </a:xfrm>
                  <a:custGeom>
                    <a:avLst/>
                    <a:gdLst>
                      <a:gd name="T0" fmla="*/ 0 w 57"/>
                      <a:gd name="T1" fmla="*/ 0 h 13"/>
                      <a:gd name="T2" fmla="*/ 0 w 57"/>
                      <a:gd name="T3" fmla="*/ 0 h 13"/>
                      <a:gd name="T4" fmla="*/ 1 w 57"/>
                      <a:gd name="T5" fmla="*/ 0 h 13"/>
                      <a:gd name="T6" fmla="*/ 2 w 57"/>
                      <a:gd name="T7" fmla="*/ 0 h 13"/>
                      <a:gd name="T8" fmla="*/ 3 w 57"/>
                      <a:gd name="T9" fmla="*/ 0 h 13"/>
                      <a:gd name="T10" fmla="*/ 4 w 57"/>
                      <a:gd name="T11" fmla="*/ 0 h 13"/>
                      <a:gd name="T12" fmla="*/ 6 w 57"/>
                      <a:gd name="T13" fmla="*/ 0 h 13"/>
                      <a:gd name="T14" fmla="*/ 6 w 57"/>
                      <a:gd name="T15" fmla="*/ 0 h 13"/>
                      <a:gd name="T16" fmla="*/ 7 w 57"/>
                      <a:gd name="T17" fmla="*/ 0 h 13"/>
                      <a:gd name="T18" fmla="*/ 6 w 57"/>
                      <a:gd name="T19" fmla="*/ 1 h 13"/>
                      <a:gd name="T20" fmla="*/ 6 w 57"/>
                      <a:gd name="T21" fmla="*/ 1 h 13"/>
                      <a:gd name="T22" fmla="*/ 4 w 57"/>
                      <a:gd name="T23" fmla="*/ 1 h 13"/>
                      <a:gd name="T24" fmla="*/ 3 w 57"/>
                      <a:gd name="T25" fmla="*/ 1 h 13"/>
                      <a:gd name="T26" fmla="*/ 2 w 57"/>
                      <a:gd name="T27" fmla="*/ 1 h 13"/>
                      <a:gd name="T28" fmla="*/ 1 w 57"/>
                      <a:gd name="T29" fmla="*/ 1 h 13"/>
                      <a:gd name="T30" fmla="*/ 0 w 57"/>
                      <a:gd name="T31" fmla="*/ 1 h 13"/>
                      <a:gd name="T32" fmla="*/ 0 w 57"/>
                      <a:gd name="T33" fmla="*/ 0 h 13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57"/>
                      <a:gd name="T52" fmla="*/ 0 h 13"/>
                      <a:gd name="T53" fmla="*/ 57 w 57"/>
                      <a:gd name="T54" fmla="*/ 13 h 13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57" h="13">
                        <a:moveTo>
                          <a:pt x="0" y="7"/>
                        </a:moveTo>
                        <a:lnTo>
                          <a:pt x="2" y="5"/>
                        </a:lnTo>
                        <a:lnTo>
                          <a:pt x="9" y="2"/>
                        </a:lnTo>
                        <a:lnTo>
                          <a:pt x="18" y="1"/>
                        </a:lnTo>
                        <a:lnTo>
                          <a:pt x="28" y="0"/>
                        </a:lnTo>
                        <a:lnTo>
                          <a:pt x="38" y="1"/>
                        </a:lnTo>
                        <a:lnTo>
                          <a:pt x="48" y="2"/>
                        </a:lnTo>
                        <a:lnTo>
                          <a:pt x="54" y="5"/>
                        </a:lnTo>
                        <a:lnTo>
                          <a:pt x="57" y="7"/>
                        </a:lnTo>
                        <a:lnTo>
                          <a:pt x="54" y="9"/>
                        </a:lnTo>
                        <a:lnTo>
                          <a:pt x="48" y="11"/>
                        </a:lnTo>
                        <a:lnTo>
                          <a:pt x="38" y="13"/>
                        </a:lnTo>
                        <a:lnTo>
                          <a:pt x="28" y="13"/>
                        </a:lnTo>
                        <a:lnTo>
                          <a:pt x="18" y="13"/>
                        </a:lnTo>
                        <a:lnTo>
                          <a:pt x="9" y="11"/>
                        </a:lnTo>
                        <a:lnTo>
                          <a:pt x="2" y="9"/>
                        </a:lnTo>
                        <a:lnTo>
                          <a:pt x="0" y="7"/>
                        </a:lnTo>
                      </a:path>
                    </a:pathLst>
                  </a:custGeom>
                  <a:noFill/>
                  <a:ln w="158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29" name="Freeform 520"/>
                  <p:cNvSpPr>
                    <a:spLocks noEditPoints="1"/>
                  </p:cNvSpPr>
                  <p:nvPr/>
                </p:nvSpPr>
                <p:spPr bwMode="auto">
                  <a:xfrm>
                    <a:off x="1891" y="1004"/>
                    <a:ext cx="47" cy="65"/>
                  </a:xfrm>
                  <a:custGeom>
                    <a:avLst/>
                    <a:gdLst>
                      <a:gd name="T0" fmla="*/ 0 w 94"/>
                      <a:gd name="T1" fmla="*/ 1 h 129"/>
                      <a:gd name="T2" fmla="*/ 0 w 94"/>
                      <a:gd name="T3" fmla="*/ 3 h 129"/>
                      <a:gd name="T4" fmla="*/ 1 w 94"/>
                      <a:gd name="T5" fmla="*/ 2 h 129"/>
                      <a:gd name="T6" fmla="*/ 1 w 94"/>
                      <a:gd name="T7" fmla="*/ 2 h 129"/>
                      <a:gd name="T8" fmla="*/ 1 w 94"/>
                      <a:gd name="T9" fmla="*/ 0 h 129"/>
                      <a:gd name="T10" fmla="*/ 1 w 94"/>
                      <a:gd name="T11" fmla="*/ 1 h 129"/>
                      <a:gd name="T12" fmla="*/ 0 w 94"/>
                      <a:gd name="T13" fmla="*/ 1 h 129"/>
                      <a:gd name="T14" fmla="*/ 7 w 94"/>
                      <a:gd name="T15" fmla="*/ 8 h 129"/>
                      <a:gd name="T16" fmla="*/ 7 w 94"/>
                      <a:gd name="T17" fmla="*/ 9 h 129"/>
                      <a:gd name="T18" fmla="*/ 9 w 94"/>
                      <a:gd name="T19" fmla="*/ 9 h 129"/>
                      <a:gd name="T20" fmla="*/ 10 w 94"/>
                      <a:gd name="T21" fmla="*/ 10 h 129"/>
                      <a:gd name="T22" fmla="*/ 10 w 94"/>
                      <a:gd name="T23" fmla="*/ 8 h 129"/>
                      <a:gd name="T24" fmla="*/ 9 w 94"/>
                      <a:gd name="T25" fmla="*/ 8 h 129"/>
                      <a:gd name="T26" fmla="*/ 7 w 94"/>
                      <a:gd name="T27" fmla="*/ 8 h 129"/>
                      <a:gd name="T28" fmla="*/ 1 w 94"/>
                      <a:gd name="T29" fmla="*/ 12 h 129"/>
                      <a:gd name="T30" fmla="*/ 1 w 94"/>
                      <a:gd name="T31" fmla="*/ 13 h 129"/>
                      <a:gd name="T32" fmla="*/ 3 w 94"/>
                      <a:gd name="T33" fmla="*/ 13 h 129"/>
                      <a:gd name="T34" fmla="*/ 5 w 94"/>
                      <a:gd name="T35" fmla="*/ 13 h 129"/>
                      <a:gd name="T36" fmla="*/ 5 w 94"/>
                      <a:gd name="T37" fmla="*/ 11 h 129"/>
                      <a:gd name="T38" fmla="*/ 3 w 94"/>
                      <a:gd name="T39" fmla="*/ 12 h 129"/>
                      <a:gd name="T40" fmla="*/ 1 w 94"/>
                      <a:gd name="T41" fmla="*/ 12 h 129"/>
                      <a:gd name="T42" fmla="*/ 12 w 94"/>
                      <a:gd name="T43" fmla="*/ 17 h 129"/>
                      <a:gd name="T44" fmla="*/ 12 w 94"/>
                      <a:gd name="T45" fmla="*/ 15 h 129"/>
                      <a:gd name="T46" fmla="*/ 11 w 94"/>
                      <a:gd name="T47" fmla="*/ 14 h 129"/>
                      <a:gd name="T48" fmla="*/ 10 w 94"/>
                      <a:gd name="T49" fmla="*/ 14 h 129"/>
                      <a:gd name="T50" fmla="*/ 10 w 94"/>
                      <a:gd name="T51" fmla="*/ 16 h 129"/>
                      <a:gd name="T52" fmla="*/ 11 w 94"/>
                      <a:gd name="T53" fmla="*/ 16 h 129"/>
                      <a:gd name="T54" fmla="*/ 12 w 94"/>
                      <a:gd name="T55" fmla="*/ 17 h 129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94"/>
                      <a:gd name="T85" fmla="*/ 0 h 129"/>
                      <a:gd name="T86" fmla="*/ 94 w 94"/>
                      <a:gd name="T87" fmla="*/ 129 h 129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94" h="129">
                        <a:moveTo>
                          <a:pt x="0" y="7"/>
                        </a:moveTo>
                        <a:lnTo>
                          <a:pt x="0" y="19"/>
                        </a:lnTo>
                        <a:lnTo>
                          <a:pt x="5" y="16"/>
                        </a:lnTo>
                        <a:lnTo>
                          <a:pt x="13" y="13"/>
                        </a:lnTo>
                        <a:lnTo>
                          <a:pt x="13" y="0"/>
                        </a:lnTo>
                        <a:lnTo>
                          <a:pt x="6" y="4"/>
                        </a:lnTo>
                        <a:lnTo>
                          <a:pt x="0" y="7"/>
                        </a:lnTo>
                        <a:close/>
                        <a:moveTo>
                          <a:pt x="59" y="58"/>
                        </a:moveTo>
                        <a:lnTo>
                          <a:pt x="59" y="70"/>
                        </a:lnTo>
                        <a:lnTo>
                          <a:pt x="68" y="72"/>
                        </a:lnTo>
                        <a:lnTo>
                          <a:pt x="76" y="73"/>
                        </a:lnTo>
                        <a:lnTo>
                          <a:pt x="76" y="60"/>
                        </a:lnTo>
                        <a:lnTo>
                          <a:pt x="68" y="59"/>
                        </a:lnTo>
                        <a:lnTo>
                          <a:pt x="59" y="58"/>
                        </a:lnTo>
                        <a:close/>
                        <a:moveTo>
                          <a:pt x="13" y="92"/>
                        </a:moveTo>
                        <a:lnTo>
                          <a:pt x="13" y="104"/>
                        </a:lnTo>
                        <a:lnTo>
                          <a:pt x="25" y="102"/>
                        </a:lnTo>
                        <a:lnTo>
                          <a:pt x="37" y="100"/>
                        </a:lnTo>
                        <a:lnTo>
                          <a:pt x="37" y="87"/>
                        </a:lnTo>
                        <a:lnTo>
                          <a:pt x="25" y="90"/>
                        </a:lnTo>
                        <a:lnTo>
                          <a:pt x="13" y="92"/>
                        </a:lnTo>
                        <a:close/>
                        <a:moveTo>
                          <a:pt x="94" y="129"/>
                        </a:moveTo>
                        <a:lnTo>
                          <a:pt x="94" y="117"/>
                        </a:lnTo>
                        <a:lnTo>
                          <a:pt x="86" y="112"/>
                        </a:lnTo>
                        <a:lnTo>
                          <a:pt x="74" y="109"/>
                        </a:lnTo>
                        <a:lnTo>
                          <a:pt x="74" y="121"/>
                        </a:lnTo>
                        <a:lnTo>
                          <a:pt x="86" y="125"/>
                        </a:lnTo>
                        <a:lnTo>
                          <a:pt x="94" y="129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30" name="Freeform 521"/>
                  <p:cNvSpPr>
                    <a:spLocks/>
                  </p:cNvSpPr>
                  <p:nvPr/>
                </p:nvSpPr>
                <p:spPr bwMode="auto">
                  <a:xfrm>
                    <a:off x="1891" y="1004"/>
                    <a:ext cx="7" cy="10"/>
                  </a:xfrm>
                  <a:custGeom>
                    <a:avLst/>
                    <a:gdLst>
                      <a:gd name="T0" fmla="*/ 0 w 13"/>
                      <a:gd name="T1" fmla="*/ 1 h 19"/>
                      <a:gd name="T2" fmla="*/ 0 w 13"/>
                      <a:gd name="T3" fmla="*/ 3 h 19"/>
                      <a:gd name="T4" fmla="*/ 1 w 13"/>
                      <a:gd name="T5" fmla="*/ 2 h 19"/>
                      <a:gd name="T6" fmla="*/ 2 w 13"/>
                      <a:gd name="T7" fmla="*/ 2 h 19"/>
                      <a:gd name="T8" fmla="*/ 2 w 13"/>
                      <a:gd name="T9" fmla="*/ 0 h 19"/>
                      <a:gd name="T10" fmla="*/ 1 w 13"/>
                      <a:gd name="T11" fmla="*/ 1 h 19"/>
                      <a:gd name="T12" fmla="*/ 0 w 13"/>
                      <a:gd name="T13" fmla="*/ 1 h 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3"/>
                      <a:gd name="T22" fmla="*/ 0 h 19"/>
                      <a:gd name="T23" fmla="*/ 13 w 13"/>
                      <a:gd name="T24" fmla="*/ 19 h 19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3" h="19">
                        <a:moveTo>
                          <a:pt x="0" y="7"/>
                        </a:moveTo>
                        <a:lnTo>
                          <a:pt x="0" y="19"/>
                        </a:lnTo>
                        <a:lnTo>
                          <a:pt x="5" y="16"/>
                        </a:lnTo>
                        <a:lnTo>
                          <a:pt x="13" y="13"/>
                        </a:lnTo>
                        <a:lnTo>
                          <a:pt x="13" y="0"/>
                        </a:lnTo>
                        <a:lnTo>
                          <a:pt x="6" y="4"/>
                        </a:lnTo>
                        <a:lnTo>
                          <a:pt x="0" y="7"/>
                        </a:lnTo>
                      </a:path>
                    </a:pathLst>
                  </a:custGeom>
                  <a:noFill/>
                  <a:ln w="158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31" name="Freeform 522"/>
                  <p:cNvSpPr>
                    <a:spLocks/>
                  </p:cNvSpPr>
                  <p:nvPr/>
                </p:nvSpPr>
                <p:spPr bwMode="auto">
                  <a:xfrm>
                    <a:off x="1887" y="1017"/>
                    <a:ext cx="56" cy="12"/>
                  </a:xfrm>
                  <a:custGeom>
                    <a:avLst/>
                    <a:gdLst>
                      <a:gd name="T0" fmla="*/ 0 w 111"/>
                      <a:gd name="T1" fmla="*/ 3 h 25"/>
                      <a:gd name="T2" fmla="*/ 1 w 111"/>
                      <a:gd name="T3" fmla="*/ 2 h 25"/>
                      <a:gd name="T4" fmla="*/ 1 w 111"/>
                      <a:gd name="T5" fmla="*/ 1 h 25"/>
                      <a:gd name="T6" fmla="*/ 2 w 111"/>
                      <a:gd name="T7" fmla="*/ 0 h 25"/>
                      <a:gd name="T8" fmla="*/ 4 w 111"/>
                      <a:gd name="T9" fmla="*/ 0 h 25"/>
                      <a:gd name="T10" fmla="*/ 6 w 111"/>
                      <a:gd name="T11" fmla="*/ 0 h 25"/>
                      <a:gd name="T12" fmla="*/ 7 w 111"/>
                      <a:gd name="T13" fmla="*/ 0 h 25"/>
                      <a:gd name="T14" fmla="*/ 9 w 111"/>
                      <a:gd name="T15" fmla="*/ 0 h 25"/>
                      <a:gd name="T16" fmla="*/ 11 w 111"/>
                      <a:gd name="T17" fmla="*/ 0 h 25"/>
                      <a:gd name="T18" fmla="*/ 12 w 111"/>
                      <a:gd name="T19" fmla="*/ 0 h 25"/>
                      <a:gd name="T20" fmla="*/ 13 w 111"/>
                      <a:gd name="T21" fmla="*/ 1 h 25"/>
                      <a:gd name="T22" fmla="*/ 14 w 111"/>
                      <a:gd name="T23" fmla="*/ 2 h 25"/>
                      <a:gd name="T24" fmla="*/ 14 w 111"/>
                      <a:gd name="T25" fmla="*/ 3 h 2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11"/>
                      <a:gd name="T40" fmla="*/ 0 h 25"/>
                      <a:gd name="T41" fmla="*/ 111 w 111"/>
                      <a:gd name="T42" fmla="*/ 25 h 2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11" h="25">
                        <a:moveTo>
                          <a:pt x="0" y="25"/>
                        </a:moveTo>
                        <a:lnTo>
                          <a:pt x="2" y="18"/>
                        </a:lnTo>
                        <a:lnTo>
                          <a:pt x="7" y="13"/>
                        </a:lnTo>
                        <a:lnTo>
                          <a:pt x="16" y="7"/>
                        </a:lnTo>
                        <a:lnTo>
                          <a:pt x="27" y="3"/>
                        </a:lnTo>
                        <a:lnTo>
                          <a:pt x="41" y="0"/>
                        </a:lnTo>
                        <a:lnTo>
                          <a:pt x="55" y="0"/>
                        </a:lnTo>
                        <a:lnTo>
                          <a:pt x="70" y="0"/>
                        </a:lnTo>
                        <a:lnTo>
                          <a:pt x="84" y="3"/>
                        </a:lnTo>
                        <a:lnTo>
                          <a:pt x="95" y="7"/>
                        </a:lnTo>
                        <a:lnTo>
                          <a:pt x="104" y="13"/>
                        </a:lnTo>
                        <a:lnTo>
                          <a:pt x="110" y="18"/>
                        </a:lnTo>
                        <a:lnTo>
                          <a:pt x="111" y="25"/>
                        </a:lnTo>
                      </a:path>
                    </a:pathLst>
                  </a:custGeom>
                  <a:noFill/>
                  <a:ln w="158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32" name="Freeform 523"/>
                  <p:cNvSpPr>
                    <a:spLocks/>
                  </p:cNvSpPr>
                  <p:nvPr/>
                </p:nvSpPr>
                <p:spPr bwMode="auto">
                  <a:xfrm>
                    <a:off x="1921" y="1033"/>
                    <a:ext cx="8" cy="7"/>
                  </a:xfrm>
                  <a:custGeom>
                    <a:avLst/>
                    <a:gdLst>
                      <a:gd name="T0" fmla="*/ 0 w 17"/>
                      <a:gd name="T1" fmla="*/ 0 h 15"/>
                      <a:gd name="T2" fmla="*/ 0 w 17"/>
                      <a:gd name="T3" fmla="*/ 1 h 15"/>
                      <a:gd name="T4" fmla="*/ 1 w 17"/>
                      <a:gd name="T5" fmla="*/ 1 h 15"/>
                      <a:gd name="T6" fmla="*/ 2 w 17"/>
                      <a:gd name="T7" fmla="*/ 1 h 15"/>
                      <a:gd name="T8" fmla="*/ 2 w 17"/>
                      <a:gd name="T9" fmla="*/ 0 h 15"/>
                      <a:gd name="T10" fmla="*/ 1 w 17"/>
                      <a:gd name="T11" fmla="*/ 0 h 15"/>
                      <a:gd name="T12" fmla="*/ 0 w 17"/>
                      <a:gd name="T13" fmla="*/ 0 h 1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7"/>
                      <a:gd name="T22" fmla="*/ 0 h 15"/>
                      <a:gd name="T23" fmla="*/ 17 w 17"/>
                      <a:gd name="T24" fmla="*/ 15 h 1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7" h="15">
                        <a:moveTo>
                          <a:pt x="0" y="0"/>
                        </a:moveTo>
                        <a:lnTo>
                          <a:pt x="0" y="12"/>
                        </a:lnTo>
                        <a:lnTo>
                          <a:pt x="9" y="14"/>
                        </a:lnTo>
                        <a:lnTo>
                          <a:pt x="17" y="15"/>
                        </a:lnTo>
                        <a:lnTo>
                          <a:pt x="17" y="2"/>
                        </a:lnTo>
                        <a:lnTo>
                          <a:pt x="9" y="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58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33" name="Freeform 524"/>
                  <p:cNvSpPr>
                    <a:spLocks/>
                  </p:cNvSpPr>
                  <p:nvPr/>
                </p:nvSpPr>
                <p:spPr bwMode="auto">
                  <a:xfrm>
                    <a:off x="1898" y="1048"/>
                    <a:ext cx="12" cy="8"/>
                  </a:xfrm>
                  <a:custGeom>
                    <a:avLst/>
                    <a:gdLst>
                      <a:gd name="T0" fmla="*/ 0 w 24"/>
                      <a:gd name="T1" fmla="*/ 0 h 17"/>
                      <a:gd name="T2" fmla="*/ 0 w 24"/>
                      <a:gd name="T3" fmla="*/ 2 h 17"/>
                      <a:gd name="T4" fmla="*/ 2 w 24"/>
                      <a:gd name="T5" fmla="*/ 1 h 17"/>
                      <a:gd name="T6" fmla="*/ 3 w 24"/>
                      <a:gd name="T7" fmla="*/ 1 h 17"/>
                      <a:gd name="T8" fmla="*/ 3 w 24"/>
                      <a:gd name="T9" fmla="*/ 0 h 17"/>
                      <a:gd name="T10" fmla="*/ 2 w 24"/>
                      <a:gd name="T11" fmla="*/ 0 h 17"/>
                      <a:gd name="T12" fmla="*/ 0 w 24"/>
                      <a:gd name="T13" fmla="*/ 0 h 1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4"/>
                      <a:gd name="T22" fmla="*/ 0 h 17"/>
                      <a:gd name="T23" fmla="*/ 24 w 24"/>
                      <a:gd name="T24" fmla="*/ 17 h 1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4" h="17">
                        <a:moveTo>
                          <a:pt x="0" y="5"/>
                        </a:moveTo>
                        <a:lnTo>
                          <a:pt x="0" y="17"/>
                        </a:lnTo>
                        <a:lnTo>
                          <a:pt x="12" y="15"/>
                        </a:lnTo>
                        <a:lnTo>
                          <a:pt x="24" y="13"/>
                        </a:lnTo>
                        <a:lnTo>
                          <a:pt x="24" y="0"/>
                        </a:lnTo>
                        <a:lnTo>
                          <a:pt x="12" y="3"/>
                        </a:lnTo>
                        <a:lnTo>
                          <a:pt x="0" y="5"/>
                        </a:lnTo>
                      </a:path>
                    </a:pathLst>
                  </a:custGeom>
                  <a:noFill/>
                  <a:ln w="158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34" name="Freeform 525"/>
                  <p:cNvSpPr>
                    <a:spLocks/>
                  </p:cNvSpPr>
                  <p:nvPr/>
                </p:nvSpPr>
                <p:spPr bwMode="auto">
                  <a:xfrm>
                    <a:off x="1887" y="1041"/>
                    <a:ext cx="56" cy="13"/>
                  </a:xfrm>
                  <a:custGeom>
                    <a:avLst/>
                    <a:gdLst>
                      <a:gd name="T0" fmla="*/ 0 w 111"/>
                      <a:gd name="T1" fmla="*/ 4 h 25"/>
                      <a:gd name="T2" fmla="*/ 1 w 111"/>
                      <a:gd name="T3" fmla="*/ 3 h 25"/>
                      <a:gd name="T4" fmla="*/ 1 w 111"/>
                      <a:gd name="T5" fmla="*/ 2 h 25"/>
                      <a:gd name="T6" fmla="*/ 2 w 111"/>
                      <a:gd name="T7" fmla="*/ 1 h 25"/>
                      <a:gd name="T8" fmla="*/ 4 w 111"/>
                      <a:gd name="T9" fmla="*/ 1 h 25"/>
                      <a:gd name="T10" fmla="*/ 6 w 111"/>
                      <a:gd name="T11" fmla="*/ 1 h 25"/>
                      <a:gd name="T12" fmla="*/ 7 w 111"/>
                      <a:gd name="T13" fmla="*/ 0 h 25"/>
                      <a:gd name="T14" fmla="*/ 9 w 111"/>
                      <a:gd name="T15" fmla="*/ 1 h 25"/>
                      <a:gd name="T16" fmla="*/ 11 w 111"/>
                      <a:gd name="T17" fmla="*/ 1 h 25"/>
                      <a:gd name="T18" fmla="*/ 12 w 111"/>
                      <a:gd name="T19" fmla="*/ 1 h 25"/>
                      <a:gd name="T20" fmla="*/ 13 w 111"/>
                      <a:gd name="T21" fmla="*/ 2 h 25"/>
                      <a:gd name="T22" fmla="*/ 14 w 111"/>
                      <a:gd name="T23" fmla="*/ 3 h 25"/>
                      <a:gd name="T24" fmla="*/ 14 w 111"/>
                      <a:gd name="T25" fmla="*/ 4 h 2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11"/>
                      <a:gd name="T40" fmla="*/ 0 h 25"/>
                      <a:gd name="T41" fmla="*/ 111 w 111"/>
                      <a:gd name="T42" fmla="*/ 25 h 2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11" h="25">
                        <a:moveTo>
                          <a:pt x="0" y="25"/>
                        </a:moveTo>
                        <a:lnTo>
                          <a:pt x="2" y="18"/>
                        </a:lnTo>
                        <a:lnTo>
                          <a:pt x="7" y="12"/>
                        </a:lnTo>
                        <a:lnTo>
                          <a:pt x="16" y="7"/>
                        </a:lnTo>
                        <a:lnTo>
                          <a:pt x="27" y="3"/>
                        </a:lnTo>
                        <a:lnTo>
                          <a:pt x="41" y="1"/>
                        </a:lnTo>
                        <a:lnTo>
                          <a:pt x="55" y="0"/>
                        </a:lnTo>
                        <a:lnTo>
                          <a:pt x="70" y="1"/>
                        </a:lnTo>
                        <a:lnTo>
                          <a:pt x="84" y="3"/>
                        </a:lnTo>
                        <a:lnTo>
                          <a:pt x="95" y="7"/>
                        </a:lnTo>
                        <a:lnTo>
                          <a:pt x="104" y="12"/>
                        </a:lnTo>
                        <a:lnTo>
                          <a:pt x="110" y="18"/>
                        </a:lnTo>
                        <a:lnTo>
                          <a:pt x="111" y="25"/>
                        </a:lnTo>
                      </a:path>
                    </a:pathLst>
                  </a:custGeom>
                  <a:noFill/>
                  <a:ln w="158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35" name="Freeform 526"/>
                  <p:cNvSpPr>
                    <a:spLocks/>
                  </p:cNvSpPr>
                  <p:nvPr/>
                </p:nvSpPr>
                <p:spPr bwMode="auto">
                  <a:xfrm>
                    <a:off x="1929" y="1058"/>
                    <a:ext cx="9" cy="11"/>
                  </a:xfrm>
                  <a:custGeom>
                    <a:avLst/>
                    <a:gdLst>
                      <a:gd name="T0" fmla="*/ 2 w 20"/>
                      <a:gd name="T1" fmla="*/ 3 h 20"/>
                      <a:gd name="T2" fmla="*/ 2 w 20"/>
                      <a:gd name="T3" fmla="*/ 1 h 20"/>
                      <a:gd name="T4" fmla="*/ 1 w 20"/>
                      <a:gd name="T5" fmla="*/ 1 h 20"/>
                      <a:gd name="T6" fmla="*/ 0 w 20"/>
                      <a:gd name="T7" fmla="*/ 0 h 20"/>
                      <a:gd name="T8" fmla="*/ 0 w 20"/>
                      <a:gd name="T9" fmla="*/ 2 h 20"/>
                      <a:gd name="T10" fmla="*/ 1 w 20"/>
                      <a:gd name="T11" fmla="*/ 3 h 20"/>
                      <a:gd name="T12" fmla="*/ 2 w 20"/>
                      <a:gd name="T13" fmla="*/ 3 h 2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0"/>
                      <a:gd name="T22" fmla="*/ 0 h 20"/>
                      <a:gd name="T23" fmla="*/ 20 w 20"/>
                      <a:gd name="T24" fmla="*/ 20 h 2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0" h="20">
                        <a:moveTo>
                          <a:pt x="20" y="20"/>
                        </a:moveTo>
                        <a:lnTo>
                          <a:pt x="20" y="8"/>
                        </a:lnTo>
                        <a:lnTo>
                          <a:pt x="12" y="3"/>
                        </a:ln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12" y="16"/>
                        </a:lnTo>
                        <a:lnTo>
                          <a:pt x="20" y="20"/>
                        </a:lnTo>
                      </a:path>
                    </a:pathLst>
                  </a:custGeom>
                  <a:noFill/>
                  <a:ln w="158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36" name="Line 527"/>
                  <p:cNvSpPr>
                    <a:spLocks noChangeShapeType="1"/>
                  </p:cNvSpPr>
                  <p:nvPr/>
                </p:nvSpPr>
                <p:spPr bwMode="auto">
                  <a:xfrm>
                    <a:off x="1915" y="1101"/>
                    <a:ext cx="1" cy="16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37" name="Freeform 528"/>
                  <p:cNvSpPr>
                    <a:spLocks noEditPoints="1"/>
                  </p:cNvSpPr>
                  <p:nvPr/>
                </p:nvSpPr>
                <p:spPr bwMode="auto">
                  <a:xfrm>
                    <a:off x="1911" y="1117"/>
                    <a:ext cx="9" cy="9"/>
                  </a:xfrm>
                  <a:custGeom>
                    <a:avLst/>
                    <a:gdLst>
                      <a:gd name="T0" fmla="*/ 0 w 18"/>
                      <a:gd name="T1" fmla="*/ 0 h 17"/>
                      <a:gd name="T2" fmla="*/ 2 w 18"/>
                      <a:gd name="T3" fmla="*/ 0 h 17"/>
                      <a:gd name="T4" fmla="*/ 2 w 18"/>
                      <a:gd name="T5" fmla="*/ 3 h 17"/>
                      <a:gd name="T6" fmla="*/ 0 w 18"/>
                      <a:gd name="T7" fmla="*/ 3 h 17"/>
                      <a:gd name="T8" fmla="*/ 0 w 18"/>
                      <a:gd name="T9" fmla="*/ 0 h 17"/>
                      <a:gd name="T10" fmla="*/ 0 w 18"/>
                      <a:gd name="T11" fmla="*/ 0 h 17"/>
                      <a:gd name="T12" fmla="*/ 2 w 18"/>
                      <a:gd name="T13" fmla="*/ 0 h 17"/>
                      <a:gd name="T14" fmla="*/ 2 w 18"/>
                      <a:gd name="T15" fmla="*/ 2 h 17"/>
                      <a:gd name="T16" fmla="*/ 0 w 18"/>
                      <a:gd name="T17" fmla="*/ 2 h 17"/>
                      <a:gd name="T18" fmla="*/ 0 w 18"/>
                      <a:gd name="T19" fmla="*/ 0 h 1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8"/>
                      <a:gd name="T31" fmla="*/ 0 h 17"/>
                      <a:gd name="T32" fmla="*/ 18 w 18"/>
                      <a:gd name="T33" fmla="*/ 17 h 17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8" h="17">
                        <a:moveTo>
                          <a:pt x="0" y="0"/>
                        </a:moveTo>
                        <a:lnTo>
                          <a:pt x="18" y="0"/>
                        </a:lnTo>
                        <a:lnTo>
                          <a:pt x="18" y="17"/>
                        </a:lnTo>
                        <a:lnTo>
                          <a:pt x="0" y="17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6" y="0"/>
                        </a:lnTo>
                        <a:lnTo>
                          <a:pt x="16" y="14"/>
                        </a:lnTo>
                        <a:lnTo>
                          <a:pt x="0" y="1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38" name="Freeform 529"/>
                  <p:cNvSpPr>
                    <a:spLocks noEditPoints="1"/>
                  </p:cNvSpPr>
                  <p:nvPr/>
                </p:nvSpPr>
                <p:spPr bwMode="auto">
                  <a:xfrm>
                    <a:off x="1911" y="1117"/>
                    <a:ext cx="8" cy="8"/>
                  </a:xfrm>
                  <a:custGeom>
                    <a:avLst/>
                    <a:gdLst>
                      <a:gd name="T0" fmla="*/ 0 w 16"/>
                      <a:gd name="T1" fmla="*/ 0 h 14"/>
                      <a:gd name="T2" fmla="*/ 2 w 16"/>
                      <a:gd name="T3" fmla="*/ 0 h 14"/>
                      <a:gd name="T4" fmla="*/ 2 w 16"/>
                      <a:gd name="T5" fmla="*/ 3 h 14"/>
                      <a:gd name="T6" fmla="*/ 0 w 16"/>
                      <a:gd name="T7" fmla="*/ 3 h 14"/>
                      <a:gd name="T8" fmla="*/ 0 w 16"/>
                      <a:gd name="T9" fmla="*/ 0 h 14"/>
                      <a:gd name="T10" fmla="*/ 0 w 16"/>
                      <a:gd name="T11" fmla="*/ 0 h 14"/>
                      <a:gd name="T12" fmla="*/ 1 w 16"/>
                      <a:gd name="T13" fmla="*/ 0 h 14"/>
                      <a:gd name="T14" fmla="*/ 1 w 16"/>
                      <a:gd name="T15" fmla="*/ 2 h 14"/>
                      <a:gd name="T16" fmla="*/ 0 w 16"/>
                      <a:gd name="T17" fmla="*/ 2 h 14"/>
                      <a:gd name="T18" fmla="*/ 0 w 16"/>
                      <a:gd name="T19" fmla="*/ 0 h 1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6"/>
                      <a:gd name="T31" fmla="*/ 0 h 14"/>
                      <a:gd name="T32" fmla="*/ 16 w 16"/>
                      <a:gd name="T33" fmla="*/ 14 h 14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6" h="14">
                        <a:moveTo>
                          <a:pt x="0" y="0"/>
                        </a:moveTo>
                        <a:lnTo>
                          <a:pt x="16" y="0"/>
                        </a:lnTo>
                        <a:lnTo>
                          <a:pt x="16" y="14"/>
                        </a:lnTo>
                        <a:lnTo>
                          <a:pt x="0" y="14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4" y="0"/>
                        </a:lnTo>
                        <a:lnTo>
                          <a:pt x="14" y="12"/>
                        </a:lnTo>
                        <a:lnTo>
                          <a:pt x="0" y="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202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39" name="Freeform 530"/>
                  <p:cNvSpPr>
                    <a:spLocks noEditPoints="1"/>
                  </p:cNvSpPr>
                  <p:nvPr/>
                </p:nvSpPr>
                <p:spPr bwMode="auto">
                  <a:xfrm>
                    <a:off x="1911" y="1117"/>
                    <a:ext cx="6" cy="7"/>
                  </a:xfrm>
                  <a:custGeom>
                    <a:avLst/>
                    <a:gdLst>
                      <a:gd name="T0" fmla="*/ 0 w 14"/>
                      <a:gd name="T1" fmla="*/ 0 h 12"/>
                      <a:gd name="T2" fmla="*/ 1 w 14"/>
                      <a:gd name="T3" fmla="*/ 0 h 12"/>
                      <a:gd name="T4" fmla="*/ 1 w 14"/>
                      <a:gd name="T5" fmla="*/ 2 h 12"/>
                      <a:gd name="T6" fmla="*/ 0 w 14"/>
                      <a:gd name="T7" fmla="*/ 2 h 12"/>
                      <a:gd name="T8" fmla="*/ 0 w 14"/>
                      <a:gd name="T9" fmla="*/ 0 h 12"/>
                      <a:gd name="T10" fmla="*/ 0 w 14"/>
                      <a:gd name="T11" fmla="*/ 0 h 12"/>
                      <a:gd name="T12" fmla="*/ 1 w 14"/>
                      <a:gd name="T13" fmla="*/ 0 h 12"/>
                      <a:gd name="T14" fmla="*/ 1 w 14"/>
                      <a:gd name="T15" fmla="*/ 2 h 12"/>
                      <a:gd name="T16" fmla="*/ 0 w 14"/>
                      <a:gd name="T17" fmla="*/ 2 h 12"/>
                      <a:gd name="T18" fmla="*/ 0 w 14"/>
                      <a:gd name="T19" fmla="*/ 0 h 1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4"/>
                      <a:gd name="T31" fmla="*/ 0 h 12"/>
                      <a:gd name="T32" fmla="*/ 14 w 14"/>
                      <a:gd name="T33" fmla="*/ 12 h 1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4" h="12">
                        <a:moveTo>
                          <a:pt x="0" y="0"/>
                        </a:moveTo>
                        <a:lnTo>
                          <a:pt x="14" y="0"/>
                        </a:lnTo>
                        <a:lnTo>
                          <a:pt x="14" y="12"/>
                        </a:lnTo>
                        <a:lnTo>
                          <a:pt x="0" y="12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2" y="0"/>
                        </a:lnTo>
                        <a:lnTo>
                          <a:pt x="12" y="10"/>
                        </a:lnTo>
                        <a:lnTo>
                          <a:pt x="0" y="1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434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40" name="Freeform 531"/>
                  <p:cNvSpPr>
                    <a:spLocks noEditPoints="1"/>
                  </p:cNvSpPr>
                  <p:nvPr/>
                </p:nvSpPr>
                <p:spPr bwMode="auto">
                  <a:xfrm>
                    <a:off x="1911" y="1117"/>
                    <a:ext cx="5" cy="5"/>
                  </a:xfrm>
                  <a:custGeom>
                    <a:avLst/>
                    <a:gdLst>
                      <a:gd name="T0" fmla="*/ 0 w 12"/>
                      <a:gd name="T1" fmla="*/ 0 h 10"/>
                      <a:gd name="T2" fmla="*/ 1 w 12"/>
                      <a:gd name="T3" fmla="*/ 0 h 10"/>
                      <a:gd name="T4" fmla="*/ 1 w 12"/>
                      <a:gd name="T5" fmla="*/ 1 h 10"/>
                      <a:gd name="T6" fmla="*/ 0 w 12"/>
                      <a:gd name="T7" fmla="*/ 1 h 10"/>
                      <a:gd name="T8" fmla="*/ 0 w 12"/>
                      <a:gd name="T9" fmla="*/ 0 h 10"/>
                      <a:gd name="T10" fmla="*/ 0 w 12"/>
                      <a:gd name="T11" fmla="*/ 0 h 10"/>
                      <a:gd name="T12" fmla="*/ 1 w 12"/>
                      <a:gd name="T13" fmla="*/ 0 h 10"/>
                      <a:gd name="T14" fmla="*/ 1 w 12"/>
                      <a:gd name="T15" fmla="*/ 1 h 10"/>
                      <a:gd name="T16" fmla="*/ 0 w 12"/>
                      <a:gd name="T17" fmla="*/ 1 h 10"/>
                      <a:gd name="T18" fmla="*/ 0 w 12"/>
                      <a:gd name="T19" fmla="*/ 0 h 1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2"/>
                      <a:gd name="T31" fmla="*/ 0 h 10"/>
                      <a:gd name="T32" fmla="*/ 12 w 12"/>
                      <a:gd name="T33" fmla="*/ 10 h 1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2" h="10">
                        <a:moveTo>
                          <a:pt x="0" y="0"/>
                        </a:moveTo>
                        <a:lnTo>
                          <a:pt x="12" y="0"/>
                        </a:lnTo>
                        <a:lnTo>
                          <a:pt x="12" y="10"/>
                        </a:lnTo>
                        <a:lnTo>
                          <a:pt x="0" y="1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9" y="0"/>
                        </a:lnTo>
                        <a:lnTo>
                          <a:pt x="9" y="8"/>
                        </a:lnTo>
                        <a:lnTo>
                          <a:pt x="0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6D6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41" name="Freeform 532"/>
                  <p:cNvSpPr>
                    <a:spLocks noEditPoints="1"/>
                  </p:cNvSpPr>
                  <p:nvPr/>
                </p:nvSpPr>
                <p:spPr bwMode="auto">
                  <a:xfrm>
                    <a:off x="1911" y="1117"/>
                    <a:ext cx="4" cy="4"/>
                  </a:xfrm>
                  <a:custGeom>
                    <a:avLst/>
                    <a:gdLst>
                      <a:gd name="T0" fmla="*/ 0 w 9"/>
                      <a:gd name="T1" fmla="*/ 0 h 8"/>
                      <a:gd name="T2" fmla="*/ 1 w 9"/>
                      <a:gd name="T3" fmla="*/ 0 h 8"/>
                      <a:gd name="T4" fmla="*/ 1 w 9"/>
                      <a:gd name="T5" fmla="*/ 1 h 8"/>
                      <a:gd name="T6" fmla="*/ 0 w 9"/>
                      <a:gd name="T7" fmla="*/ 1 h 8"/>
                      <a:gd name="T8" fmla="*/ 0 w 9"/>
                      <a:gd name="T9" fmla="*/ 0 h 8"/>
                      <a:gd name="T10" fmla="*/ 0 w 9"/>
                      <a:gd name="T11" fmla="*/ 0 h 8"/>
                      <a:gd name="T12" fmla="*/ 0 w 9"/>
                      <a:gd name="T13" fmla="*/ 0 h 8"/>
                      <a:gd name="T14" fmla="*/ 0 w 9"/>
                      <a:gd name="T15" fmla="*/ 1 h 8"/>
                      <a:gd name="T16" fmla="*/ 0 w 9"/>
                      <a:gd name="T17" fmla="*/ 1 h 8"/>
                      <a:gd name="T18" fmla="*/ 0 w 9"/>
                      <a:gd name="T19" fmla="*/ 0 h 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"/>
                      <a:gd name="T31" fmla="*/ 0 h 8"/>
                      <a:gd name="T32" fmla="*/ 9 w 9"/>
                      <a:gd name="T33" fmla="*/ 8 h 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" h="8">
                        <a:moveTo>
                          <a:pt x="0" y="0"/>
                        </a:moveTo>
                        <a:lnTo>
                          <a:pt x="9" y="0"/>
                        </a:lnTo>
                        <a:lnTo>
                          <a:pt x="9" y="8"/>
                        </a:lnTo>
                        <a:lnTo>
                          <a:pt x="0" y="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7" y="0"/>
                        </a:lnTo>
                        <a:lnTo>
                          <a:pt x="7" y="5"/>
                        </a:lnTo>
                        <a:lnTo>
                          <a:pt x="0" y="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9E9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42" name="Freeform 533"/>
                  <p:cNvSpPr>
                    <a:spLocks noEditPoints="1"/>
                  </p:cNvSpPr>
                  <p:nvPr/>
                </p:nvSpPr>
                <p:spPr bwMode="auto">
                  <a:xfrm>
                    <a:off x="1911" y="1117"/>
                    <a:ext cx="3" cy="3"/>
                  </a:xfrm>
                  <a:custGeom>
                    <a:avLst/>
                    <a:gdLst>
                      <a:gd name="T0" fmla="*/ 0 w 7"/>
                      <a:gd name="T1" fmla="*/ 0 h 5"/>
                      <a:gd name="T2" fmla="*/ 0 w 7"/>
                      <a:gd name="T3" fmla="*/ 0 h 5"/>
                      <a:gd name="T4" fmla="*/ 0 w 7"/>
                      <a:gd name="T5" fmla="*/ 1 h 5"/>
                      <a:gd name="T6" fmla="*/ 0 w 7"/>
                      <a:gd name="T7" fmla="*/ 1 h 5"/>
                      <a:gd name="T8" fmla="*/ 0 w 7"/>
                      <a:gd name="T9" fmla="*/ 0 h 5"/>
                      <a:gd name="T10" fmla="*/ 0 w 7"/>
                      <a:gd name="T11" fmla="*/ 0 h 5"/>
                      <a:gd name="T12" fmla="*/ 0 w 7"/>
                      <a:gd name="T13" fmla="*/ 0 h 5"/>
                      <a:gd name="T14" fmla="*/ 0 w 7"/>
                      <a:gd name="T15" fmla="*/ 1 h 5"/>
                      <a:gd name="T16" fmla="*/ 0 w 7"/>
                      <a:gd name="T17" fmla="*/ 1 h 5"/>
                      <a:gd name="T18" fmla="*/ 0 w 7"/>
                      <a:gd name="T19" fmla="*/ 0 h 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7"/>
                      <a:gd name="T31" fmla="*/ 0 h 5"/>
                      <a:gd name="T32" fmla="*/ 7 w 7"/>
                      <a:gd name="T33" fmla="*/ 5 h 5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7" h="5">
                        <a:moveTo>
                          <a:pt x="0" y="0"/>
                        </a:moveTo>
                        <a:lnTo>
                          <a:pt x="7" y="0"/>
                        </a:lnTo>
                        <a:lnTo>
                          <a:pt x="7" y="5"/>
                        </a:lnTo>
                        <a:lnTo>
                          <a:pt x="0" y="5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5" y="0"/>
                        </a:lnTo>
                        <a:lnTo>
                          <a:pt x="5" y="3"/>
                        </a:lnTo>
                        <a:lnTo>
                          <a:pt x="0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C6C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43" name="Freeform 534"/>
                  <p:cNvSpPr>
                    <a:spLocks noEditPoints="1"/>
                  </p:cNvSpPr>
                  <p:nvPr/>
                </p:nvSpPr>
                <p:spPr bwMode="auto">
                  <a:xfrm>
                    <a:off x="1911" y="1117"/>
                    <a:ext cx="2" cy="2"/>
                  </a:xfrm>
                  <a:custGeom>
                    <a:avLst/>
                    <a:gdLst>
                      <a:gd name="T0" fmla="*/ 0 w 5"/>
                      <a:gd name="T1" fmla="*/ 0 h 3"/>
                      <a:gd name="T2" fmla="*/ 0 w 5"/>
                      <a:gd name="T3" fmla="*/ 0 h 3"/>
                      <a:gd name="T4" fmla="*/ 0 w 5"/>
                      <a:gd name="T5" fmla="*/ 1 h 3"/>
                      <a:gd name="T6" fmla="*/ 0 w 5"/>
                      <a:gd name="T7" fmla="*/ 1 h 3"/>
                      <a:gd name="T8" fmla="*/ 0 w 5"/>
                      <a:gd name="T9" fmla="*/ 0 h 3"/>
                      <a:gd name="T10" fmla="*/ 0 w 5"/>
                      <a:gd name="T11" fmla="*/ 0 h 3"/>
                      <a:gd name="T12" fmla="*/ 0 w 5"/>
                      <a:gd name="T13" fmla="*/ 0 h 3"/>
                      <a:gd name="T14" fmla="*/ 0 w 5"/>
                      <a:gd name="T15" fmla="*/ 1 h 3"/>
                      <a:gd name="T16" fmla="*/ 0 w 5"/>
                      <a:gd name="T17" fmla="*/ 1 h 3"/>
                      <a:gd name="T18" fmla="*/ 0 w 5"/>
                      <a:gd name="T19" fmla="*/ 0 h 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"/>
                      <a:gd name="T31" fmla="*/ 0 h 3"/>
                      <a:gd name="T32" fmla="*/ 5 w 5"/>
                      <a:gd name="T33" fmla="*/ 3 h 3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" h="3">
                        <a:moveTo>
                          <a:pt x="0" y="0"/>
                        </a:moveTo>
                        <a:lnTo>
                          <a:pt x="5" y="0"/>
                        </a:lnTo>
                        <a:lnTo>
                          <a:pt x="5" y="3"/>
                        </a:lnTo>
                        <a:lnTo>
                          <a:pt x="0" y="3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2" y="0"/>
                        </a:lnTo>
                        <a:lnTo>
                          <a:pt x="2" y="2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E0E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44" name="Freeform 535"/>
                  <p:cNvSpPr>
                    <a:spLocks noEditPoints="1"/>
                  </p:cNvSpPr>
                  <p:nvPr/>
                </p:nvSpPr>
                <p:spPr bwMode="auto">
                  <a:xfrm>
                    <a:off x="1911" y="1117"/>
                    <a:ext cx="1" cy="1"/>
                  </a:xfrm>
                  <a:custGeom>
                    <a:avLst/>
                    <a:gdLst>
                      <a:gd name="T0" fmla="*/ 0 w 2"/>
                      <a:gd name="T1" fmla="*/ 0 h 2"/>
                      <a:gd name="T2" fmla="*/ 1 w 2"/>
                      <a:gd name="T3" fmla="*/ 0 h 2"/>
                      <a:gd name="T4" fmla="*/ 1 w 2"/>
                      <a:gd name="T5" fmla="*/ 1 h 2"/>
                      <a:gd name="T6" fmla="*/ 0 w 2"/>
                      <a:gd name="T7" fmla="*/ 1 h 2"/>
                      <a:gd name="T8" fmla="*/ 0 w 2"/>
                      <a:gd name="T9" fmla="*/ 0 h 2"/>
                      <a:gd name="T10" fmla="*/ 0 w 2"/>
                      <a:gd name="T11" fmla="*/ 0 h 2"/>
                      <a:gd name="T12" fmla="*/ 0 w 2"/>
                      <a:gd name="T13" fmla="*/ 0 h 2"/>
                      <a:gd name="T14" fmla="*/ 0 w 2"/>
                      <a:gd name="T15" fmla="*/ 0 h 2"/>
                      <a:gd name="T16" fmla="*/ 0 w 2"/>
                      <a:gd name="T17" fmla="*/ 0 h 2"/>
                      <a:gd name="T18" fmla="*/ 0 w 2"/>
                      <a:gd name="T19" fmla="*/ 0 h 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"/>
                      <a:gd name="T31" fmla="*/ 0 h 2"/>
                      <a:gd name="T32" fmla="*/ 2 w 2"/>
                      <a:gd name="T33" fmla="*/ 2 h 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" h="2">
                        <a:moveTo>
                          <a:pt x="0" y="0"/>
                        </a:moveTo>
                        <a:lnTo>
                          <a:pt x="2" y="0"/>
                        </a:lnTo>
                        <a:lnTo>
                          <a:pt x="2" y="2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45" name="Freeform 536"/>
                  <p:cNvSpPr>
                    <a:spLocks/>
                  </p:cNvSpPr>
                  <p:nvPr/>
                </p:nvSpPr>
                <p:spPr bwMode="auto">
                  <a:xfrm>
                    <a:off x="1911" y="1117"/>
                    <a:ext cx="9" cy="9"/>
                  </a:xfrm>
                  <a:custGeom>
                    <a:avLst/>
                    <a:gdLst>
                      <a:gd name="T0" fmla="*/ 0 w 18"/>
                      <a:gd name="T1" fmla="*/ 1 h 17"/>
                      <a:gd name="T2" fmla="*/ 1 w 18"/>
                      <a:gd name="T3" fmla="*/ 1 h 17"/>
                      <a:gd name="T4" fmla="*/ 1 w 18"/>
                      <a:gd name="T5" fmla="*/ 0 h 17"/>
                      <a:gd name="T6" fmla="*/ 1 w 18"/>
                      <a:gd name="T7" fmla="*/ 0 h 17"/>
                      <a:gd name="T8" fmla="*/ 2 w 18"/>
                      <a:gd name="T9" fmla="*/ 1 h 17"/>
                      <a:gd name="T10" fmla="*/ 2 w 18"/>
                      <a:gd name="T11" fmla="*/ 1 h 17"/>
                      <a:gd name="T12" fmla="*/ 2 w 18"/>
                      <a:gd name="T13" fmla="*/ 2 h 17"/>
                      <a:gd name="T14" fmla="*/ 1 w 18"/>
                      <a:gd name="T15" fmla="*/ 3 h 17"/>
                      <a:gd name="T16" fmla="*/ 1 w 18"/>
                      <a:gd name="T17" fmla="*/ 3 h 17"/>
                      <a:gd name="T18" fmla="*/ 1 w 18"/>
                      <a:gd name="T19" fmla="*/ 2 h 17"/>
                      <a:gd name="T20" fmla="*/ 0 w 18"/>
                      <a:gd name="T21" fmla="*/ 1 h 1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8"/>
                      <a:gd name="T34" fmla="*/ 0 h 17"/>
                      <a:gd name="T35" fmla="*/ 18 w 18"/>
                      <a:gd name="T36" fmla="*/ 17 h 17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8" h="17">
                        <a:moveTo>
                          <a:pt x="0" y="8"/>
                        </a:moveTo>
                        <a:lnTo>
                          <a:pt x="2" y="3"/>
                        </a:lnTo>
                        <a:lnTo>
                          <a:pt x="7" y="0"/>
                        </a:lnTo>
                        <a:lnTo>
                          <a:pt x="12" y="0"/>
                        </a:lnTo>
                        <a:lnTo>
                          <a:pt x="16" y="3"/>
                        </a:lnTo>
                        <a:lnTo>
                          <a:pt x="18" y="8"/>
                        </a:lnTo>
                        <a:lnTo>
                          <a:pt x="16" y="13"/>
                        </a:lnTo>
                        <a:lnTo>
                          <a:pt x="12" y="17"/>
                        </a:lnTo>
                        <a:lnTo>
                          <a:pt x="7" y="17"/>
                        </a:lnTo>
                        <a:lnTo>
                          <a:pt x="2" y="13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46" name="Freeform 537"/>
                  <p:cNvSpPr>
                    <a:spLocks noEditPoints="1"/>
                  </p:cNvSpPr>
                  <p:nvPr/>
                </p:nvSpPr>
                <p:spPr bwMode="auto">
                  <a:xfrm>
                    <a:off x="1911" y="1117"/>
                    <a:ext cx="9" cy="9"/>
                  </a:xfrm>
                  <a:custGeom>
                    <a:avLst/>
                    <a:gdLst>
                      <a:gd name="T0" fmla="*/ 0 w 18"/>
                      <a:gd name="T1" fmla="*/ 0 h 17"/>
                      <a:gd name="T2" fmla="*/ 2 w 18"/>
                      <a:gd name="T3" fmla="*/ 0 h 17"/>
                      <a:gd name="T4" fmla="*/ 2 w 18"/>
                      <a:gd name="T5" fmla="*/ 3 h 17"/>
                      <a:gd name="T6" fmla="*/ 0 w 18"/>
                      <a:gd name="T7" fmla="*/ 3 h 17"/>
                      <a:gd name="T8" fmla="*/ 0 w 18"/>
                      <a:gd name="T9" fmla="*/ 0 h 17"/>
                      <a:gd name="T10" fmla="*/ 0 w 18"/>
                      <a:gd name="T11" fmla="*/ 0 h 17"/>
                      <a:gd name="T12" fmla="*/ 2 w 18"/>
                      <a:gd name="T13" fmla="*/ 0 h 17"/>
                      <a:gd name="T14" fmla="*/ 2 w 18"/>
                      <a:gd name="T15" fmla="*/ 2 h 17"/>
                      <a:gd name="T16" fmla="*/ 0 w 18"/>
                      <a:gd name="T17" fmla="*/ 2 h 17"/>
                      <a:gd name="T18" fmla="*/ 0 w 18"/>
                      <a:gd name="T19" fmla="*/ 0 h 1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8"/>
                      <a:gd name="T31" fmla="*/ 0 h 17"/>
                      <a:gd name="T32" fmla="*/ 18 w 18"/>
                      <a:gd name="T33" fmla="*/ 17 h 17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8" h="17">
                        <a:moveTo>
                          <a:pt x="0" y="0"/>
                        </a:moveTo>
                        <a:lnTo>
                          <a:pt x="18" y="0"/>
                        </a:lnTo>
                        <a:lnTo>
                          <a:pt x="18" y="17"/>
                        </a:lnTo>
                        <a:lnTo>
                          <a:pt x="0" y="17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6" y="0"/>
                        </a:lnTo>
                        <a:lnTo>
                          <a:pt x="16" y="14"/>
                        </a:lnTo>
                        <a:lnTo>
                          <a:pt x="0" y="1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47" name="Freeform 538"/>
                  <p:cNvSpPr>
                    <a:spLocks noEditPoints="1"/>
                  </p:cNvSpPr>
                  <p:nvPr/>
                </p:nvSpPr>
                <p:spPr bwMode="auto">
                  <a:xfrm>
                    <a:off x="1911" y="1117"/>
                    <a:ext cx="8" cy="8"/>
                  </a:xfrm>
                  <a:custGeom>
                    <a:avLst/>
                    <a:gdLst>
                      <a:gd name="T0" fmla="*/ 0 w 16"/>
                      <a:gd name="T1" fmla="*/ 0 h 14"/>
                      <a:gd name="T2" fmla="*/ 2 w 16"/>
                      <a:gd name="T3" fmla="*/ 0 h 14"/>
                      <a:gd name="T4" fmla="*/ 2 w 16"/>
                      <a:gd name="T5" fmla="*/ 3 h 14"/>
                      <a:gd name="T6" fmla="*/ 0 w 16"/>
                      <a:gd name="T7" fmla="*/ 3 h 14"/>
                      <a:gd name="T8" fmla="*/ 0 w 16"/>
                      <a:gd name="T9" fmla="*/ 0 h 14"/>
                      <a:gd name="T10" fmla="*/ 0 w 16"/>
                      <a:gd name="T11" fmla="*/ 0 h 14"/>
                      <a:gd name="T12" fmla="*/ 1 w 16"/>
                      <a:gd name="T13" fmla="*/ 0 h 14"/>
                      <a:gd name="T14" fmla="*/ 1 w 16"/>
                      <a:gd name="T15" fmla="*/ 2 h 14"/>
                      <a:gd name="T16" fmla="*/ 0 w 16"/>
                      <a:gd name="T17" fmla="*/ 2 h 14"/>
                      <a:gd name="T18" fmla="*/ 0 w 16"/>
                      <a:gd name="T19" fmla="*/ 0 h 1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6"/>
                      <a:gd name="T31" fmla="*/ 0 h 14"/>
                      <a:gd name="T32" fmla="*/ 16 w 16"/>
                      <a:gd name="T33" fmla="*/ 14 h 14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6" h="14">
                        <a:moveTo>
                          <a:pt x="0" y="0"/>
                        </a:moveTo>
                        <a:lnTo>
                          <a:pt x="16" y="0"/>
                        </a:lnTo>
                        <a:lnTo>
                          <a:pt x="16" y="14"/>
                        </a:lnTo>
                        <a:lnTo>
                          <a:pt x="0" y="14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4" y="0"/>
                        </a:lnTo>
                        <a:lnTo>
                          <a:pt x="14" y="12"/>
                        </a:lnTo>
                        <a:lnTo>
                          <a:pt x="0" y="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202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48" name="Freeform 539"/>
                  <p:cNvSpPr>
                    <a:spLocks noEditPoints="1"/>
                  </p:cNvSpPr>
                  <p:nvPr/>
                </p:nvSpPr>
                <p:spPr bwMode="auto">
                  <a:xfrm>
                    <a:off x="1911" y="1117"/>
                    <a:ext cx="6" cy="7"/>
                  </a:xfrm>
                  <a:custGeom>
                    <a:avLst/>
                    <a:gdLst>
                      <a:gd name="T0" fmla="*/ 0 w 14"/>
                      <a:gd name="T1" fmla="*/ 0 h 12"/>
                      <a:gd name="T2" fmla="*/ 1 w 14"/>
                      <a:gd name="T3" fmla="*/ 0 h 12"/>
                      <a:gd name="T4" fmla="*/ 1 w 14"/>
                      <a:gd name="T5" fmla="*/ 2 h 12"/>
                      <a:gd name="T6" fmla="*/ 0 w 14"/>
                      <a:gd name="T7" fmla="*/ 2 h 12"/>
                      <a:gd name="T8" fmla="*/ 0 w 14"/>
                      <a:gd name="T9" fmla="*/ 0 h 12"/>
                      <a:gd name="T10" fmla="*/ 0 w 14"/>
                      <a:gd name="T11" fmla="*/ 0 h 12"/>
                      <a:gd name="T12" fmla="*/ 1 w 14"/>
                      <a:gd name="T13" fmla="*/ 0 h 12"/>
                      <a:gd name="T14" fmla="*/ 1 w 14"/>
                      <a:gd name="T15" fmla="*/ 2 h 12"/>
                      <a:gd name="T16" fmla="*/ 0 w 14"/>
                      <a:gd name="T17" fmla="*/ 2 h 12"/>
                      <a:gd name="T18" fmla="*/ 0 w 14"/>
                      <a:gd name="T19" fmla="*/ 0 h 1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4"/>
                      <a:gd name="T31" fmla="*/ 0 h 12"/>
                      <a:gd name="T32" fmla="*/ 14 w 14"/>
                      <a:gd name="T33" fmla="*/ 12 h 1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4" h="12">
                        <a:moveTo>
                          <a:pt x="0" y="0"/>
                        </a:moveTo>
                        <a:lnTo>
                          <a:pt x="14" y="0"/>
                        </a:lnTo>
                        <a:lnTo>
                          <a:pt x="14" y="12"/>
                        </a:lnTo>
                        <a:lnTo>
                          <a:pt x="0" y="12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2" y="0"/>
                        </a:lnTo>
                        <a:lnTo>
                          <a:pt x="12" y="10"/>
                        </a:lnTo>
                        <a:lnTo>
                          <a:pt x="0" y="1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434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49" name="Freeform 540"/>
                  <p:cNvSpPr>
                    <a:spLocks noEditPoints="1"/>
                  </p:cNvSpPr>
                  <p:nvPr/>
                </p:nvSpPr>
                <p:spPr bwMode="auto">
                  <a:xfrm>
                    <a:off x="1911" y="1117"/>
                    <a:ext cx="5" cy="5"/>
                  </a:xfrm>
                  <a:custGeom>
                    <a:avLst/>
                    <a:gdLst>
                      <a:gd name="T0" fmla="*/ 0 w 12"/>
                      <a:gd name="T1" fmla="*/ 0 h 10"/>
                      <a:gd name="T2" fmla="*/ 1 w 12"/>
                      <a:gd name="T3" fmla="*/ 0 h 10"/>
                      <a:gd name="T4" fmla="*/ 1 w 12"/>
                      <a:gd name="T5" fmla="*/ 1 h 10"/>
                      <a:gd name="T6" fmla="*/ 0 w 12"/>
                      <a:gd name="T7" fmla="*/ 1 h 10"/>
                      <a:gd name="T8" fmla="*/ 0 w 12"/>
                      <a:gd name="T9" fmla="*/ 0 h 10"/>
                      <a:gd name="T10" fmla="*/ 0 w 12"/>
                      <a:gd name="T11" fmla="*/ 0 h 10"/>
                      <a:gd name="T12" fmla="*/ 1 w 12"/>
                      <a:gd name="T13" fmla="*/ 0 h 10"/>
                      <a:gd name="T14" fmla="*/ 1 w 12"/>
                      <a:gd name="T15" fmla="*/ 1 h 10"/>
                      <a:gd name="T16" fmla="*/ 0 w 12"/>
                      <a:gd name="T17" fmla="*/ 1 h 10"/>
                      <a:gd name="T18" fmla="*/ 0 w 12"/>
                      <a:gd name="T19" fmla="*/ 0 h 1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2"/>
                      <a:gd name="T31" fmla="*/ 0 h 10"/>
                      <a:gd name="T32" fmla="*/ 12 w 12"/>
                      <a:gd name="T33" fmla="*/ 10 h 1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2" h="10">
                        <a:moveTo>
                          <a:pt x="0" y="0"/>
                        </a:moveTo>
                        <a:lnTo>
                          <a:pt x="12" y="0"/>
                        </a:lnTo>
                        <a:lnTo>
                          <a:pt x="12" y="10"/>
                        </a:lnTo>
                        <a:lnTo>
                          <a:pt x="0" y="1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9" y="0"/>
                        </a:lnTo>
                        <a:lnTo>
                          <a:pt x="9" y="8"/>
                        </a:lnTo>
                        <a:lnTo>
                          <a:pt x="0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6D6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50" name="Freeform 541"/>
                  <p:cNvSpPr>
                    <a:spLocks noEditPoints="1"/>
                  </p:cNvSpPr>
                  <p:nvPr/>
                </p:nvSpPr>
                <p:spPr bwMode="auto">
                  <a:xfrm>
                    <a:off x="1911" y="1117"/>
                    <a:ext cx="4" cy="4"/>
                  </a:xfrm>
                  <a:custGeom>
                    <a:avLst/>
                    <a:gdLst>
                      <a:gd name="T0" fmla="*/ 0 w 9"/>
                      <a:gd name="T1" fmla="*/ 0 h 8"/>
                      <a:gd name="T2" fmla="*/ 1 w 9"/>
                      <a:gd name="T3" fmla="*/ 0 h 8"/>
                      <a:gd name="T4" fmla="*/ 1 w 9"/>
                      <a:gd name="T5" fmla="*/ 1 h 8"/>
                      <a:gd name="T6" fmla="*/ 0 w 9"/>
                      <a:gd name="T7" fmla="*/ 1 h 8"/>
                      <a:gd name="T8" fmla="*/ 0 w 9"/>
                      <a:gd name="T9" fmla="*/ 0 h 8"/>
                      <a:gd name="T10" fmla="*/ 0 w 9"/>
                      <a:gd name="T11" fmla="*/ 0 h 8"/>
                      <a:gd name="T12" fmla="*/ 0 w 9"/>
                      <a:gd name="T13" fmla="*/ 0 h 8"/>
                      <a:gd name="T14" fmla="*/ 0 w 9"/>
                      <a:gd name="T15" fmla="*/ 1 h 8"/>
                      <a:gd name="T16" fmla="*/ 0 w 9"/>
                      <a:gd name="T17" fmla="*/ 1 h 8"/>
                      <a:gd name="T18" fmla="*/ 0 w 9"/>
                      <a:gd name="T19" fmla="*/ 0 h 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"/>
                      <a:gd name="T31" fmla="*/ 0 h 8"/>
                      <a:gd name="T32" fmla="*/ 9 w 9"/>
                      <a:gd name="T33" fmla="*/ 8 h 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" h="8">
                        <a:moveTo>
                          <a:pt x="0" y="0"/>
                        </a:moveTo>
                        <a:lnTo>
                          <a:pt x="9" y="0"/>
                        </a:lnTo>
                        <a:lnTo>
                          <a:pt x="9" y="8"/>
                        </a:lnTo>
                        <a:lnTo>
                          <a:pt x="0" y="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7" y="0"/>
                        </a:lnTo>
                        <a:lnTo>
                          <a:pt x="7" y="5"/>
                        </a:lnTo>
                        <a:lnTo>
                          <a:pt x="0" y="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9E9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51" name="Freeform 542"/>
                  <p:cNvSpPr>
                    <a:spLocks noEditPoints="1"/>
                  </p:cNvSpPr>
                  <p:nvPr/>
                </p:nvSpPr>
                <p:spPr bwMode="auto">
                  <a:xfrm>
                    <a:off x="1911" y="1117"/>
                    <a:ext cx="3" cy="3"/>
                  </a:xfrm>
                  <a:custGeom>
                    <a:avLst/>
                    <a:gdLst>
                      <a:gd name="T0" fmla="*/ 0 w 7"/>
                      <a:gd name="T1" fmla="*/ 0 h 5"/>
                      <a:gd name="T2" fmla="*/ 0 w 7"/>
                      <a:gd name="T3" fmla="*/ 0 h 5"/>
                      <a:gd name="T4" fmla="*/ 0 w 7"/>
                      <a:gd name="T5" fmla="*/ 1 h 5"/>
                      <a:gd name="T6" fmla="*/ 0 w 7"/>
                      <a:gd name="T7" fmla="*/ 1 h 5"/>
                      <a:gd name="T8" fmla="*/ 0 w 7"/>
                      <a:gd name="T9" fmla="*/ 0 h 5"/>
                      <a:gd name="T10" fmla="*/ 0 w 7"/>
                      <a:gd name="T11" fmla="*/ 0 h 5"/>
                      <a:gd name="T12" fmla="*/ 0 w 7"/>
                      <a:gd name="T13" fmla="*/ 0 h 5"/>
                      <a:gd name="T14" fmla="*/ 0 w 7"/>
                      <a:gd name="T15" fmla="*/ 1 h 5"/>
                      <a:gd name="T16" fmla="*/ 0 w 7"/>
                      <a:gd name="T17" fmla="*/ 1 h 5"/>
                      <a:gd name="T18" fmla="*/ 0 w 7"/>
                      <a:gd name="T19" fmla="*/ 0 h 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7"/>
                      <a:gd name="T31" fmla="*/ 0 h 5"/>
                      <a:gd name="T32" fmla="*/ 7 w 7"/>
                      <a:gd name="T33" fmla="*/ 5 h 5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7" h="5">
                        <a:moveTo>
                          <a:pt x="0" y="0"/>
                        </a:moveTo>
                        <a:lnTo>
                          <a:pt x="7" y="0"/>
                        </a:lnTo>
                        <a:lnTo>
                          <a:pt x="7" y="5"/>
                        </a:lnTo>
                        <a:lnTo>
                          <a:pt x="0" y="5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5" y="0"/>
                        </a:lnTo>
                        <a:lnTo>
                          <a:pt x="5" y="3"/>
                        </a:lnTo>
                        <a:lnTo>
                          <a:pt x="0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C6C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52" name="Freeform 543"/>
                  <p:cNvSpPr>
                    <a:spLocks noEditPoints="1"/>
                  </p:cNvSpPr>
                  <p:nvPr/>
                </p:nvSpPr>
                <p:spPr bwMode="auto">
                  <a:xfrm>
                    <a:off x="1911" y="1117"/>
                    <a:ext cx="2" cy="2"/>
                  </a:xfrm>
                  <a:custGeom>
                    <a:avLst/>
                    <a:gdLst>
                      <a:gd name="T0" fmla="*/ 0 w 5"/>
                      <a:gd name="T1" fmla="*/ 0 h 3"/>
                      <a:gd name="T2" fmla="*/ 0 w 5"/>
                      <a:gd name="T3" fmla="*/ 0 h 3"/>
                      <a:gd name="T4" fmla="*/ 0 w 5"/>
                      <a:gd name="T5" fmla="*/ 1 h 3"/>
                      <a:gd name="T6" fmla="*/ 0 w 5"/>
                      <a:gd name="T7" fmla="*/ 1 h 3"/>
                      <a:gd name="T8" fmla="*/ 0 w 5"/>
                      <a:gd name="T9" fmla="*/ 0 h 3"/>
                      <a:gd name="T10" fmla="*/ 0 w 5"/>
                      <a:gd name="T11" fmla="*/ 0 h 3"/>
                      <a:gd name="T12" fmla="*/ 0 w 5"/>
                      <a:gd name="T13" fmla="*/ 0 h 3"/>
                      <a:gd name="T14" fmla="*/ 0 w 5"/>
                      <a:gd name="T15" fmla="*/ 1 h 3"/>
                      <a:gd name="T16" fmla="*/ 0 w 5"/>
                      <a:gd name="T17" fmla="*/ 1 h 3"/>
                      <a:gd name="T18" fmla="*/ 0 w 5"/>
                      <a:gd name="T19" fmla="*/ 0 h 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"/>
                      <a:gd name="T31" fmla="*/ 0 h 3"/>
                      <a:gd name="T32" fmla="*/ 5 w 5"/>
                      <a:gd name="T33" fmla="*/ 3 h 3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" h="3">
                        <a:moveTo>
                          <a:pt x="0" y="0"/>
                        </a:moveTo>
                        <a:lnTo>
                          <a:pt x="5" y="0"/>
                        </a:lnTo>
                        <a:lnTo>
                          <a:pt x="5" y="3"/>
                        </a:lnTo>
                        <a:lnTo>
                          <a:pt x="0" y="3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2" y="0"/>
                        </a:lnTo>
                        <a:lnTo>
                          <a:pt x="2" y="2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E0E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53" name="Freeform 544"/>
                  <p:cNvSpPr>
                    <a:spLocks noEditPoints="1"/>
                  </p:cNvSpPr>
                  <p:nvPr/>
                </p:nvSpPr>
                <p:spPr bwMode="auto">
                  <a:xfrm>
                    <a:off x="1911" y="1117"/>
                    <a:ext cx="1" cy="1"/>
                  </a:xfrm>
                  <a:custGeom>
                    <a:avLst/>
                    <a:gdLst>
                      <a:gd name="T0" fmla="*/ 0 w 2"/>
                      <a:gd name="T1" fmla="*/ 0 h 2"/>
                      <a:gd name="T2" fmla="*/ 1 w 2"/>
                      <a:gd name="T3" fmla="*/ 0 h 2"/>
                      <a:gd name="T4" fmla="*/ 1 w 2"/>
                      <a:gd name="T5" fmla="*/ 1 h 2"/>
                      <a:gd name="T6" fmla="*/ 0 w 2"/>
                      <a:gd name="T7" fmla="*/ 1 h 2"/>
                      <a:gd name="T8" fmla="*/ 0 w 2"/>
                      <a:gd name="T9" fmla="*/ 0 h 2"/>
                      <a:gd name="T10" fmla="*/ 0 w 2"/>
                      <a:gd name="T11" fmla="*/ 0 h 2"/>
                      <a:gd name="T12" fmla="*/ 0 w 2"/>
                      <a:gd name="T13" fmla="*/ 0 h 2"/>
                      <a:gd name="T14" fmla="*/ 0 w 2"/>
                      <a:gd name="T15" fmla="*/ 0 h 2"/>
                      <a:gd name="T16" fmla="*/ 0 w 2"/>
                      <a:gd name="T17" fmla="*/ 0 h 2"/>
                      <a:gd name="T18" fmla="*/ 0 w 2"/>
                      <a:gd name="T19" fmla="*/ 0 h 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"/>
                      <a:gd name="T31" fmla="*/ 0 h 2"/>
                      <a:gd name="T32" fmla="*/ 2 w 2"/>
                      <a:gd name="T33" fmla="*/ 2 h 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" h="2">
                        <a:moveTo>
                          <a:pt x="0" y="0"/>
                        </a:moveTo>
                        <a:lnTo>
                          <a:pt x="2" y="0"/>
                        </a:lnTo>
                        <a:lnTo>
                          <a:pt x="2" y="2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54" name="Rectangle 545"/>
                  <p:cNvSpPr>
                    <a:spLocks noChangeArrowheads="1"/>
                  </p:cNvSpPr>
                  <p:nvPr/>
                </p:nvSpPr>
                <p:spPr bwMode="auto">
                  <a:xfrm>
                    <a:off x="1922" y="1082"/>
                    <a:ext cx="4" cy="10"/>
                  </a:xfrm>
                  <a:prstGeom prst="rect">
                    <a:avLst/>
                  </a:prstGeom>
                  <a:solidFill>
                    <a:srgbClr val="9A9A9A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788"/>
                  </a:p>
                </p:txBody>
              </p:sp>
              <p:sp>
                <p:nvSpPr>
                  <p:cNvPr id="155" name="Freeform 546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101" cy="14"/>
                  </a:xfrm>
                  <a:custGeom>
                    <a:avLst/>
                    <a:gdLst>
                      <a:gd name="T0" fmla="*/ 0 w 203"/>
                      <a:gd name="T1" fmla="*/ 0 h 28"/>
                      <a:gd name="T2" fmla="*/ 25 w 203"/>
                      <a:gd name="T3" fmla="*/ 0 h 28"/>
                      <a:gd name="T4" fmla="*/ 25 w 203"/>
                      <a:gd name="T5" fmla="*/ 4 h 28"/>
                      <a:gd name="T6" fmla="*/ 0 w 203"/>
                      <a:gd name="T7" fmla="*/ 4 h 28"/>
                      <a:gd name="T8" fmla="*/ 0 w 203"/>
                      <a:gd name="T9" fmla="*/ 0 h 28"/>
                      <a:gd name="T10" fmla="*/ 0 w 203"/>
                      <a:gd name="T11" fmla="*/ 0 h 28"/>
                      <a:gd name="T12" fmla="*/ 25 w 203"/>
                      <a:gd name="T13" fmla="*/ 0 h 28"/>
                      <a:gd name="T14" fmla="*/ 25 w 203"/>
                      <a:gd name="T15" fmla="*/ 4 h 28"/>
                      <a:gd name="T16" fmla="*/ 0 w 203"/>
                      <a:gd name="T17" fmla="*/ 4 h 28"/>
                      <a:gd name="T18" fmla="*/ 0 w 203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03"/>
                      <a:gd name="T31" fmla="*/ 0 h 28"/>
                      <a:gd name="T32" fmla="*/ 203 w 203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03" h="28">
                        <a:moveTo>
                          <a:pt x="0" y="0"/>
                        </a:moveTo>
                        <a:lnTo>
                          <a:pt x="203" y="0"/>
                        </a:lnTo>
                        <a:lnTo>
                          <a:pt x="203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201" y="0"/>
                        </a:lnTo>
                        <a:lnTo>
                          <a:pt x="201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A9A9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56" name="Freeform 547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100" cy="14"/>
                  </a:xfrm>
                  <a:custGeom>
                    <a:avLst/>
                    <a:gdLst>
                      <a:gd name="T0" fmla="*/ 0 w 201"/>
                      <a:gd name="T1" fmla="*/ 0 h 28"/>
                      <a:gd name="T2" fmla="*/ 25 w 201"/>
                      <a:gd name="T3" fmla="*/ 0 h 28"/>
                      <a:gd name="T4" fmla="*/ 25 w 201"/>
                      <a:gd name="T5" fmla="*/ 4 h 28"/>
                      <a:gd name="T6" fmla="*/ 0 w 201"/>
                      <a:gd name="T7" fmla="*/ 4 h 28"/>
                      <a:gd name="T8" fmla="*/ 0 w 201"/>
                      <a:gd name="T9" fmla="*/ 0 h 28"/>
                      <a:gd name="T10" fmla="*/ 0 w 201"/>
                      <a:gd name="T11" fmla="*/ 0 h 28"/>
                      <a:gd name="T12" fmla="*/ 24 w 201"/>
                      <a:gd name="T13" fmla="*/ 0 h 28"/>
                      <a:gd name="T14" fmla="*/ 24 w 201"/>
                      <a:gd name="T15" fmla="*/ 4 h 28"/>
                      <a:gd name="T16" fmla="*/ 0 w 201"/>
                      <a:gd name="T17" fmla="*/ 4 h 28"/>
                      <a:gd name="T18" fmla="*/ 0 w 201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01"/>
                      <a:gd name="T31" fmla="*/ 0 h 28"/>
                      <a:gd name="T32" fmla="*/ 201 w 201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01" h="28">
                        <a:moveTo>
                          <a:pt x="0" y="0"/>
                        </a:moveTo>
                        <a:lnTo>
                          <a:pt x="201" y="0"/>
                        </a:lnTo>
                        <a:lnTo>
                          <a:pt x="201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98" y="0"/>
                        </a:lnTo>
                        <a:lnTo>
                          <a:pt x="198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89B9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57" name="Freeform 548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99" cy="14"/>
                  </a:xfrm>
                  <a:custGeom>
                    <a:avLst/>
                    <a:gdLst>
                      <a:gd name="T0" fmla="*/ 0 w 198"/>
                      <a:gd name="T1" fmla="*/ 0 h 28"/>
                      <a:gd name="T2" fmla="*/ 25 w 198"/>
                      <a:gd name="T3" fmla="*/ 0 h 28"/>
                      <a:gd name="T4" fmla="*/ 25 w 198"/>
                      <a:gd name="T5" fmla="*/ 4 h 28"/>
                      <a:gd name="T6" fmla="*/ 0 w 198"/>
                      <a:gd name="T7" fmla="*/ 4 h 28"/>
                      <a:gd name="T8" fmla="*/ 0 w 198"/>
                      <a:gd name="T9" fmla="*/ 0 h 28"/>
                      <a:gd name="T10" fmla="*/ 0 w 198"/>
                      <a:gd name="T11" fmla="*/ 0 h 28"/>
                      <a:gd name="T12" fmla="*/ 25 w 198"/>
                      <a:gd name="T13" fmla="*/ 0 h 28"/>
                      <a:gd name="T14" fmla="*/ 25 w 198"/>
                      <a:gd name="T15" fmla="*/ 4 h 28"/>
                      <a:gd name="T16" fmla="*/ 0 w 198"/>
                      <a:gd name="T17" fmla="*/ 4 h 28"/>
                      <a:gd name="T18" fmla="*/ 0 w 198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98"/>
                      <a:gd name="T31" fmla="*/ 0 h 28"/>
                      <a:gd name="T32" fmla="*/ 198 w 198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98" h="28">
                        <a:moveTo>
                          <a:pt x="0" y="0"/>
                        </a:moveTo>
                        <a:lnTo>
                          <a:pt x="198" y="0"/>
                        </a:lnTo>
                        <a:lnTo>
                          <a:pt x="198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96" y="0"/>
                        </a:lnTo>
                        <a:lnTo>
                          <a:pt x="196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69C9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58" name="Freeform 549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98" cy="14"/>
                  </a:xfrm>
                  <a:custGeom>
                    <a:avLst/>
                    <a:gdLst>
                      <a:gd name="T0" fmla="*/ 0 w 196"/>
                      <a:gd name="T1" fmla="*/ 0 h 28"/>
                      <a:gd name="T2" fmla="*/ 25 w 196"/>
                      <a:gd name="T3" fmla="*/ 0 h 28"/>
                      <a:gd name="T4" fmla="*/ 25 w 196"/>
                      <a:gd name="T5" fmla="*/ 4 h 28"/>
                      <a:gd name="T6" fmla="*/ 0 w 196"/>
                      <a:gd name="T7" fmla="*/ 4 h 28"/>
                      <a:gd name="T8" fmla="*/ 0 w 196"/>
                      <a:gd name="T9" fmla="*/ 0 h 28"/>
                      <a:gd name="T10" fmla="*/ 0 w 196"/>
                      <a:gd name="T11" fmla="*/ 0 h 28"/>
                      <a:gd name="T12" fmla="*/ 25 w 196"/>
                      <a:gd name="T13" fmla="*/ 0 h 28"/>
                      <a:gd name="T14" fmla="*/ 25 w 196"/>
                      <a:gd name="T15" fmla="*/ 4 h 28"/>
                      <a:gd name="T16" fmla="*/ 0 w 196"/>
                      <a:gd name="T17" fmla="*/ 4 h 28"/>
                      <a:gd name="T18" fmla="*/ 0 w 196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96"/>
                      <a:gd name="T31" fmla="*/ 0 h 28"/>
                      <a:gd name="T32" fmla="*/ 196 w 196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96" h="28">
                        <a:moveTo>
                          <a:pt x="0" y="0"/>
                        </a:moveTo>
                        <a:lnTo>
                          <a:pt x="196" y="0"/>
                        </a:lnTo>
                        <a:lnTo>
                          <a:pt x="196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94" y="0"/>
                        </a:lnTo>
                        <a:lnTo>
                          <a:pt x="194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49D9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59" name="Freeform 550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96" cy="14"/>
                  </a:xfrm>
                  <a:custGeom>
                    <a:avLst/>
                    <a:gdLst>
                      <a:gd name="T0" fmla="*/ 0 w 194"/>
                      <a:gd name="T1" fmla="*/ 0 h 28"/>
                      <a:gd name="T2" fmla="*/ 24 w 194"/>
                      <a:gd name="T3" fmla="*/ 0 h 28"/>
                      <a:gd name="T4" fmla="*/ 24 w 194"/>
                      <a:gd name="T5" fmla="*/ 4 h 28"/>
                      <a:gd name="T6" fmla="*/ 0 w 194"/>
                      <a:gd name="T7" fmla="*/ 4 h 28"/>
                      <a:gd name="T8" fmla="*/ 0 w 194"/>
                      <a:gd name="T9" fmla="*/ 0 h 28"/>
                      <a:gd name="T10" fmla="*/ 0 w 194"/>
                      <a:gd name="T11" fmla="*/ 0 h 28"/>
                      <a:gd name="T12" fmla="*/ 23 w 194"/>
                      <a:gd name="T13" fmla="*/ 0 h 28"/>
                      <a:gd name="T14" fmla="*/ 23 w 194"/>
                      <a:gd name="T15" fmla="*/ 4 h 28"/>
                      <a:gd name="T16" fmla="*/ 0 w 194"/>
                      <a:gd name="T17" fmla="*/ 4 h 28"/>
                      <a:gd name="T18" fmla="*/ 0 w 194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94"/>
                      <a:gd name="T31" fmla="*/ 0 h 28"/>
                      <a:gd name="T32" fmla="*/ 194 w 194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94" h="28">
                        <a:moveTo>
                          <a:pt x="0" y="0"/>
                        </a:moveTo>
                        <a:lnTo>
                          <a:pt x="194" y="0"/>
                        </a:lnTo>
                        <a:lnTo>
                          <a:pt x="194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92" y="0"/>
                        </a:lnTo>
                        <a:lnTo>
                          <a:pt x="192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39E9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60" name="Freeform 551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95" cy="14"/>
                  </a:xfrm>
                  <a:custGeom>
                    <a:avLst/>
                    <a:gdLst>
                      <a:gd name="T0" fmla="*/ 0 w 192"/>
                      <a:gd name="T1" fmla="*/ 0 h 28"/>
                      <a:gd name="T2" fmla="*/ 23 w 192"/>
                      <a:gd name="T3" fmla="*/ 0 h 28"/>
                      <a:gd name="T4" fmla="*/ 23 w 192"/>
                      <a:gd name="T5" fmla="*/ 4 h 28"/>
                      <a:gd name="T6" fmla="*/ 0 w 192"/>
                      <a:gd name="T7" fmla="*/ 4 h 28"/>
                      <a:gd name="T8" fmla="*/ 0 w 192"/>
                      <a:gd name="T9" fmla="*/ 0 h 28"/>
                      <a:gd name="T10" fmla="*/ 0 w 192"/>
                      <a:gd name="T11" fmla="*/ 0 h 28"/>
                      <a:gd name="T12" fmla="*/ 23 w 192"/>
                      <a:gd name="T13" fmla="*/ 0 h 28"/>
                      <a:gd name="T14" fmla="*/ 23 w 192"/>
                      <a:gd name="T15" fmla="*/ 4 h 28"/>
                      <a:gd name="T16" fmla="*/ 0 w 192"/>
                      <a:gd name="T17" fmla="*/ 4 h 28"/>
                      <a:gd name="T18" fmla="*/ 0 w 192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92"/>
                      <a:gd name="T31" fmla="*/ 0 h 28"/>
                      <a:gd name="T32" fmla="*/ 192 w 192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92" h="28">
                        <a:moveTo>
                          <a:pt x="0" y="0"/>
                        </a:moveTo>
                        <a:lnTo>
                          <a:pt x="192" y="0"/>
                        </a:lnTo>
                        <a:lnTo>
                          <a:pt x="192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89" y="0"/>
                        </a:lnTo>
                        <a:lnTo>
                          <a:pt x="189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19F9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61" name="Freeform 552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94" cy="14"/>
                  </a:xfrm>
                  <a:custGeom>
                    <a:avLst/>
                    <a:gdLst>
                      <a:gd name="T0" fmla="*/ 0 w 189"/>
                      <a:gd name="T1" fmla="*/ 0 h 28"/>
                      <a:gd name="T2" fmla="*/ 23 w 189"/>
                      <a:gd name="T3" fmla="*/ 0 h 28"/>
                      <a:gd name="T4" fmla="*/ 23 w 189"/>
                      <a:gd name="T5" fmla="*/ 4 h 28"/>
                      <a:gd name="T6" fmla="*/ 0 w 189"/>
                      <a:gd name="T7" fmla="*/ 4 h 28"/>
                      <a:gd name="T8" fmla="*/ 0 w 189"/>
                      <a:gd name="T9" fmla="*/ 0 h 28"/>
                      <a:gd name="T10" fmla="*/ 0 w 189"/>
                      <a:gd name="T11" fmla="*/ 0 h 28"/>
                      <a:gd name="T12" fmla="*/ 23 w 189"/>
                      <a:gd name="T13" fmla="*/ 0 h 28"/>
                      <a:gd name="T14" fmla="*/ 23 w 189"/>
                      <a:gd name="T15" fmla="*/ 4 h 28"/>
                      <a:gd name="T16" fmla="*/ 0 w 189"/>
                      <a:gd name="T17" fmla="*/ 4 h 28"/>
                      <a:gd name="T18" fmla="*/ 0 w 189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89"/>
                      <a:gd name="T31" fmla="*/ 0 h 28"/>
                      <a:gd name="T32" fmla="*/ 189 w 189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89" h="28">
                        <a:moveTo>
                          <a:pt x="0" y="0"/>
                        </a:moveTo>
                        <a:lnTo>
                          <a:pt x="189" y="0"/>
                        </a:lnTo>
                        <a:lnTo>
                          <a:pt x="189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87" y="0"/>
                        </a:lnTo>
                        <a:lnTo>
                          <a:pt x="187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FA08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62" name="Freeform 553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93" cy="14"/>
                  </a:xfrm>
                  <a:custGeom>
                    <a:avLst/>
                    <a:gdLst>
                      <a:gd name="T0" fmla="*/ 0 w 187"/>
                      <a:gd name="T1" fmla="*/ 0 h 28"/>
                      <a:gd name="T2" fmla="*/ 23 w 187"/>
                      <a:gd name="T3" fmla="*/ 0 h 28"/>
                      <a:gd name="T4" fmla="*/ 23 w 187"/>
                      <a:gd name="T5" fmla="*/ 4 h 28"/>
                      <a:gd name="T6" fmla="*/ 0 w 187"/>
                      <a:gd name="T7" fmla="*/ 4 h 28"/>
                      <a:gd name="T8" fmla="*/ 0 w 187"/>
                      <a:gd name="T9" fmla="*/ 0 h 28"/>
                      <a:gd name="T10" fmla="*/ 0 w 187"/>
                      <a:gd name="T11" fmla="*/ 0 h 28"/>
                      <a:gd name="T12" fmla="*/ 23 w 187"/>
                      <a:gd name="T13" fmla="*/ 0 h 28"/>
                      <a:gd name="T14" fmla="*/ 23 w 187"/>
                      <a:gd name="T15" fmla="*/ 4 h 28"/>
                      <a:gd name="T16" fmla="*/ 0 w 187"/>
                      <a:gd name="T17" fmla="*/ 4 h 28"/>
                      <a:gd name="T18" fmla="*/ 0 w 187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87"/>
                      <a:gd name="T31" fmla="*/ 0 h 28"/>
                      <a:gd name="T32" fmla="*/ 187 w 187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87" h="28">
                        <a:moveTo>
                          <a:pt x="0" y="0"/>
                        </a:moveTo>
                        <a:lnTo>
                          <a:pt x="187" y="0"/>
                        </a:lnTo>
                        <a:lnTo>
                          <a:pt x="187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85" y="0"/>
                        </a:lnTo>
                        <a:lnTo>
                          <a:pt x="185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EA18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63" name="Freeform 554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92" cy="14"/>
                  </a:xfrm>
                  <a:custGeom>
                    <a:avLst/>
                    <a:gdLst>
                      <a:gd name="T0" fmla="*/ 0 w 185"/>
                      <a:gd name="T1" fmla="*/ 0 h 28"/>
                      <a:gd name="T2" fmla="*/ 23 w 185"/>
                      <a:gd name="T3" fmla="*/ 0 h 28"/>
                      <a:gd name="T4" fmla="*/ 23 w 185"/>
                      <a:gd name="T5" fmla="*/ 4 h 28"/>
                      <a:gd name="T6" fmla="*/ 0 w 185"/>
                      <a:gd name="T7" fmla="*/ 4 h 28"/>
                      <a:gd name="T8" fmla="*/ 0 w 185"/>
                      <a:gd name="T9" fmla="*/ 0 h 28"/>
                      <a:gd name="T10" fmla="*/ 0 w 185"/>
                      <a:gd name="T11" fmla="*/ 0 h 28"/>
                      <a:gd name="T12" fmla="*/ 22 w 185"/>
                      <a:gd name="T13" fmla="*/ 0 h 28"/>
                      <a:gd name="T14" fmla="*/ 22 w 185"/>
                      <a:gd name="T15" fmla="*/ 4 h 28"/>
                      <a:gd name="T16" fmla="*/ 0 w 185"/>
                      <a:gd name="T17" fmla="*/ 4 h 28"/>
                      <a:gd name="T18" fmla="*/ 0 w 185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85"/>
                      <a:gd name="T31" fmla="*/ 0 h 28"/>
                      <a:gd name="T32" fmla="*/ 185 w 185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85" h="28">
                        <a:moveTo>
                          <a:pt x="0" y="0"/>
                        </a:moveTo>
                        <a:lnTo>
                          <a:pt x="185" y="0"/>
                        </a:lnTo>
                        <a:lnTo>
                          <a:pt x="185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82" y="0"/>
                        </a:lnTo>
                        <a:lnTo>
                          <a:pt x="182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CA28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64" name="Freeform 555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91" cy="14"/>
                  </a:xfrm>
                  <a:custGeom>
                    <a:avLst/>
                    <a:gdLst>
                      <a:gd name="T0" fmla="*/ 0 w 182"/>
                      <a:gd name="T1" fmla="*/ 0 h 28"/>
                      <a:gd name="T2" fmla="*/ 23 w 182"/>
                      <a:gd name="T3" fmla="*/ 0 h 28"/>
                      <a:gd name="T4" fmla="*/ 23 w 182"/>
                      <a:gd name="T5" fmla="*/ 4 h 28"/>
                      <a:gd name="T6" fmla="*/ 0 w 182"/>
                      <a:gd name="T7" fmla="*/ 4 h 28"/>
                      <a:gd name="T8" fmla="*/ 0 w 182"/>
                      <a:gd name="T9" fmla="*/ 0 h 28"/>
                      <a:gd name="T10" fmla="*/ 0 w 182"/>
                      <a:gd name="T11" fmla="*/ 0 h 28"/>
                      <a:gd name="T12" fmla="*/ 23 w 182"/>
                      <a:gd name="T13" fmla="*/ 0 h 28"/>
                      <a:gd name="T14" fmla="*/ 23 w 182"/>
                      <a:gd name="T15" fmla="*/ 4 h 28"/>
                      <a:gd name="T16" fmla="*/ 0 w 182"/>
                      <a:gd name="T17" fmla="*/ 4 h 28"/>
                      <a:gd name="T18" fmla="*/ 0 w 182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82"/>
                      <a:gd name="T31" fmla="*/ 0 h 28"/>
                      <a:gd name="T32" fmla="*/ 182 w 182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82" h="28">
                        <a:moveTo>
                          <a:pt x="0" y="0"/>
                        </a:moveTo>
                        <a:lnTo>
                          <a:pt x="182" y="0"/>
                        </a:lnTo>
                        <a:lnTo>
                          <a:pt x="182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80" y="0"/>
                        </a:lnTo>
                        <a:lnTo>
                          <a:pt x="180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AA48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65" name="Freeform 556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90" cy="14"/>
                  </a:xfrm>
                  <a:custGeom>
                    <a:avLst/>
                    <a:gdLst>
                      <a:gd name="T0" fmla="*/ 0 w 180"/>
                      <a:gd name="T1" fmla="*/ 0 h 28"/>
                      <a:gd name="T2" fmla="*/ 23 w 180"/>
                      <a:gd name="T3" fmla="*/ 0 h 28"/>
                      <a:gd name="T4" fmla="*/ 23 w 180"/>
                      <a:gd name="T5" fmla="*/ 4 h 28"/>
                      <a:gd name="T6" fmla="*/ 0 w 180"/>
                      <a:gd name="T7" fmla="*/ 4 h 28"/>
                      <a:gd name="T8" fmla="*/ 0 w 180"/>
                      <a:gd name="T9" fmla="*/ 0 h 28"/>
                      <a:gd name="T10" fmla="*/ 0 w 180"/>
                      <a:gd name="T11" fmla="*/ 0 h 28"/>
                      <a:gd name="T12" fmla="*/ 23 w 180"/>
                      <a:gd name="T13" fmla="*/ 0 h 28"/>
                      <a:gd name="T14" fmla="*/ 23 w 180"/>
                      <a:gd name="T15" fmla="*/ 4 h 28"/>
                      <a:gd name="T16" fmla="*/ 0 w 180"/>
                      <a:gd name="T17" fmla="*/ 4 h 28"/>
                      <a:gd name="T18" fmla="*/ 0 w 180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80"/>
                      <a:gd name="T31" fmla="*/ 0 h 28"/>
                      <a:gd name="T32" fmla="*/ 180 w 180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80" h="28">
                        <a:moveTo>
                          <a:pt x="0" y="0"/>
                        </a:moveTo>
                        <a:lnTo>
                          <a:pt x="180" y="0"/>
                        </a:lnTo>
                        <a:lnTo>
                          <a:pt x="180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78" y="0"/>
                        </a:lnTo>
                        <a:lnTo>
                          <a:pt x="178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8A58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66" name="Freeform 557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88" cy="14"/>
                  </a:xfrm>
                  <a:custGeom>
                    <a:avLst/>
                    <a:gdLst>
                      <a:gd name="T0" fmla="*/ 0 w 178"/>
                      <a:gd name="T1" fmla="*/ 0 h 28"/>
                      <a:gd name="T2" fmla="*/ 22 w 178"/>
                      <a:gd name="T3" fmla="*/ 0 h 28"/>
                      <a:gd name="T4" fmla="*/ 22 w 178"/>
                      <a:gd name="T5" fmla="*/ 4 h 28"/>
                      <a:gd name="T6" fmla="*/ 0 w 178"/>
                      <a:gd name="T7" fmla="*/ 4 h 28"/>
                      <a:gd name="T8" fmla="*/ 0 w 178"/>
                      <a:gd name="T9" fmla="*/ 0 h 28"/>
                      <a:gd name="T10" fmla="*/ 0 w 178"/>
                      <a:gd name="T11" fmla="*/ 0 h 28"/>
                      <a:gd name="T12" fmla="*/ 21 w 178"/>
                      <a:gd name="T13" fmla="*/ 0 h 28"/>
                      <a:gd name="T14" fmla="*/ 21 w 178"/>
                      <a:gd name="T15" fmla="*/ 4 h 28"/>
                      <a:gd name="T16" fmla="*/ 0 w 178"/>
                      <a:gd name="T17" fmla="*/ 4 h 28"/>
                      <a:gd name="T18" fmla="*/ 0 w 178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78"/>
                      <a:gd name="T31" fmla="*/ 0 h 28"/>
                      <a:gd name="T32" fmla="*/ 178 w 178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78" h="28">
                        <a:moveTo>
                          <a:pt x="0" y="0"/>
                        </a:moveTo>
                        <a:lnTo>
                          <a:pt x="178" y="0"/>
                        </a:lnTo>
                        <a:lnTo>
                          <a:pt x="178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76" y="0"/>
                        </a:lnTo>
                        <a:lnTo>
                          <a:pt x="176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7A68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67" name="Freeform 558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87" cy="14"/>
                  </a:xfrm>
                  <a:custGeom>
                    <a:avLst/>
                    <a:gdLst>
                      <a:gd name="T0" fmla="*/ 0 w 176"/>
                      <a:gd name="T1" fmla="*/ 0 h 28"/>
                      <a:gd name="T2" fmla="*/ 21 w 176"/>
                      <a:gd name="T3" fmla="*/ 0 h 28"/>
                      <a:gd name="T4" fmla="*/ 21 w 176"/>
                      <a:gd name="T5" fmla="*/ 4 h 28"/>
                      <a:gd name="T6" fmla="*/ 0 w 176"/>
                      <a:gd name="T7" fmla="*/ 4 h 28"/>
                      <a:gd name="T8" fmla="*/ 0 w 176"/>
                      <a:gd name="T9" fmla="*/ 0 h 28"/>
                      <a:gd name="T10" fmla="*/ 0 w 176"/>
                      <a:gd name="T11" fmla="*/ 0 h 28"/>
                      <a:gd name="T12" fmla="*/ 21 w 176"/>
                      <a:gd name="T13" fmla="*/ 0 h 28"/>
                      <a:gd name="T14" fmla="*/ 21 w 176"/>
                      <a:gd name="T15" fmla="*/ 4 h 28"/>
                      <a:gd name="T16" fmla="*/ 0 w 176"/>
                      <a:gd name="T17" fmla="*/ 4 h 28"/>
                      <a:gd name="T18" fmla="*/ 0 w 176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76"/>
                      <a:gd name="T31" fmla="*/ 0 h 28"/>
                      <a:gd name="T32" fmla="*/ 176 w 176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76" h="28">
                        <a:moveTo>
                          <a:pt x="0" y="0"/>
                        </a:moveTo>
                        <a:lnTo>
                          <a:pt x="176" y="0"/>
                        </a:lnTo>
                        <a:lnTo>
                          <a:pt x="176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73" y="0"/>
                        </a:lnTo>
                        <a:lnTo>
                          <a:pt x="173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5A78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68" name="Freeform 559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86" cy="14"/>
                  </a:xfrm>
                  <a:custGeom>
                    <a:avLst/>
                    <a:gdLst>
                      <a:gd name="T0" fmla="*/ 0 w 173"/>
                      <a:gd name="T1" fmla="*/ 0 h 28"/>
                      <a:gd name="T2" fmla="*/ 21 w 173"/>
                      <a:gd name="T3" fmla="*/ 0 h 28"/>
                      <a:gd name="T4" fmla="*/ 21 w 173"/>
                      <a:gd name="T5" fmla="*/ 4 h 28"/>
                      <a:gd name="T6" fmla="*/ 0 w 173"/>
                      <a:gd name="T7" fmla="*/ 4 h 28"/>
                      <a:gd name="T8" fmla="*/ 0 w 173"/>
                      <a:gd name="T9" fmla="*/ 0 h 28"/>
                      <a:gd name="T10" fmla="*/ 0 w 173"/>
                      <a:gd name="T11" fmla="*/ 0 h 28"/>
                      <a:gd name="T12" fmla="*/ 21 w 173"/>
                      <a:gd name="T13" fmla="*/ 0 h 28"/>
                      <a:gd name="T14" fmla="*/ 21 w 173"/>
                      <a:gd name="T15" fmla="*/ 4 h 28"/>
                      <a:gd name="T16" fmla="*/ 0 w 173"/>
                      <a:gd name="T17" fmla="*/ 4 h 28"/>
                      <a:gd name="T18" fmla="*/ 0 w 173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73"/>
                      <a:gd name="T31" fmla="*/ 0 h 28"/>
                      <a:gd name="T32" fmla="*/ 173 w 173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73" h="28">
                        <a:moveTo>
                          <a:pt x="0" y="0"/>
                        </a:moveTo>
                        <a:lnTo>
                          <a:pt x="173" y="0"/>
                        </a:lnTo>
                        <a:lnTo>
                          <a:pt x="173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71" y="0"/>
                        </a:lnTo>
                        <a:lnTo>
                          <a:pt x="171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3A88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69" name="Freeform 560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85" cy="14"/>
                  </a:xfrm>
                  <a:custGeom>
                    <a:avLst/>
                    <a:gdLst>
                      <a:gd name="T0" fmla="*/ 0 w 171"/>
                      <a:gd name="T1" fmla="*/ 0 h 28"/>
                      <a:gd name="T2" fmla="*/ 21 w 171"/>
                      <a:gd name="T3" fmla="*/ 0 h 28"/>
                      <a:gd name="T4" fmla="*/ 21 w 171"/>
                      <a:gd name="T5" fmla="*/ 4 h 28"/>
                      <a:gd name="T6" fmla="*/ 0 w 171"/>
                      <a:gd name="T7" fmla="*/ 4 h 28"/>
                      <a:gd name="T8" fmla="*/ 0 w 171"/>
                      <a:gd name="T9" fmla="*/ 0 h 28"/>
                      <a:gd name="T10" fmla="*/ 0 w 171"/>
                      <a:gd name="T11" fmla="*/ 0 h 28"/>
                      <a:gd name="T12" fmla="*/ 21 w 171"/>
                      <a:gd name="T13" fmla="*/ 0 h 28"/>
                      <a:gd name="T14" fmla="*/ 21 w 171"/>
                      <a:gd name="T15" fmla="*/ 4 h 28"/>
                      <a:gd name="T16" fmla="*/ 0 w 171"/>
                      <a:gd name="T17" fmla="*/ 4 h 28"/>
                      <a:gd name="T18" fmla="*/ 0 w 171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71"/>
                      <a:gd name="T31" fmla="*/ 0 h 28"/>
                      <a:gd name="T32" fmla="*/ 171 w 171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71" h="28">
                        <a:moveTo>
                          <a:pt x="0" y="0"/>
                        </a:moveTo>
                        <a:lnTo>
                          <a:pt x="171" y="0"/>
                        </a:lnTo>
                        <a:lnTo>
                          <a:pt x="171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69" y="0"/>
                        </a:lnTo>
                        <a:lnTo>
                          <a:pt x="169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2A98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70" name="Freeform 561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84" cy="14"/>
                  </a:xfrm>
                  <a:custGeom>
                    <a:avLst/>
                    <a:gdLst>
                      <a:gd name="T0" fmla="*/ 0 w 169"/>
                      <a:gd name="T1" fmla="*/ 0 h 28"/>
                      <a:gd name="T2" fmla="*/ 21 w 169"/>
                      <a:gd name="T3" fmla="*/ 0 h 28"/>
                      <a:gd name="T4" fmla="*/ 21 w 169"/>
                      <a:gd name="T5" fmla="*/ 4 h 28"/>
                      <a:gd name="T6" fmla="*/ 0 w 169"/>
                      <a:gd name="T7" fmla="*/ 4 h 28"/>
                      <a:gd name="T8" fmla="*/ 0 w 169"/>
                      <a:gd name="T9" fmla="*/ 0 h 28"/>
                      <a:gd name="T10" fmla="*/ 0 w 169"/>
                      <a:gd name="T11" fmla="*/ 0 h 28"/>
                      <a:gd name="T12" fmla="*/ 20 w 169"/>
                      <a:gd name="T13" fmla="*/ 0 h 28"/>
                      <a:gd name="T14" fmla="*/ 20 w 169"/>
                      <a:gd name="T15" fmla="*/ 4 h 28"/>
                      <a:gd name="T16" fmla="*/ 0 w 169"/>
                      <a:gd name="T17" fmla="*/ 4 h 28"/>
                      <a:gd name="T18" fmla="*/ 0 w 169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69"/>
                      <a:gd name="T31" fmla="*/ 0 h 28"/>
                      <a:gd name="T32" fmla="*/ 169 w 169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69" h="28">
                        <a:moveTo>
                          <a:pt x="0" y="0"/>
                        </a:moveTo>
                        <a:lnTo>
                          <a:pt x="169" y="0"/>
                        </a:lnTo>
                        <a:lnTo>
                          <a:pt x="169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67" y="0"/>
                        </a:lnTo>
                        <a:lnTo>
                          <a:pt x="167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AA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71" name="Freeform 562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83" cy="14"/>
                  </a:xfrm>
                  <a:custGeom>
                    <a:avLst/>
                    <a:gdLst>
                      <a:gd name="T0" fmla="*/ 0 w 167"/>
                      <a:gd name="T1" fmla="*/ 0 h 28"/>
                      <a:gd name="T2" fmla="*/ 20 w 167"/>
                      <a:gd name="T3" fmla="*/ 0 h 28"/>
                      <a:gd name="T4" fmla="*/ 20 w 167"/>
                      <a:gd name="T5" fmla="*/ 4 h 28"/>
                      <a:gd name="T6" fmla="*/ 0 w 167"/>
                      <a:gd name="T7" fmla="*/ 4 h 28"/>
                      <a:gd name="T8" fmla="*/ 0 w 167"/>
                      <a:gd name="T9" fmla="*/ 0 h 28"/>
                      <a:gd name="T10" fmla="*/ 0 w 167"/>
                      <a:gd name="T11" fmla="*/ 0 h 28"/>
                      <a:gd name="T12" fmla="*/ 20 w 167"/>
                      <a:gd name="T13" fmla="*/ 0 h 28"/>
                      <a:gd name="T14" fmla="*/ 20 w 167"/>
                      <a:gd name="T15" fmla="*/ 4 h 28"/>
                      <a:gd name="T16" fmla="*/ 0 w 167"/>
                      <a:gd name="T17" fmla="*/ 4 h 28"/>
                      <a:gd name="T18" fmla="*/ 0 w 167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67"/>
                      <a:gd name="T31" fmla="*/ 0 h 28"/>
                      <a:gd name="T32" fmla="*/ 167 w 167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67" h="28">
                        <a:moveTo>
                          <a:pt x="0" y="0"/>
                        </a:moveTo>
                        <a:lnTo>
                          <a:pt x="167" y="0"/>
                        </a:lnTo>
                        <a:lnTo>
                          <a:pt x="167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64" y="0"/>
                        </a:lnTo>
                        <a:lnTo>
                          <a:pt x="164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EAB7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72" name="Freeform 563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82" cy="14"/>
                  </a:xfrm>
                  <a:custGeom>
                    <a:avLst/>
                    <a:gdLst>
                      <a:gd name="T0" fmla="*/ 0 w 164"/>
                      <a:gd name="T1" fmla="*/ 0 h 28"/>
                      <a:gd name="T2" fmla="*/ 21 w 164"/>
                      <a:gd name="T3" fmla="*/ 0 h 28"/>
                      <a:gd name="T4" fmla="*/ 21 w 164"/>
                      <a:gd name="T5" fmla="*/ 4 h 28"/>
                      <a:gd name="T6" fmla="*/ 0 w 164"/>
                      <a:gd name="T7" fmla="*/ 4 h 28"/>
                      <a:gd name="T8" fmla="*/ 0 w 164"/>
                      <a:gd name="T9" fmla="*/ 0 h 28"/>
                      <a:gd name="T10" fmla="*/ 0 w 164"/>
                      <a:gd name="T11" fmla="*/ 0 h 28"/>
                      <a:gd name="T12" fmla="*/ 21 w 164"/>
                      <a:gd name="T13" fmla="*/ 0 h 28"/>
                      <a:gd name="T14" fmla="*/ 21 w 164"/>
                      <a:gd name="T15" fmla="*/ 4 h 28"/>
                      <a:gd name="T16" fmla="*/ 0 w 164"/>
                      <a:gd name="T17" fmla="*/ 4 h 28"/>
                      <a:gd name="T18" fmla="*/ 0 w 164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64"/>
                      <a:gd name="T31" fmla="*/ 0 h 28"/>
                      <a:gd name="T32" fmla="*/ 164 w 164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64" h="28">
                        <a:moveTo>
                          <a:pt x="0" y="0"/>
                        </a:moveTo>
                        <a:lnTo>
                          <a:pt x="164" y="0"/>
                        </a:lnTo>
                        <a:lnTo>
                          <a:pt x="164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62" y="0"/>
                        </a:lnTo>
                        <a:lnTo>
                          <a:pt x="162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CAD7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73" name="Freeform 564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81" cy="14"/>
                  </a:xfrm>
                  <a:custGeom>
                    <a:avLst/>
                    <a:gdLst>
                      <a:gd name="T0" fmla="*/ 0 w 162"/>
                      <a:gd name="T1" fmla="*/ 0 h 28"/>
                      <a:gd name="T2" fmla="*/ 20 w 162"/>
                      <a:gd name="T3" fmla="*/ 0 h 28"/>
                      <a:gd name="T4" fmla="*/ 20 w 162"/>
                      <a:gd name="T5" fmla="*/ 4 h 28"/>
                      <a:gd name="T6" fmla="*/ 0 w 162"/>
                      <a:gd name="T7" fmla="*/ 4 h 28"/>
                      <a:gd name="T8" fmla="*/ 0 w 162"/>
                      <a:gd name="T9" fmla="*/ 0 h 28"/>
                      <a:gd name="T10" fmla="*/ 0 w 162"/>
                      <a:gd name="T11" fmla="*/ 0 h 28"/>
                      <a:gd name="T12" fmla="*/ 20 w 162"/>
                      <a:gd name="T13" fmla="*/ 0 h 28"/>
                      <a:gd name="T14" fmla="*/ 20 w 162"/>
                      <a:gd name="T15" fmla="*/ 4 h 28"/>
                      <a:gd name="T16" fmla="*/ 0 w 162"/>
                      <a:gd name="T17" fmla="*/ 4 h 28"/>
                      <a:gd name="T18" fmla="*/ 0 w 162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62"/>
                      <a:gd name="T31" fmla="*/ 0 h 28"/>
                      <a:gd name="T32" fmla="*/ 162 w 162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62" h="28">
                        <a:moveTo>
                          <a:pt x="0" y="0"/>
                        </a:moveTo>
                        <a:lnTo>
                          <a:pt x="162" y="0"/>
                        </a:lnTo>
                        <a:lnTo>
                          <a:pt x="162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59" y="0"/>
                        </a:lnTo>
                        <a:lnTo>
                          <a:pt x="159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BAE7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74" name="Freeform 565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79" cy="14"/>
                  </a:xfrm>
                  <a:custGeom>
                    <a:avLst/>
                    <a:gdLst>
                      <a:gd name="T0" fmla="*/ 0 w 159"/>
                      <a:gd name="T1" fmla="*/ 0 h 28"/>
                      <a:gd name="T2" fmla="*/ 19 w 159"/>
                      <a:gd name="T3" fmla="*/ 0 h 28"/>
                      <a:gd name="T4" fmla="*/ 19 w 159"/>
                      <a:gd name="T5" fmla="*/ 4 h 28"/>
                      <a:gd name="T6" fmla="*/ 0 w 159"/>
                      <a:gd name="T7" fmla="*/ 4 h 28"/>
                      <a:gd name="T8" fmla="*/ 0 w 159"/>
                      <a:gd name="T9" fmla="*/ 0 h 28"/>
                      <a:gd name="T10" fmla="*/ 0 w 159"/>
                      <a:gd name="T11" fmla="*/ 0 h 28"/>
                      <a:gd name="T12" fmla="*/ 19 w 159"/>
                      <a:gd name="T13" fmla="*/ 0 h 28"/>
                      <a:gd name="T14" fmla="*/ 19 w 159"/>
                      <a:gd name="T15" fmla="*/ 4 h 28"/>
                      <a:gd name="T16" fmla="*/ 0 w 159"/>
                      <a:gd name="T17" fmla="*/ 4 h 28"/>
                      <a:gd name="T18" fmla="*/ 0 w 159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59"/>
                      <a:gd name="T31" fmla="*/ 0 h 28"/>
                      <a:gd name="T32" fmla="*/ 159 w 159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59" h="28">
                        <a:moveTo>
                          <a:pt x="0" y="0"/>
                        </a:moveTo>
                        <a:lnTo>
                          <a:pt x="159" y="0"/>
                        </a:lnTo>
                        <a:lnTo>
                          <a:pt x="159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56" y="0"/>
                        </a:lnTo>
                        <a:lnTo>
                          <a:pt x="156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9AF7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75" name="Freeform 566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78" cy="14"/>
                  </a:xfrm>
                  <a:custGeom>
                    <a:avLst/>
                    <a:gdLst>
                      <a:gd name="T0" fmla="*/ 0 w 156"/>
                      <a:gd name="T1" fmla="*/ 0 h 28"/>
                      <a:gd name="T2" fmla="*/ 20 w 156"/>
                      <a:gd name="T3" fmla="*/ 0 h 28"/>
                      <a:gd name="T4" fmla="*/ 20 w 156"/>
                      <a:gd name="T5" fmla="*/ 4 h 28"/>
                      <a:gd name="T6" fmla="*/ 0 w 156"/>
                      <a:gd name="T7" fmla="*/ 4 h 28"/>
                      <a:gd name="T8" fmla="*/ 0 w 156"/>
                      <a:gd name="T9" fmla="*/ 0 h 28"/>
                      <a:gd name="T10" fmla="*/ 0 w 156"/>
                      <a:gd name="T11" fmla="*/ 0 h 28"/>
                      <a:gd name="T12" fmla="*/ 20 w 156"/>
                      <a:gd name="T13" fmla="*/ 0 h 28"/>
                      <a:gd name="T14" fmla="*/ 20 w 156"/>
                      <a:gd name="T15" fmla="*/ 4 h 28"/>
                      <a:gd name="T16" fmla="*/ 0 w 156"/>
                      <a:gd name="T17" fmla="*/ 4 h 28"/>
                      <a:gd name="T18" fmla="*/ 0 w 156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56"/>
                      <a:gd name="T31" fmla="*/ 0 h 28"/>
                      <a:gd name="T32" fmla="*/ 156 w 156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56" h="28">
                        <a:moveTo>
                          <a:pt x="0" y="0"/>
                        </a:moveTo>
                        <a:lnTo>
                          <a:pt x="156" y="0"/>
                        </a:lnTo>
                        <a:lnTo>
                          <a:pt x="156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54" y="0"/>
                        </a:lnTo>
                        <a:lnTo>
                          <a:pt x="154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7B07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76" name="Freeform 567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77" cy="14"/>
                  </a:xfrm>
                  <a:custGeom>
                    <a:avLst/>
                    <a:gdLst>
                      <a:gd name="T0" fmla="*/ 0 w 154"/>
                      <a:gd name="T1" fmla="*/ 0 h 28"/>
                      <a:gd name="T2" fmla="*/ 19 w 154"/>
                      <a:gd name="T3" fmla="*/ 0 h 28"/>
                      <a:gd name="T4" fmla="*/ 19 w 154"/>
                      <a:gd name="T5" fmla="*/ 4 h 28"/>
                      <a:gd name="T6" fmla="*/ 0 w 154"/>
                      <a:gd name="T7" fmla="*/ 4 h 28"/>
                      <a:gd name="T8" fmla="*/ 0 w 154"/>
                      <a:gd name="T9" fmla="*/ 0 h 28"/>
                      <a:gd name="T10" fmla="*/ 0 w 154"/>
                      <a:gd name="T11" fmla="*/ 0 h 28"/>
                      <a:gd name="T12" fmla="*/ 19 w 154"/>
                      <a:gd name="T13" fmla="*/ 0 h 28"/>
                      <a:gd name="T14" fmla="*/ 19 w 154"/>
                      <a:gd name="T15" fmla="*/ 4 h 28"/>
                      <a:gd name="T16" fmla="*/ 0 w 154"/>
                      <a:gd name="T17" fmla="*/ 4 h 28"/>
                      <a:gd name="T18" fmla="*/ 0 w 154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54"/>
                      <a:gd name="T31" fmla="*/ 0 h 28"/>
                      <a:gd name="T32" fmla="*/ 154 w 154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54" h="28">
                        <a:moveTo>
                          <a:pt x="0" y="0"/>
                        </a:moveTo>
                        <a:lnTo>
                          <a:pt x="154" y="0"/>
                        </a:lnTo>
                        <a:lnTo>
                          <a:pt x="154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52" y="0"/>
                        </a:lnTo>
                        <a:lnTo>
                          <a:pt x="152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6B17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77" name="Freeform 568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75" cy="14"/>
                  </a:xfrm>
                  <a:custGeom>
                    <a:avLst/>
                    <a:gdLst>
                      <a:gd name="T0" fmla="*/ 0 w 152"/>
                      <a:gd name="T1" fmla="*/ 0 h 28"/>
                      <a:gd name="T2" fmla="*/ 18 w 152"/>
                      <a:gd name="T3" fmla="*/ 0 h 28"/>
                      <a:gd name="T4" fmla="*/ 18 w 152"/>
                      <a:gd name="T5" fmla="*/ 4 h 28"/>
                      <a:gd name="T6" fmla="*/ 0 w 152"/>
                      <a:gd name="T7" fmla="*/ 4 h 28"/>
                      <a:gd name="T8" fmla="*/ 0 w 152"/>
                      <a:gd name="T9" fmla="*/ 0 h 28"/>
                      <a:gd name="T10" fmla="*/ 0 w 152"/>
                      <a:gd name="T11" fmla="*/ 0 h 28"/>
                      <a:gd name="T12" fmla="*/ 18 w 152"/>
                      <a:gd name="T13" fmla="*/ 0 h 28"/>
                      <a:gd name="T14" fmla="*/ 18 w 152"/>
                      <a:gd name="T15" fmla="*/ 4 h 28"/>
                      <a:gd name="T16" fmla="*/ 0 w 152"/>
                      <a:gd name="T17" fmla="*/ 4 h 28"/>
                      <a:gd name="T18" fmla="*/ 0 w 152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52"/>
                      <a:gd name="T31" fmla="*/ 0 h 28"/>
                      <a:gd name="T32" fmla="*/ 152 w 152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52" h="28">
                        <a:moveTo>
                          <a:pt x="0" y="0"/>
                        </a:moveTo>
                        <a:lnTo>
                          <a:pt x="152" y="0"/>
                        </a:lnTo>
                        <a:lnTo>
                          <a:pt x="152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50" y="0"/>
                        </a:lnTo>
                        <a:lnTo>
                          <a:pt x="150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4B27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78" name="Freeform 569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74" cy="14"/>
                  </a:xfrm>
                  <a:custGeom>
                    <a:avLst/>
                    <a:gdLst>
                      <a:gd name="T0" fmla="*/ 0 w 150"/>
                      <a:gd name="T1" fmla="*/ 0 h 28"/>
                      <a:gd name="T2" fmla="*/ 18 w 150"/>
                      <a:gd name="T3" fmla="*/ 0 h 28"/>
                      <a:gd name="T4" fmla="*/ 18 w 150"/>
                      <a:gd name="T5" fmla="*/ 4 h 28"/>
                      <a:gd name="T6" fmla="*/ 0 w 150"/>
                      <a:gd name="T7" fmla="*/ 4 h 28"/>
                      <a:gd name="T8" fmla="*/ 0 w 150"/>
                      <a:gd name="T9" fmla="*/ 0 h 28"/>
                      <a:gd name="T10" fmla="*/ 0 w 150"/>
                      <a:gd name="T11" fmla="*/ 0 h 28"/>
                      <a:gd name="T12" fmla="*/ 18 w 150"/>
                      <a:gd name="T13" fmla="*/ 0 h 28"/>
                      <a:gd name="T14" fmla="*/ 18 w 150"/>
                      <a:gd name="T15" fmla="*/ 4 h 28"/>
                      <a:gd name="T16" fmla="*/ 0 w 150"/>
                      <a:gd name="T17" fmla="*/ 4 h 28"/>
                      <a:gd name="T18" fmla="*/ 0 w 150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50"/>
                      <a:gd name="T31" fmla="*/ 0 h 28"/>
                      <a:gd name="T32" fmla="*/ 150 w 150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50" h="28">
                        <a:moveTo>
                          <a:pt x="0" y="0"/>
                        </a:moveTo>
                        <a:lnTo>
                          <a:pt x="150" y="0"/>
                        </a:lnTo>
                        <a:lnTo>
                          <a:pt x="150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47" y="0"/>
                        </a:lnTo>
                        <a:lnTo>
                          <a:pt x="147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2B37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79" name="Freeform 570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73" cy="14"/>
                  </a:xfrm>
                  <a:custGeom>
                    <a:avLst/>
                    <a:gdLst>
                      <a:gd name="T0" fmla="*/ 0 w 147"/>
                      <a:gd name="T1" fmla="*/ 0 h 28"/>
                      <a:gd name="T2" fmla="*/ 18 w 147"/>
                      <a:gd name="T3" fmla="*/ 0 h 28"/>
                      <a:gd name="T4" fmla="*/ 18 w 147"/>
                      <a:gd name="T5" fmla="*/ 4 h 28"/>
                      <a:gd name="T6" fmla="*/ 0 w 147"/>
                      <a:gd name="T7" fmla="*/ 4 h 28"/>
                      <a:gd name="T8" fmla="*/ 0 w 147"/>
                      <a:gd name="T9" fmla="*/ 0 h 28"/>
                      <a:gd name="T10" fmla="*/ 0 w 147"/>
                      <a:gd name="T11" fmla="*/ 0 h 28"/>
                      <a:gd name="T12" fmla="*/ 18 w 147"/>
                      <a:gd name="T13" fmla="*/ 0 h 28"/>
                      <a:gd name="T14" fmla="*/ 18 w 147"/>
                      <a:gd name="T15" fmla="*/ 4 h 28"/>
                      <a:gd name="T16" fmla="*/ 0 w 147"/>
                      <a:gd name="T17" fmla="*/ 4 h 28"/>
                      <a:gd name="T18" fmla="*/ 0 w 147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47"/>
                      <a:gd name="T31" fmla="*/ 0 h 28"/>
                      <a:gd name="T32" fmla="*/ 147 w 147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47" h="28">
                        <a:moveTo>
                          <a:pt x="0" y="0"/>
                        </a:moveTo>
                        <a:lnTo>
                          <a:pt x="147" y="0"/>
                        </a:lnTo>
                        <a:lnTo>
                          <a:pt x="147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45" y="0"/>
                        </a:lnTo>
                        <a:lnTo>
                          <a:pt x="145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0B47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80" name="Freeform 571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72" cy="14"/>
                  </a:xfrm>
                  <a:custGeom>
                    <a:avLst/>
                    <a:gdLst>
                      <a:gd name="T0" fmla="*/ 0 w 145"/>
                      <a:gd name="T1" fmla="*/ 0 h 28"/>
                      <a:gd name="T2" fmla="*/ 18 w 145"/>
                      <a:gd name="T3" fmla="*/ 0 h 28"/>
                      <a:gd name="T4" fmla="*/ 18 w 145"/>
                      <a:gd name="T5" fmla="*/ 4 h 28"/>
                      <a:gd name="T6" fmla="*/ 0 w 145"/>
                      <a:gd name="T7" fmla="*/ 4 h 28"/>
                      <a:gd name="T8" fmla="*/ 0 w 145"/>
                      <a:gd name="T9" fmla="*/ 0 h 28"/>
                      <a:gd name="T10" fmla="*/ 0 w 145"/>
                      <a:gd name="T11" fmla="*/ 0 h 28"/>
                      <a:gd name="T12" fmla="*/ 17 w 145"/>
                      <a:gd name="T13" fmla="*/ 0 h 28"/>
                      <a:gd name="T14" fmla="*/ 17 w 145"/>
                      <a:gd name="T15" fmla="*/ 4 h 28"/>
                      <a:gd name="T16" fmla="*/ 0 w 145"/>
                      <a:gd name="T17" fmla="*/ 4 h 28"/>
                      <a:gd name="T18" fmla="*/ 0 w 145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45"/>
                      <a:gd name="T31" fmla="*/ 0 h 28"/>
                      <a:gd name="T32" fmla="*/ 145 w 145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45" h="28">
                        <a:moveTo>
                          <a:pt x="0" y="0"/>
                        </a:moveTo>
                        <a:lnTo>
                          <a:pt x="145" y="0"/>
                        </a:lnTo>
                        <a:lnTo>
                          <a:pt x="145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43" y="0"/>
                        </a:lnTo>
                        <a:lnTo>
                          <a:pt x="143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FB66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81" name="Freeform 572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71" cy="14"/>
                  </a:xfrm>
                  <a:custGeom>
                    <a:avLst/>
                    <a:gdLst>
                      <a:gd name="T0" fmla="*/ 0 w 143"/>
                      <a:gd name="T1" fmla="*/ 0 h 28"/>
                      <a:gd name="T2" fmla="*/ 17 w 143"/>
                      <a:gd name="T3" fmla="*/ 0 h 28"/>
                      <a:gd name="T4" fmla="*/ 17 w 143"/>
                      <a:gd name="T5" fmla="*/ 4 h 28"/>
                      <a:gd name="T6" fmla="*/ 0 w 143"/>
                      <a:gd name="T7" fmla="*/ 4 h 28"/>
                      <a:gd name="T8" fmla="*/ 0 w 143"/>
                      <a:gd name="T9" fmla="*/ 0 h 28"/>
                      <a:gd name="T10" fmla="*/ 0 w 143"/>
                      <a:gd name="T11" fmla="*/ 0 h 28"/>
                      <a:gd name="T12" fmla="*/ 17 w 143"/>
                      <a:gd name="T13" fmla="*/ 0 h 28"/>
                      <a:gd name="T14" fmla="*/ 17 w 143"/>
                      <a:gd name="T15" fmla="*/ 4 h 28"/>
                      <a:gd name="T16" fmla="*/ 0 w 143"/>
                      <a:gd name="T17" fmla="*/ 4 h 28"/>
                      <a:gd name="T18" fmla="*/ 0 w 143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43"/>
                      <a:gd name="T31" fmla="*/ 0 h 28"/>
                      <a:gd name="T32" fmla="*/ 143 w 143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43" h="28">
                        <a:moveTo>
                          <a:pt x="0" y="0"/>
                        </a:moveTo>
                        <a:lnTo>
                          <a:pt x="143" y="0"/>
                        </a:lnTo>
                        <a:lnTo>
                          <a:pt x="143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41" y="0"/>
                        </a:lnTo>
                        <a:lnTo>
                          <a:pt x="141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DB76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82" name="Freeform 573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70" cy="14"/>
                  </a:xfrm>
                  <a:custGeom>
                    <a:avLst/>
                    <a:gdLst>
                      <a:gd name="T0" fmla="*/ 0 w 141"/>
                      <a:gd name="T1" fmla="*/ 0 h 28"/>
                      <a:gd name="T2" fmla="*/ 17 w 141"/>
                      <a:gd name="T3" fmla="*/ 0 h 28"/>
                      <a:gd name="T4" fmla="*/ 17 w 141"/>
                      <a:gd name="T5" fmla="*/ 4 h 28"/>
                      <a:gd name="T6" fmla="*/ 0 w 141"/>
                      <a:gd name="T7" fmla="*/ 4 h 28"/>
                      <a:gd name="T8" fmla="*/ 0 w 141"/>
                      <a:gd name="T9" fmla="*/ 0 h 28"/>
                      <a:gd name="T10" fmla="*/ 0 w 141"/>
                      <a:gd name="T11" fmla="*/ 0 h 28"/>
                      <a:gd name="T12" fmla="*/ 17 w 141"/>
                      <a:gd name="T13" fmla="*/ 0 h 28"/>
                      <a:gd name="T14" fmla="*/ 17 w 141"/>
                      <a:gd name="T15" fmla="*/ 4 h 28"/>
                      <a:gd name="T16" fmla="*/ 0 w 141"/>
                      <a:gd name="T17" fmla="*/ 4 h 28"/>
                      <a:gd name="T18" fmla="*/ 0 w 141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41"/>
                      <a:gd name="T31" fmla="*/ 0 h 28"/>
                      <a:gd name="T32" fmla="*/ 141 w 141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41" h="28">
                        <a:moveTo>
                          <a:pt x="0" y="0"/>
                        </a:moveTo>
                        <a:lnTo>
                          <a:pt x="141" y="0"/>
                        </a:lnTo>
                        <a:lnTo>
                          <a:pt x="141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38" y="0"/>
                        </a:lnTo>
                        <a:lnTo>
                          <a:pt x="138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BB86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83" name="Freeform 574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69" cy="14"/>
                  </a:xfrm>
                  <a:custGeom>
                    <a:avLst/>
                    <a:gdLst>
                      <a:gd name="T0" fmla="*/ 0 w 138"/>
                      <a:gd name="T1" fmla="*/ 0 h 28"/>
                      <a:gd name="T2" fmla="*/ 17 w 138"/>
                      <a:gd name="T3" fmla="*/ 0 h 28"/>
                      <a:gd name="T4" fmla="*/ 17 w 138"/>
                      <a:gd name="T5" fmla="*/ 4 h 28"/>
                      <a:gd name="T6" fmla="*/ 0 w 138"/>
                      <a:gd name="T7" fmla="*/ 4 h 28"/>
                      <a:gd name="T8" fmla="*/ 0 w 138"/>
                      <a:gd name="T9" fmla="*/ 0 h 28"/>
                      <a:gd name="T10" fmla="*/ 0 w 138"/>
                      <a:gd name="T11" fmla="*/ 0 h 28"/>
                      <a:gd name="T12" fmla="*/ 17 w 138"/>
                      <a:gd name="T13" fmla="*/ 0 h 28"/>
                      <a:gd name="T14" fmla="*/ 17 w 138"/>
                      <a:gd name="T15" fmla="*/ 4 h 28"/>
                      <a:gd name="T16" fmla="*/ 0 w 138"/>
                      <a:gd name="T17" fmla="*/ 4 h 28"/>
                      <a:gd name="T18" fmla="*/ 0 w 138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38"/>
                      <a:gd name="T31" fmla="*/ 0 h 28"/>
                      <a:gd name="T32" fmla="*/ 138 w 138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38" h="28">
                        <a:moveTo>
                          <a:pt x="0" y="0"/>
                        </a:moveTo>
                        <a:lnTo>
                          <a:pt x="138" y="0"/>
                        </a:lnTo>
                        <a:lnTo>
                          <a:pt x="138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36" y="0"/>
                        </a:lnTo>
                        <a:lnTo>
                          <a:pt x="136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AB96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84" name="Freeform 575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68" cy="14"/>
                  </a:xfrm>
                  <a:custGeom>
                    <a:avLst/>
                    <a:gdLst>
                      <a:gd name="T0" fmla="*/ 0 w 136"/>
                      <a:gd name="T1" fmla="*/ 0 h 28"/>
                      <a:gd name="T2" fmla="*/ 17 w 136"/>
                      <a:gd name="T3" fmla="*/ 0 h 28"/>
                      <a:gd name="T4" fmla="*/ 17 w 136"/>
                      <a:gd name="T5" fmla="*/ 4 h 28"/>
                      <a:gd name="T6" fmla="*/ 0 w 136"/>
                      <a:gd name="T7" fmla="*/ 4 h 28"/>
                      <a:gd name="T8" fmla="*/ 0 w 136"/>
                      <a:gd name="T9" fmla="*/ 0 h 28"/>
                      <a:gd name="T10" fmla="*/ 0 w 136"/>
                      <a:gd name="T11" fmla="*/ 0 h 28"/>
                      <a:gd name="T12" fmla="*/ 17 w 136"/>
                      <a:gd name="T13" fmla="*/ 0 h 28"/>
                      <a:gd name="T14" fmla="*/ 17 w 136"/>
                      <a:gd name="T15" fmla="*/ 4 h 28"/>
                      <a:gd name="T16" fmla="*/ 0 w 136"/>
                      <a:gd name="T17" fmla="*/ 4 h 28"/>
                      <a:gd name="T18" fmla="*/ 0 w 136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36"/>
                      <a:gd name="T31" fmla="*/ 0 h 28"/>
                      <a:gd name="T32" fmla="*/ 136 w 136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36" h="28">
                        <a:moveTo>
                          <a:pt x="0" y="0"/>
                        </a:moveTo>
                        <a:lnTo>
                          <a:pt x="136" y="0"/>
                        </a:lnTo>
                        <a:lnTo>
                          <a:pt x="136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34" y="0"/>
                        </a:lnTo>
                        <a:lnTo>
                          <a:pt x="134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8BA6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85" name="Freeform 576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66" cy="14"/>
                  </a:xfrm>
                  <a:custGeom>
                    <a:avLst/>
                    <a:gdLst>
                      <a:gd name="T0" fmla="*/ 0 w 134"/>
                      <a:gd name="T1" fmla="*/ 0 h 28"/>
                      <a:gd name="T2" fmla="*/ 16 w 134"/>
                      <a:gd name="T3" fmla="*/ 0 h 28"/>
                      <a:gd name="T4" fmla="*/ 16 w 134"/>
                      <a:gd name="T5" fmla="*/ 4 h 28"/>
                      <a:gd name="T6" fmla="*/ 0 w 134"/>
                      <a:gd name="T7" fmla="*/ 4 h 28"/>
                      <a:gd name="T8" fmla="*/ 0 w 134"/>
                      <a:gd name="T9" fmla="*/ 0 h 28"/>
                      <a:gd name="T10" fmla="*/ 0 w 134"/>
                      <a:gd name="T11" fmla="*/ 0 h 28"/>
                      <a:gd name="T12" fmla="*/ 16 w 134"/>
                      <a:gd name="T13" fmla="*/ 0 h 28"/>
                      <a:gd name="T14" fmla="*/ 16 w 134"/>
                      <a:gd name="T15" fmla="*/ 4 h 28"/>
                      <a:gd name="T16" fmla="*/ 0 w 134"/>
                      <a:gd name="T17" fmla="*/ 4 h 28"/>
                      <a:gd name="T18" fmla="*/ 0 w 134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34"/>
                      <a:gd name="T31" fmla="*/ 0 h 28"/>
                      <a:gd name="T32" fmla="*/ 134 w 134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34" h="28">
                        <a:moveTo>
                          <a:pt x="0" y="0"/>
                        </a:moveTo>
                        <a:lnTo>
                          <a:pt x="134" y="0"/>
                        </a:lnTo>
                        <a:lnTo>
                          <a:pt x="134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32" y="0"/>
                        </a:lnTo>
                        <a:lnTo>
                          <a:pt x="132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6BB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86" name="Freeform 577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65" cy="14"/>
                  </a:xfrm>
                  <a:custGeom>
                    <a:avLst/>
                    <a:gdLst>
                      <a:gd name="T0" fmla="*/ 0 w 132"/>
                      <a:gd name="T1" fmla="*/ 0 h 28"/>
                      <a:gd name="T2" fmla="*/ 16 w 132"/>
                      <a:gd name="T3" fmla="*/ 0 h 28"/>
                      <a:gd name="T4" fmla="*/ 16 w 132"/>
                      <a:gd name="T5" fmla="*/ 4 h 28"/>
                      <a:gd name="T6" fmla="*/ 0 w 132"/>
                      <a:gd name="T7" fmla="*/ 4 h 28"/>
                      <a:gd name="T8" fmla="*/ 0 w 132"/>
                      <a:gd name="T9" fmla="*/ 0 h 28"/>
                      <a:gd name="T10" fmla="*/ 0 w 132"/>
                      <a:gd name="T11" fmla="*/ 0 h 28"/>
                      <a:gd name="T12" fmla="*/ 16 w 132"/>
                      <a:gd name="T13" fmla="*/ 0 h 28"/>
                      <a:gd name="T14" fmla="*/ 16 w 132"/>
                      <a:gd name="T15" fmla="*/ 4 h 28"/>
                      <a:gd name="T16" fmla="*/ 0 w 132"/>
                      <a:gd name="T17" fmla="*/ 4 h 28"/>
                      <a:gd name="T18" fmla="*/ 0 w 132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32"/>
                      <a:gd name="T31" fmla="*/ 0 h 28"/>
                      <a:gd name="T32" fmla="*/ 132 w 132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32" h="28">
                        <a:moveTo>
                          <a:pt x="0" y="0"/>
                        </a:moveTo>
                        <a:lnTo>
                          <a:pt x="132" y="0"/>
                        </a:lnTo>
                        <a:lnTo>
                          <a:pt x="132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29" y="0"/>
                        </a:lnTo>
                        <a:lnTo>
                          <a:pt x="129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4BC6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87" name="Freeform 578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64" cy="14"/>
                  </a:xfrm>
                  <a:custGeom>
                    <a:avLst/>
                    <a:gdLst>
                      <a:gd name="T0" fmla="*/ 0 w 129"/>
                      <a:gd name="T1" fmla="*/ 0 h 28"/>
                      <a:gd name="T2" fmla="*/ 16 w 129"/>
                      <a:gd name="T3" fmla="*/ 0 h 28"/>
                      <a:gd name="T4" fmla="*/ 16 w 129"/>
                      <a:gd name="T5" fmla="*/ 4 h 28"/>
                      <a:gd name="T6" fmla="*/ 0 w 129"/>
                      <a:gd name="T7" fmla="*/ 4 h 28"/>
                      <a:gd name="T8" fmla="*/ 0 w 129"/>
                      <a:gd name="T9" fmla="*/ 0 h 28"/>
                      <a:gd name="T10" fmla="*/ 0 w 129"/>
                      <a:gd name="T11" fmla="*/ 0 h 28"/>
                      <a:gd name="T12" fmla="*/ 15 w 129"/>
                      <a:gd name="T13" fmla="*/ 0 h 28"/>
                      <a:gd name="T14" fmla="*/ 15 w 129"/>
                      <a:gd name="T15" fmla="*/ 4 h 28"/>
                      <a:gd name="T16" fmla="*/ 0 w 129"/>
                      <a:gd name="T17" fmla="*/ 4 h 28"/>
                      <a:gd name="T18" fmla="*/ 0 w 129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29"/>
                      <a:gd name="T31" fmla="*/ 0 h 28"/>
                      <a:gd name="T32" fmla="*/ 129 w 129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29" h="28">
                        <a:moveTo>
                          <a:pt x="0" y="0"/>
                        </a:moveTo>
                        <a:lnTo>
                          <a:pt x="129" y="0"/>
                        </a:lnTo>
                        <a:lnTo>
                          <a:pt x="129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27" y="0"/>
                        </a:lnTo>
                        <a:lnTo>
                          <a:pt x="127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3BD6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88" name="Freeform 579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63" cy="14"/>
                  </a:xfrm>
                  <a:custGeom>
                    <a:avLst/>
                    <a:gdLst>
                      <a:gd name="T0" fmla="*/ 0 w 127"/>
                      <a:gd name="T1" fmla="*/ 0 h 28"/>
                      <a:gd name="T2" fmla="*/ 15 w 127"/>
                      <a:gd name="T3" fmla="*/ 0 h 28"/>
                      <a:gd name="T4" fmla="*/ 15 w 127"/>
                      <a:gd name="T5" fmla="*/ 4 h 28"/>
                      <a:gd name="T6" fmla="*/ 0 w 127"/>
                      <a:gd name="T7" fmla="*/ 4 h 28"/>
                      <a:gd name="T8" fmla="*/ 0 w 127"/>
                      <a:gd name="T9" fmla="*/ 0 h 28"/>
                      <a:gd name="T10" fmla="*/ 0 w 127"/>
                      <a:gd name="T11" fmla="*/ 0 h 28"/>
                      <a:gd name="T12" fmla="*/ 15 w 127"/>
                      <a:gd name="T13" fmla="*/ 0 h 28"/>
                      <a:gd name="T14" fmla="*/ 15 w 127"/>
                      <a:gd name="T15" fmla="*/ 4 h 28"/>
                      <a:gd name="T16" fmla="*/ 0 w 127"/>
                      <a:gd name="T17" fmla="*/ 4 h 28"/>
                      <a:gd name="T18" fmla="*/ 0 w 127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27"/>
                      <a:gd name="T31" fmla="*/ 0 h 28"/>
                      <a:gd name="T32" fmla="*/ 127 w 127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27" h="28">
                        <a:moveTo>
                          <a:pt x="0" y="0"/>
                        </a:moveTo>
                        <a:lnTo>
                          <a:pt x="127" y="0"/>
                        </a:lnTo>
                        <a:lnTo>
                          <a:pt x="127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25" y="0"/>
                        </a:lnTo>
                        <a:lnTo>
                          <a:pt x="125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1BF6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89" name="Freeform 580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62" cy="14"/>
                  </a:xfrm>
                  <a:custGeom>
                    <a:avLst/>
                    <a:gdLst>
                      <a:gd name="T0" fmla="*/ 0 w 125"/>
                      <a:gd name="T1" fmla="*/ 0 h 28"/>
                      <a:gd name="T2" fmla="*/ 15 w 125"/>
                      <a:gd name="T3" fmla="*/ 0 h 28"/>
                      <a:gd name="T4" fmla="*/ 15 w 125"/>
                      <a:gd name="T5" fmla="*/ 4 h 28"/>
                      <a:gd name="T6" fmla="*/ 0 w 125"/>
                      <a:gd name="T7" fmla="*/ 4 h 28"/>
                      <a:gd name="T8" fmla="*/ 0 w 125"/>
                      <a:gd name="T9" fmla="*/ 0 h 28"/>
                      <a:gd name="T10" fmla="*/ 0 w 125"/>
                      <a:gd name="T11" fmla="*/ 0 h 28"/>
                      <a:gd name="T12" fmla="*/ 15 w 125"/>
                      <a:gd name="T13" fmla="*/ 0 h 28"/>
                      <a:gd name="T14" fmla="*/ 15 w 125"/>
                      <a:gd name="T15" fmla="*/ 4 h 28"/>
                      <a:gd name="T16" fmla="*/ 0 w 125"/>
                      <a:gd name="T17" fmla="*/ 4 h 28"/>
                      <a:gd name="T18" fmla="*/ 0 w 125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25"/>
                      <a:gd name="T31" fmla="*/ 0 h 28"/>
                      <a:gd name="T32" fmla="*/ 125 w 125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25" h="28">
                        <a:moveTo>
                          <a:pt x="0" y="0"/>
                        </a:moveTo>
                        <a:lnTo>
                          <a:pt x="125" y="0"/>
                        </a:lnTo>
                        <a:lnTo>
                          <a:pt x="125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22" y="0"/>
                        </a:lnTo>
                        <a:lnTo>
                          <a:pt x="122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FC05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90" name="Freeform 581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61" cy="14"/>
                  </a:xfrm>
                  <a:custGeom>
                    <a:avLst/>
                    <a:gdLst>
                      <a:gd name="T0" fmla="*/ 0 w 122"/>
                      <a:gd name="T1" fmla="*/ 0 h 28"/>
                      <a:gd name="T2" fmla="*/ 15 w 122"/>
                      <a:gd name="T3" fmla="*/ 0 h 28"/>
                      <a:gd name="T4" fmla="*/ 15 w 122"/>
                      <a:gd name="T5" fmla="*/ 4 h 28"/>
                      <a:gd name="T6" fmla="*/ 0 w 122"/>
                      <a:gd name="T7" fmla="*/ 4 h 28"/>
                      <a:gd name="T8" fmla="*/ 0 w 122"/>
                      <a:gd name="T9" fmla="*/ 0 h 28"/>
                      <a:gd name="T10" fmla="*/ 0 w 122"/>
                      <a:gd name="T11" fmla="*/ 0 h 28"/>
                      <a:gd name="T12" fmla="*/ 15 w 122"/>
                      <a:gd name="T13" fmla="*/ 0 h 28"/>
                      <a:gd name="T14" fmla="*/ 15 w 122"/>
                      <a:gd name="T15" fmla="*/ 4 h 28"/>
                      <a:gd name="T16" fmla="*/ 0 w 122"/>
                      <a:gd name="T17" fmla="*/ 4 h 28"/>
                      <a:gd name="T18" fmla="*/ 0 w 122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22"/>
                      <a:gd name="T31" fmla="*/ 0 h 28"/>
                      <a:gd name="T32" fmla="*/ 122 w 122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22" h="28">
                        <a:moveTo>
                          <a:pt x="0" y="0"/>
                        </a:moveTo>
                        <a:lnTo>
                          <a:pt x="122" y="0"/>
                        </a:lnTo>
                        <a:lnTo>
                          <a:pt x="122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20" y="0"/>
                        </a:lnTo>
                        <a:lnTo>
                          <a:pt x="120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EC15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91" name="Freeform 582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60" cy="14"/>
                  </a:xfrm>
                  <a:custGeom>
                    <a:avLst/>
                    <a:gdLst>
                      <a:gd name="T0" fmla="*/ 0 w 120"/>
                      <a:gd name="T1" fmla="*/ 0 h 28"/>
                      <a:gd name="T2" fmla="*/ 15 w 120"/>
                      <a:gd name="T3" fmla="*/ 0 h 28"/>
                      <a:gd name="T4" fmla="*/ 15 w 120"/>
                      <a:gd name="T5" fmla="*/ 4 h 28"/>
                      <a:gd name="T6" fmla="*/ 0 w 120"/>
                      <a:gd name="T7" fmla="*/ 4 h 28"/>
                      <a:gd name="T8" fmla="*/ 0 w 120"/>
                      <a:gd name="T9" fmla="*/ 0 h 28"/>
                      <a:gd name="T10" fmla="*/ 0 w 120"/>
                      <a:gd name="T11" fmla="*/ 0 h 28"/>
                      <a:gd name="T12" fmla="*/ 15 w 120"/>
                      <a:gd name="T13" fmla="*/ 0 h 28"/>
                      <a:gd name="T14" fmla="*/ 15 w 120"/>
                      <a:gd name="T15" fmla="*/ 4 h 28"/>
                      <a:gd name="T16" fmla="*/ 0 w 120"/>
                      <a:gd name="T17" fmla="*/ 4 h 28"/>
                      <a:gd name="T18" fmla="*/ 0 w 120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20"/>
                      <a:gd name="T31" fmla="*/ 0 h 28"/>
                      <a:gd name="T32" fmla="*/ 120 w 120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20" h="28">
                        <a:moveTo>
                          <a:pt x="0" y="0"/>
                        </a:moveTo>
                        <a:lnTo>
                          <a:pt x="120" y="0"/>
                        </a:lnTo>
                        <a:lnTo>
                          <a:pt x="120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18" y="0"/>
                        </a:lnTo>
                        <a:lnTo>
                          <a:pt x="118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CC25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92" name="Freeform 583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58" cy="14"/>
                  </a:xfrm>
                  <a:custGeom>
                    <a:avLst/>
                    <a:gdLst>
                      <a:gd name="T0" fmla="*/ 0 w 118"/>
                      <a:gd name="T1" fmla="*/ 0 h 28"/>
                      <a:gd name="T2" fmla="*/ 14 w 118"/>
                      <a:gd name="T3" fmla="*/ 0 h 28"/>
                      <a:gd name="T4" fmla="*/ 14 w 118"/>
                      <a:gd name="T5" fmla="*/ 4 h 28"/>
                      <a:gd name="T6" fmla="*/ 0 w 118"/>
                      <a:gd name="T7" fmla="*/ 4 h 28"/>
                      <a:gd name="T8" fmla="*/ 0 w 118"/>
                      <a:gd name="T9" fmla="*/ 0 h 28"/>
                      <a:gd name="T10" fmla="*/ 0 w 118"/>
                      <a:gd name="T11" fmla="*/ 0 h 28"/>
                      <a:gd name="T12" fmla="*/ 14 w 118"/>
                      <a:gd name="T13" fmla="*/ 0 h 28"/>
                      <a:gd name="T14" fmla="*/ 14 w 118"/>
                      <a:gd name="T15" fmla="*/ 4 h 28"/>
                      <a:gd name="T16" fmla="*/ 0 w 118"/>
                      <a:gd name="T17" fmla="*/ 4 h 28"/>
                      <a:gd name="T18" fmla="*/ 0 w 118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18"/>
                      <a:gd name="T31" fmla="*/ 0 h 28"/>
                      <a:gd name="T32" fmla="*/ 118 w 118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18" h="28">
                        <a:moveTo>
                          <a:pt x="0" y="0"/>
                        </a:moveTo>
                        <a:lnTo>
                          <a:pt x="118" y="0"/>
                        </a:lnTo>
                        <a:lnTo>
                          <a:pt x="118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16" y="0"/>
                        </a:lnTo>
                        <a:lnTo>
                          <a:pt x="116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AC35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93" name="Freeform 584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57" cy="14"/>
                  </a:xfrm>
                  <a:custGeom>
                    <a:avLst/>
                    <a:gdLst>
                      <a:gd name="T0" fmla="*/ 0 w 116"/>
                      <a:gd name="T1" fmla="*/ 0 h 28"/>
                      <a:gd name="T2" fmla="*/ 14 w 116"/>
                      <a:gd name="T3" fmla="*/ 0 h 28"/>
                      <a:gd name="T4" fmla="*/ 14 w 116"/>
                      <a:gd name="T5" fmla="*/ 4 h 28"/>
                      <a:gd name="T6" fmla="*/ 0 w 116"/>
                      <a:gd name="T7" fmla="*/ 4 h 28"/>
                      <a:gd name="T8" fmla="*/ 0 w 116"/>
                      <a:gd name="T9" fmla="*/ 0 h 28"/>
                      <a:gd name="T10" fmla="*/ 0 w 116"/>
                      <a:gd name="T11" fmla="*/ 0 h 28"/>
                      <a:gd name="T12" fmla="*/ 14 w 116"/>
                      <a:gd name="T13" fmla="*/ 0 h 28"/>
                      <a:gd name="T14" fmla="*/ 14 w 116"/>
                      <a:gd name="T15" fmla="*/ 4 h 28"/>
                      <a:gd name="T16" fmla="*/ 0 w 116"/>
                      <a:gd name="T17" fmla="*/ 4 h 28"/>
                      <a:gd name="T18" fmla="*/ 0 w 116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16"/>
                      <a:gd name="T31" fmla="*/ 0 h 28"/>
                      <a:gd name="T32" fmla="*/ 116 w 116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16" h="28">
                        <a:moveTo>
                          <a:pt x="0" y="0"/>
                        </a:moveTo>
                        <a:lnTo>
                          <a:pt x="116" y="0"/>
                        </a:lnTo>
                        <a:lnTo>
                          <a:pt x="116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13" y="0"/>
                        </a:lnTo>
                        <a:lnTo>
                          <a:pt x="113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8C45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94" name="Freeform 585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56" cy="14"/>
                  </a:xfrm>
                  <a:custGeom>
                    <a:avLst/>
                    <a:gdLst>
                      <a:gd name="T0" fmla="*/ 0 w 113"/>
                      <a:gd name="T1" fmla="*/ 0 h 28"/>
                      <a:gd name="T2" fmla="*/ 14 w 113"/>
                      <a:gd name="T3" fmla="*/ 0 h 28"/>
                      <a:gd name="T4" fmla="*/ 14 w 113"/>
                      <a:gd name="T5" fmla="*/ 4 h 28"/>
                      <a:gd name="T6" fmla="*/ 0 w 113"/>
                      <a:gd name="T7" fmla="*/ 4 h 28"/>
                      <a:gd name="T8" fmla="*/ 0 w 113"/>
                      <a:gd name="T9" fmla="*/ 0 h 28"/>
                      <a:gd name="T10" fmla="*/ 0 w 113"/>
                      <a:gd name="T11" fmla="*/ 0 h 28"/>
                      <a:gd name="T12" fmla="*/ 13 w 113"/>
                      <a:gd name="T13" fmla="*/ 0 h 28"/>
                      <a:gd name="T14" fmla="*/ 13 w 113"/>
                      <a:gd name="T15" fmla="*/ 4 h 28"/>
                      <a:gd name="T16" fmla="*/ 0 w 113"/>
                      <a:gd name="T17" fmla="*/ 4 h 28"/>
                      <a:gd name="T18" fmla="*/ 0 w 113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13"/>
                      <a:gd name="T31" fmla="*/ 0 h 28"/>
                      <a:gd name="T32" fmla="*/ 113 w 113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13" h="28">
                        <a:moveTo>
                          <a:pt x="0" y="0"/>
                        </a:moveTo>
                        <a:lnTo>
                          <a:pt x="113" y="0"/>
                        </a:lnTo>
                        <a:lnTo>
                          <a:pt x="113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11" y="0"/>
                        </a:lnTo>
                        <a:lnTo>
                          <a:pt x="111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7C55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95" name="Freeform 586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55" cy="14"/>
                  </a:xfrm>
                  <a:custGeom>
                    <a:avLst/>
                    <a:gdLst>
                      <a:gd name="T0" fmla="*/ 0 w 111"/>
                      <a:gd name="T1" fmla="*/ 0 h 28"/>
                      <a:gd name="T2" fmla="*/ 13 w 111"/>
                      <a:gd name="T3" fmla="*/ 0 h 28"/>
                      <a:gd name="T4" fmla="*/ 13 w 111"/>
                      <a:gd name="T5" fmla="*/ 4 h 28"/>
                      <a:gd name="T6" fmla="*/ 0 w 111"/>
                      <a:gd name="T7" fmla="*/ 4 h 28"/>
                      <a:gd name="T8" fmla="*/ 0 w 111"/>
                      <a:gd name="T9" fmla="*/ 0 h 28"/>
                      <a:gd name="T10" fmla="*/ 0 w 111"/>
                      <a:gd name="T11" fmla="*/ 0 h 28"/>
                      <a:gd name="T12" fmla="*/ 13 w 111"/>
                      <a:gd name="T13" fmla="*/ 0 h 28"/>
                      <a:gd name="T14" fmla="*/ 13 w 111"/>
                      <a:gd name="T15" fmla="*/ 4 h 28"/>
                      <a:gd name="T16" fmla="*/ 0 w 111"/>
                      <a:gd name="T17" fmla="*/ 4 h 28"/>
                      <a:gd name="T18" fmla="*/ 0 w 111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11"/>
                      <a:gd name="T31" fmla="*/ 0 h 28"/>
                      <a:gd name="T32" fmla="*/ 111 w 111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11" h="28">
                        <a:moveTo>
                          <a:pt x="0" y="0"/>
                        </a:moveTo>
                        <a:lnTo>
                          <a:pt x="111" y="0"/>
                        </a:lnTo>
                        <a:lnTo>
                          <a:pt x="111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09" y="0"/>
                        </a:lnTo>
                        <a:lnTo>
                          <a:pt x="109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5C65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96" name="Freeform 587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54" cy="14"/>
                  </a:xfrm>
                  <a:custGeom>
                    <a:avLst/>
                    <a:gdLst>
                      <a:gd name="T0" fmla="*/ 0 w 109"/>
                      <a:gd name="T1" fmla="*/ 0 h 28"/>
                      <a:gd name="T2" fmla="*/ 13 w 109"/>
                      <a:gd name="T3" fmla="*/ 0 h 28"/>
                      <a:gd name="T4" fmla="*/ 13 w 109"/>
                      <a:gd name="T5" fmla="*/ 4 h 28"/>
                      <a:gd name="T6" fmla="*/ 0 w 109"/>
                      <a:gd name="T7" fmla="*/ 4 h 28"/>
                      <a:gd name="T8" fmla="*/ 0 w 109"/>
                      <a:gd name="T9" fmla="*/ 0 h 28"/>
                      <a:gd name="T10" fmla="*/ 0 w 109"/>
                      <a:gd name="T11" fmla="*/ 0 h 28"/>
                      <a:gd name="T12" fmla="*/ 13 w 109"/>
                      <a:gd name="T13" fmla="*/ 0 h 28"/>
                      <a:gd name="T14" fmla="*/ 13 w 109"/>
                      <a:gd name="T15" fmla="*/ 4 h 28"/>
                      <a:gd name="T16" fmla="*/ 0 w 109"/>
                      <a:gd name="T17" fmla="*/ 4 h 28"/>
                      <a:gd name="T18" fmla="*/ 0 w 109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09"/>
                      <a:gd name="T31" fmla="*/ 0 h 28"/>
                      <a:gd name="T32" fmla="*/ 109 w 109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09" h="28">
                        <a:moveTo>
                          <a:pt x="0" y="0"/>
                        </a:moveTo>
                        <a:lnTo>
                          <a:pt x="109" y="0"/>
                        </a:lnTo>
                        <a:lnTo>
                          <a:pt x="109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07" y="0"/>
                        </a:lnTo>
                        <a:lnTo>
                          <a:pt x="107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3C85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97" name="Freeform 588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53" cy="14"/>
                  </a:xfrm>
                  <a:custGeom>
                    <a:avLst/>
                    <a:gdLst>
                      <a:gd name="T0" fmla="*/ 0 w 107"/>
                      <a:gd name="T1" fmla="*/ 0 h 28"/>
                      <a:gd name="T2" fmla="*/ 13 w 107"/>
                      <a:gd name="T3" fmla="*/ 0 h 28"/>
                      <a:gd name="T4" fmla="*/ 13 w 107"/>
                      <a:gd name="T5" fmla="*/ 4 h 28"/>
                      <a:gd name="T6" fmla="*/ 0 w 107"/>
                      <a:gd name="T7" fmla="*/ 4 h 28"/>
                      <a:gd name="T8" fmla="*/ 0 w 107"/>
                      <a:gd name="T9" fmla="*/ 0 h 28"/>
                      <a:gd name="T10" fmla="*/ 0 w 107"/>
                      <a:gd name="T11" fmla="*/ 0 h 28"/>
                      <a:gd name="T12" fmla="*/ 13 w 107"/>
                      <a:gd name="T13" fmla="*/ 0 h 28"/>
                      <a:gd name="T14" fmla="*/ 13 w 107"/>
                      <a:gd name="T15" fmla="*/ 4 h 28"/>
                      <a:gd name="T16" fmla="*/ 0 w 107"/>
                      <a:gd name="T17" fmla="*/ 4 h 28"/>
                      <a:gd name="T18" fmla="*/ 0 w 107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07"/>
                      <a:gd name="T31" fmla="*/ 0 h 28"/>
                      <a:gd name="T32" fmla="*/ 107 w 107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07" h="28">
                        <a:moveTo>
                          <a:pt x="0" y="0"/>
                        </a:moveTo>
                        <a:lnTo>
                          <a:pt x="107" y="0"/>
                        </a:lnTo>
                        <a:lnTo>
                          <a:pt x="107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04" y="0"/>
                        </a:lnTo>
                        <a:lnTo>
                          <a:pt x="104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2C95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98" name="Freeform 589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52" cy="14"/>
                  </a:xfrm>
                  <a:custGeom>
                    <a:avLst/>
                    <a:gdLst>
                      <a:gd name="T0" fmla="*/ 0 w 104"/>
                      <a:gd name="T1" fmla="*/ 0 h 28"/>
                      <a:gd name="T2" fmla="*/ 13 w 104"/>
                      <a:gd name="T3" fmla="*/ 0 h 28"/>
                      <a:gd name="T4" fmla="*/ 13 w 104"/>
                      <a:gd name="T5" fmla="*/ 4 h 28"/>
                      <a:gd name="T6" fmla="*/ 0 w 104"/>
                      <a:gd name="T7" fmla="*/ 4 h 28"/>
                      <a:gd name="T8" fmla="*/ 0 w 104"/>
                      <a:gd name="T9" fmla="*/ 0 h 28"/>
                      <a:gd name="T10" fmla="*/ 0 w 104"/>
                      <a:gd name="T11" fmla="*/ 0 h 28"/>
                      <a:gd name="T12" fmla="*/ 13 w 104"/>
                      <a:gd name="T13" fmla="*/ 0 h 28"/>
                      <a:gd name="T14" fmla="*/ 13 w 104"/>
                      <a:gd name="T15" fmla="*/ 4 h 28"/>
                      <a:gd name="T16" fmla="*/ 0 w 104"/>
                      <a:gd name="T17" fmla="*/ 4 h 28"/>
                      <a:gd name="T18" fmla="*/ 0 w 104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04"/>
                      <a:gd name="T31" fmla="*/ 0 h 28"/>
                      <a:gd name="T32" fmla="*/ 104 w 104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04" h="28">
                        <a:moveTo>
                          <a:pt x="0" y="0"/>
                        </a:moveTo>
                        <a:lnTo>
                          <a:pt x="104" y="0"/>
                        </a:lnTo>
                        <a:lnTo>
                          <a:pt x="104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02" y="0"/>
                        </a:lnTo>
                        <a:lnTo>
                          <a:pt x="102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0CA5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199" name="Freeform 590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51" cy="14"/>
                  </a:xfrm>
                  <a:custGeom>
                    <a:avLst/>
                    <a:gdLst>
                      <a:gd name="T0" fmla="*/ 0 w 102"/>
                      <a:gd name="T1" fmla="*/ 0 h 28"/>
                      <a:gd name="T2" fmla="*/ 13 w 102"/>
                      <a:gd name="T3" fmla="*/ 0 h 28"/>
                      <a:gd name="T4" fmla="*/ 13 w 102"/>
                      <a:gd name="T5" fmla="*/ 4 h 28"/>
                      <a:gd name="T6" fmla="*/ 0 w 102"/>
                      <a:gd name="T7" fmla="*/ 4 h 28"/>
                      <a:gd name="T8" fmla="*/ 0 w 102"/>
                      <a:gd name="T9" fmla="*/ 0 h 28"/>
                      <a:gd name="T10" fmla="*/ 0 w 102"/>
                      <a:gd name="T11" fmla="*/ 0 h 28"/>
                      <a:gd name="T12" fmla="*/ 13 w 102"/>
                      <a:gd name="T13" fmla="*/ 0 h 28"/>
                      <a:gd name="T14" fmla="*/ 13 w 102"/>
                      <a:gd name="T15" fmla="*/ 4 h 28"/>
                      <a:gd name="T16" fmla="*/ 0 w 102"/>
                      <a:gd name="T17" fmla="*/ 4 h 28"/>
                      <a:gd name="T18" fmla="*/ 0 w 102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02"/>
                      <a:gd name="T31" fmla="*/ 0 h 28"/>
                      <a:gd name="T32" fmla="*/ 102 w 102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02" h="28">
                        <a:moveTo>
                          <a:pt x="0" y="0"/>
                        </a:moveTo>
                        <a:lnTo>
                          <a:pt x="102" y="0"/>
                        </a:lnTo>
                        <a:lnTo>
                          <a:pt x="102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ECB4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00" name="Freeform 591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49" cy="14"/>
                  </a:xfrm>
                  <a:custGeom>
                    <a:avLst/>
                    <a:gdLst>
                      <a:gd name="T0" fmla="*/ 0 w 100"/>
                      <a:gd name="T1" fmla="*/ 0 h 28"/>
                      <a:gd name="T2" fmla="*/ 12 w 100"/>
                      <a:gd name="T3" fmla="*/ 0 h 28"/>
                      <a:gd name="T4" fmla="*/ 12 w 100"/>
                      <a:gd name="T5" fmla="*/ 4 h 28"/>
                      <a:gd name="T6" fmla="*/ 0 w 100"/>
                      <a:gd name="T7" fmla="*/ 4 h 28"/>
                      <a:gd name="T8" fmla="*/ 0 w 100"/>
                      <a:gd name="T9" fmla="*/ 0 h 28"/>
                      <a:gd name="T10" fmla="*/ 0 w 100"/>
                      <a:gd name="T11" fmla="*/ 0 h 28"/>
                      <a:gd name="T12" fmla="*/ 12 w 100"/>
                      <a:gd name="T13" fmla="*/ 0 h 28"/>
                      <a:gd name="T14" fmla="*/ 12 w 100"/>
                      <a:gd name="T15" fmla="*/ 4 h 28"/>
                      <a:gd name="T16" fmla="*/ 0 w 100"/>
                      <a:gd name="T17" fmla="*/ 4 h 28"/>
                      <a:gd name="T18" fmla="*/ 0 w 100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00"/>
                      <a:gd name="T31" fmla="*/ 0 h 28"/>
                      <a:gd name="T32" fmla="*/ 100 w 100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00" h="28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98" y="0"/>
                        </a:lnTo>
                        <a:lnTo>
                          <a:pt x="98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CCC4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01" name="Freeform 592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48" cy="14"/>
                  </a:xfrm>
                  <a:custGeom>
                    <a:avLst/>
                    <a:gdLst>
                      <a:gd name="T0" fmla="*/ 0 w 98"/>
                      <a:gd name="T1" fmla="*/ 0 h 28"/>
                      <a:gd name="T2" fmla="*/ 12 w 98"/>
                      <a:gd name="T3" fmla="*/ 0 h 28"/>
                      <a:gd name="T4" fmla="*/ 12 w 98"/>
                      <a:gd name="T5" fmla="*/ 4 h 28"/>
                      <a:gd name="T6" fmla="*/ 0 w 98"/>
                      <a:gd name="T7" fmla="*/ 4 h 28"/>
                      <a:gd name="T8" fmla="*/ 0 w 98"/>
                      <a:gd name="T9" fmla="*/ 0 h 28"/>
                      <a:gd name="T10" fmla="*/ 0 w 98"/>
                      <a:gd name="T11" fmla="*/ 0 h 28"/>
                      <a:gd name="T12" fmla="*/ 11 w 98"/>
                      <a:gd name="T13" fmla="*/ 0 h 28"/>
                      <a:gd name="T14" fmla="*/ 11 w 98"/>
                      <a:gd name="T15" fmla="*/ 4 h 28"/>
                      <a:gd name="T16" fmla="*/ 0 w 98"/>
                      <a:gd name="T17" fmla="*/ 4 h 28"/>
                      <a:gd name="T18" fmla="*/ 0 w 98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8"/>
                      <a:gd name="T31" fmla="*/ 0 h 28"/>
                      <a:gd name="T32" fmla="*/ 98 w 98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8" h="28">
                        <a:moveTo>
                          <a:pt x="0" y="0"/>
                        </a:moveTo>
                        <a:lnTo>
                          <a:pt x="98" y="0"/>
                        </a:lnTo>
                        <a:lnTo>
                          <a:pt x="98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95" y="0"/>
                        </a:lnTo>
                        <a:lnTo>
                          <a:pt x="95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BCD4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02" name="Freeform 593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47" cy="14"/>
                  </a:xfrm>
                  <a:custGeom>
                    <a:avLst/>
                    <a:gdLst>
                      <a:gd name="T0" fmla="*/ 0 w 95"/>
                      <a:gd name="T1" fmla="*/ 0 h 28"/>
                      <a:gd name="T2" fmla="*/ 11 w 95"/>
                      <a:gd name="T3" fmla="*/ 0 h 28"/>
                      <a:gd name="T4" fmla="*/ 11 w 95"/>
                      <a:gd name="T5" fmla="*/ 4 h 28"/>
                      <a:gd name="T6" fmla="*/ 0 w 95"/>
                      <a:gd name="T7" fmla="*/ 4 h 28"/>
                      <a:gd name="T8" fmla="*/ 0 w 95"/>
                      <a:gd name="T9" fmla="*/ 0 h 28"/>
                      <a:gd name="T10" fmla="*/ 0 w 95"/>
                      <a:gd name="T11" fmla="*/ 0 h 28"/>
                      <a:gd name="T12" fmla="*/ 11 w 95"/>
                      <a:gd name="T13" fmla="*/ 0 h 28"/>
                      <a:gd name="T14" fmla="*/ 11 w 95"/>
                      <a:gd name="T15" fmla="*/ 4 h 28"/>
                      <a:gd name="T16" fmla="*/ 0 w 95"/>
                      <a:gd name="T17" fmla="*/ 4 h 28"/>
                      <a:gd name="T18" fmla="*/ 0 w 95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5"/>
                      <a:gd name="T31" fmla="*/ 0 h 28"/>
                      <a:gd name="T32" fmla="*/ 95 w 95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5" h="28">
                        <a:moveTo>
                          <a:pt x="0" y="0"/>
                        </a:moveTo>
                        <a:lnTo>
                          <a:pt x="95" y="0"/>
                        </a:lnTo>
                        <a:lnTo>
                          <a:pt x="95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93" y="0"/>
                        </a:lnTo>
                        <a:lnTo>
                          <a:pt x="93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9CE4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03" name="Freeform 594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46" cy="14"/>
                  </a:xfrm>
                  <a:custGeom>
                    <a:avLst/>
                    <a:gdLst>
                      <a:gd name="T0" fmla="*/ 0 w 93"/>
                      <a:gd name="T1" fmla="*/ 0 h 28"/>
                      <a:gd name="T2" fmla="*/ 11 w 93"/>
                      <a:gd name="T3" fmla="*/ 0 h 28"/>
                      <a:gd name="T4" fmla="*/ 11 w 93"/>
                      <a:gd name="T5" fmla="*/ 4 h 28"/>
                      <a:gd name="T6" fmla="*/ 0 w 93"/>
                      <a:gd name="T7" fmla="*/ 4 h 28"/>
                      <a:gd name="T8" fmla="*/ 0 w 93"/>
                      <a:gd name="T9" fmla="*/ 0 h 28"/>
                      <a:gd name="T10" fmla="*/ 0 w 93"/>
                      <a:gd name="T11" fmla="*/ 0 h 28"/>
                      <a:gd name="T12" fmla="*/ 11 w 93"/>
                      <a:gd name="T13" fmla="*/ 0 h 28"/>
                      <a:gd name="T14" fmla="*/ 11 w 93"/>
                      <a:gd name="T15" fmla="*/ 4 h 28"/>
                      <a:gd name="T16" fmla="*/ 0 w 93"/>
                      <a:gd name="T17" fmla="*/ 4 h 28"/>
                      <a:gd name="T18" fmla="*/ 0 w 93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3"/>
                      <a:gd name="T31" fmla="*/ 0 h 28"/>
                      <a:gd name="T32" fmla="*/ 93 w 93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3" h="28">
                        <a:moveTo>
                          <a:pt x="0" y="0"/>
                        </a:moveTo>
                        <a:lnTo>
                          <a:pt x="93" y="0"/>
                        </a:lnTo>
                        <a:lnTo>
                          <a:pt x="93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91" y="0"/>
                        </a:lnTo>
                        <a:lnTo>
                          <a:pt x="91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7CF4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04" name="Freeform 595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45" cy="14"/>
                  </a:xfrm>
                  <a:custGeom>
                    <a:avLst/>
                    <a:gdLst>
                      <a:gd name="T0" fmla="*/ 0 w 91"/>
                      <a:gd name="T1" fmla="*/ 0 h 28"/>
                      <a:gd name="T2" fmla="*/ 11 w 91"/>
                      <a:gd name="T3" fmla="*/ 0 h 28"/>
                      <a:gd name="T4" fmla="*/ 11 w 91"/>
                      <a:gd name="T5" fmla="*/ 4 h 28"/>
                      <a:gd name="T6" fmla="*/ 0 w 91"/>
                      <a:gd name="T7" fmla="*/ 4 h 28"/>
                      <a:gd name="T8" fmla="*/ 0 w 91"/>
                      <a:gd name="T9" fmla="*/ 0 h 28"/>
                      <a:gd name="T10" fmla="*/ 0 w 91"/>
                      <a:gd name="T11" fmla="*/ 0 h 28"/>
                      <a:gd name="T12" fmla="*/ 11 w 91"/>
                      <a:gd name="T13" fmla="*/ 0 h 28"/>
                      <a:gd name="T14" fmla="*/ 11 w 91"/>
                      <a:gd name="T15" fmla="*/ 4 h 28"/>
                      <a:gd name="T16" fmla="*/ 0 w 91"/>
                      <a:gd name="T17" fmla="*/ 4 h 28"/>
                      <a:gd name="T18" fmla="*/ 0 w 91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1"/>
                      <a:gd name="T31" fmla="*/ 0 h 28"/>
                      <a:gd name="T32" fmla="*/ 91 w 91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1" h="28">
                        <a:moveTo>
                          <a:pt x="0" y="0"/>
                        </a:moveTo>
                        <a:lnTo>
                          <a:pt x="91" y="0"/>
                        </a:lnTo>
                        <a:lnTo>
                          <a:pt x="91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88" y="0"/>
                        </a:lnTo>
                        <a:lnTo>
                          <a:pt x="88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6D04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05" name="Freeform 596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44" cy="14"/>
                  </a:xfrm>
                  <a:custGeom>
                    <a:avLst/>
                    <a:gdLst>
                      <a:gd name="T0" fmla="*/ 0 w 88"/>
                      <a:gd name="T1" fmla="*/ 0 h 28"/>
                      <a:gd name="T2" fmla="*/ 11 w 88"/>
                      <a:gd name="T3" fmla="*/ 0 h 28"/>
                      <a:gd name="T4" fmla="*/ 11 w 88"/>
                      <a:gd name="T5" fmla="*/ 4 h 28"/>
                      <a:gd name="T6" fmla="*/ 0 w 88"/>
                      <a:gd name="T7" fmla="*/ 4 h 28"/>
                      <a:gd name="T8" fmla="*/ 0 w 88"/>
                      <a:gd name="T9" fmla="*/ 0 h 28"/>
                      <a:gd name="T10" fmla="*/ 0 w 88"/>
                      <a:gd name="T11" fmla="*/ 0 h 28"/>
                      <a:gd name="T12" fmla="*/ 11 w 88"/>
                      <a:gd name="T13" fmla="*/ 0 h 28"/>
                      <a:gd name="T14" fmla="*/ 11 w 88"/>
                      <a:gd name="T15" fmla="*/ 4 h 28"/>
                      <a:gd name="T16" fmla="*/ 0 w 88"/>
                      <a:gd name="T17" fmla="*/ 4 h 28"/>
                      <a:gd name="T18" fmla="*/ 0 w 88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88"/>
                      <a:gd name="T31" fmla="*/ 0 h 28"/>
                      <a:gd name="T32" fmla="*/ 88 w 88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88" h="28">
                        <a:moveTo>
                          <a:pt x="0" y="0"/>
                        </a:moveTo>
                        <a:lnTo>
                          <a:pt x="88" y="0"/>
                        </a:lnTo>
                        <a:lnTo>
                          <a:pt x="88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86" y="0"/>
                        </a:lnTo>
                        <a:lnTo>
                          <a:pt x="86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4D24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06" name="Freeform 597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43" cy="14"/>
                  </a:xfrm>
                  <a:custGeom>
                    <a:avLst/>
                    <a:gdLst>
                      <a:gd name="T0" fmla="*/ 0 w 86"/>
                      <a:gd name="T1" fmla="*/ 0 h 28"/>
                      <a:gd name="T2" fmla="*/ 11 w 86"/>
                      <a:gd name="T3" fmla="*/ 0 h 28"/>
                      <a:gd name="T4" fmla="*/ 11 w 86"/>
                      <a:gd name="T5" fmla="*/ 4 h 28"/>
                      <a:gd name="T6" fmla="*/ 0 w 86"/>
                      <a:gd name="T7" fmla="*/ 4 h 28"/>
                      <a:gd name="T8" fmla="*/ 0 w 86"/>
                      <a:gd name="T9" fmla="*/ 0 h 28"/>
                      <a:gd name="T10" fmla="*/ 0 w 86"/>
                      <a:gd name="T11" fmla="*/ 0 h 28"/>
                      <a:gd name="T12" fmla="*/ 11 w 86"/>
                      <a:gd name="T13" fmla="*/ 0 h 28"/>
                      <a:gd name="T14" fmla="*/ 11 w 86"/>
                      <a:gd name="T15" fmla="*/ 4 h 28"/>
                      <a:gd name="T16" fmla="*/ 0 w 86"/>
                      <a:gd name="T17" fmla="*/ 4 h 28"/>
                      <a:gd name="T18" fmla="*/ 0 w 86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86"/>
                      <a:gd name="T31" fmla="*/ 0 h 28"/>
                      <a:gd name="T32" fmla="*/ 86 w 86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86" h="28">
                        <a:moveTo>
                          <a:pt x="0" y="0"/>
                        </a:moveTo>
                        <a:lnTo>
                          <a:pt x="86" y="0"/>
                        </a:lnTo>
                        <a:lnTo>
                          <a:pt x="86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84" y="0"/>
                        </a:lnTo>
                        <a:lnTo>
                          <a:pt x="84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2D34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07" name="Freeform 598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41" cy="14"/>
                  </a:xfrm>
                  <a:custGeom>
                    <a:avLst/>
                    <a:gdLst>
                      <a:gd name="T0" fmla="*/ 0 w 84"/>
                      <a:gd name="T1" fmla="*/ 0 h 28"/>
                      <a:gd name="T2" fmla="*/ 10 w 84"/>
                      <a:gd name="T3" fmla="*/ 0 h 28"/>
                      <a:gd name="T4" fmla="*/ 10 w 84"/>
                      <a:gd name="T5" fmla="*/ 4 h 28"/>
                      <a:gd name="T6" fmla="*/ 0 w 84"/>
                      <a:gd name="T7" fmla="*/ 4 h 28"/>
                      <a:gd name="T8" fmla="*/ 0 w 84"/>
                      <a:gd name="T9" fmla="*/ 0 h 28"/>
                      <a:gd name="T10" fmla="*/ 0 w 84"/>
                      <a:gd name="T11" fmla="*/ 0 h 28"/>
                      <a:gd name="T12" fmla="*/ 10 w 84"/>
                      <a:gd name="T13" fmla="*/ 0 h 28"/>
                      <a:gd name="T14" fmla="*/ 10 w 84"/>
                      <a:gd name="T15" fmla="*/ 4 h 28"/>
                      <a:gd name="T16" fmla="*/ 0 w 84"/>
                      <a:gd name="T17" fmla="*/ 4 h 28"/>
                      <a:gd name="T18" fmla="*/ 0 w 84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84"/>
                      <a:gd name="T31" fmla="*/ 0 h 28"/>
                      <a:gd name="T32" fmla="*/ 84 w 84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84" h="28">
                        <a:moveTo>
                          <a:pt x="0" y="0"/>
                        </a:moveTo>
                        <a:lnTo>
                          <a:pt x="84" y="0"/>
                        </a:lnTo>
                        <a:lnTo>
                          <a:pt x="84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82" y="0"/>
                        </a:lnTo>
                        <a:lnTo>
                          <a:pt x="82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1D44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08" name="Freeform 599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40" cy="14"/>
                  </a:xfrm>
                  <a:custGeom>
                    <a:avLst/>
                    <a:gdLst>
                      <a:gd name="T0" fmla="*/ 0 w 82"/>
                      <a:gd name="T1" fmla="*/ 0 h 28"/>
                      <a:gd name="T2" fmla="*/ 10 w 82"/>
                      <a:gd name="T3" fmla="*/ 0 h 28"/>
                      <a:gd name="T4" fmla="*/ 10 w 82"/>
                      <a:gd name="T5" fmla="*/ 4 h 28"/>
                      <a:gd name="T6" fmla="*/ 0 w 82"/>
                      <a:gd name="T7" fmla="*/ 4 h 28"/>
                      <a:gd name="T8" fmla="*/ 0 w 82"/>
                      <a:gd name="T9" fmla="*/ 0 h 28"/>
                      <a:gd name="T10" fmla="*/ 0 w 82"/>
                      <a:gd name="T11" fmla="*/ 0 h 28"/>
                      <a:gd name="T12" fmla="*/ 9 w 82"/>
                      <a:gd name="T13" fmla="*/ 0 h 28"/>
                      <a:gd name="T14" fmla="*/ 9 w 82"/>
                      <a:gd name="T15" fmla="*/ 4 h 28"/>
                      <a:gd name="T16" fmla="*/ 0 w 82"/>
                      <a:gd name="T17" fmla="*/ 4 h 28"/>
                      <a:gd name="T18" fmla="*/ 0 w 82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82"/>
                      <a:gd name="T31" fmla="*/ 0 h 28"/>
                      <a:gd name="T32" fmla="*/ 82 w 82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82" h="28">
                        <a:moveTo>
                          <a:pt x="0" y="0"/>
                        </a:moveTo>
                        <a:lnTo>
                          <a:pt x="82" y="0"/>
                        </a:lnTo>
                        <a:lnTo>
                          <a:pt x="82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79" y="0"/>
                        </a:lnTo>
                        <a:lnTo>
                          <a:pt x="79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D5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09" name="Freeform 600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39" cy="14"/>
                  </a:xfrm>
                  <a:custGeom>
                    <a:avLst/>
                    <a:gdLst>
                      <a:gd name="T0" fmla="*/ 0 w 79"/>
                      <a:gd name="T1" fmla="*/ 0 h 28"/>
                      <a:gd name="T2" fmla="*/ 9 w 79"/>
                      <a:gd name="T3" fmla="*/ 0 h 28"/>
                      <a:gd name="T4" fmla="*/ 9 w 79"/>
                      <a:gd name="T5" fmla="*/ 4 h 28"/>
                      <a:gd name="T6" fmla="*/ 0 w 79"/>
                      <a:gd name="T7" fmla="*/ 4 h 28"/>
                      <a:gd name="T8" fmla="*/ 0 w 79"/>
                      <a:gd name="T9" fmla="*/ 0 h 28"/>
                      <a:gd name="T10" fmla="*/ 0 w 79"/>
                      <a:gd name="T11" fmla="*/ 0 h 28"/>
                      <a:gd name="T12" fmla="*/ 9 w 79"/>
                      <a:gd name="T13" fmla="*/ 0 h 28"/>
                      <a:gd name="T14" fmla="*/ 9 w 79"/>
                      <a:gd name="T15" fmla="*/ 4 h 28"/>
                      <a:gd name="T16" fmla="*/ 0 w 79"/>
                      <a:gd name="T17" fmla="*/ 4 h 28"/>
                      <a:gd name="T18" fmla="*/ 0 w 79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79"/>
                      <a:gd name="T31" fmla="*/ 0 h 28"/>
                      <a:gd name="T32" fmla="*/ 79 w 79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79" h="28">
                        <a:moveTo>
                          <a:pt x="0" y="0"/>
                        </a:moveTo>
                        <a:lnTo>
                          <a:pt x="79" y="0"/>
                        </a:lnTo>
                        <a:lnTo>
                          <a:pt x="79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77" y="0"/>
                        </a:lnTo>
                        <a:lnTo>
                          <a:pt x="77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DD63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10" name="Freeform 601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38" cy="14"/>
                  </a:xfrm>
                  <a:custGeom>
                    <a:avLst/>
                    <a:gdLst>
                      <a:gd name="T0" fmla="*/ 0 w 77"/>
                      <a:gd name="T1" fmla="*/ 0 h 28"/>
                      <a:gd name="T2" fmla="*/ 9 w 77"/>
                      <a:gd name="T3" fmla="*/ 0 h 28"/>
                      <a:gd name="T4" fmla="*/ 9 w 77"/>
                      <a:gd name="T5" fmla="*/ 4 h 28"/>
                      <a:gd name="T6" fmla="*/ 0 w 77"/>
                      <a:gd name="T7" fmla="*/ 4 h 28"/>
                      <a:gd name="T8" fmla="*/ 0 w 77"/>
                      <a:gd name="T9" fmla="*/ 0 h 28"/>
                      <a:gd name="T10" fmla="*/ 0 w 77"/>
                      <a:gd name="T11" fmla="*/ 0 h 28"/>
                      <a:gd name="T12" fmla="*/ 9 w 77"/>
                      <a:gd name="T13" fmla="*/ 0 h 28"/>
                      <a:gd name="T14" fmla="*/ 9 w 77"/>
                      <a:gd name="T15" fmla="*/ 4 h 28"/>
                      <a:gd name="T16" fmla="*/ 0 w 77"/>
                      <a:gd name="T17" fmla="*/ 4 h 28"/>
                      <a:gd name="T18" fmla="*/ 0 w 77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77"/>
                      <a:gd name="T31" fmla="*/ 0 h 28"/>
                      <a:gd name="T32" fmla="*/ 77 w 77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77" h="28">
                        <a:moveTo>
                          <a:pt x="0" y="0"/>
                        </a:moveTo>
                        <a:lnTo>
                          <a:pt x="77" y="0"/>
                        </a:lnTo>
                        <a:lnTo>
                          <a:pt x="77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75" y="0"/>
                        </a:lnTo>
                        <a:lnTo>
                          <a:pt x="75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BD73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11" name="Freeform 602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37" cy="14"/>
                  </a:xfrm>
                  <a:custGeom>
                    <a:avLst/>
                    <a:gdLst>
                      <a:gd name="T0" fmla="*/ 0 w 75"/>
                      <a:gd name="T1" fmla="*/ 0 h 28"/>
                      <a:gd name="T2" fmla="*/ 9 w 75"/>
                      <a:gd name="T3" fmla="*/ 0 h 28"/>
                      <a:gd name="T4" fmla="*/ 9 w 75"/>
                      <a:gd name="T5" fmla="*/ 4 h 28"/>
                      <a:gd name="T6" fmla="*/ 0 w 75"/>
                      <a:gd name="T7" fmla="*/ 4 h 28"/>
                      <a:gd name="T8" fmla="*/ 0 w 75"/>
                      <a:gd name="T9" fmla="*/ 0 h 28"/>
                      <a:gd name="T10" fmla="*/ 0 w 75"/>
                      <a:gd name="T11" fmla="*/ 0 h 28"/>
                      <a:gd name="T12" fmla="*/ 9 w 75"/>
                      <a:gd name="T13" fmla="*/ 0 h 28"/>
                      <a:gd name="T14" fmla="*/ 9 w 75"/>
                      <a:gd name="T15" fmla="*/ 4 h 28"/>
                      <a:gd name="T16" fmla="*/ 0 w 75"/>
                      <a:gd name="T17" fmla="*/ 4 h 28"/>
                      <a:gd name="T18" fmla="*/ 0 w 75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75"/>
                      <a:gd name="T31" fmla="*/ 0 h 28"/>
                      <a:gd name="T32" fmla="*/ 75 w 75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75" h="28">
                        <a:moveTo>
                          <a:pt x="0" y="0"/>
                        </a:moveTo>
                        <a:lnTo>
                          <a:pt x="75" y="0"/>
                        </a:lnTo>
                        <a:lnTo>
                          <a:pt x="75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73" y="0"/>
                        </a:lnTo>
                        <a:lnTo>
                          <a:pt x="73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AD83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12" name="Freeform 603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36" cy="14"/>
                  </a:xfrm>
                  <a:custGeom>
                    <a:avLst/>
                    <a:gdLst>
                      <a:gd name="T0" fmla="*/ 0 w 73"/>
                      <a:gd name="T1" fmla="*/ 0 h 28"/>
                      <a:gd name="T2" fmla="*/ 9 w 73"/>
                      <a:gd name="T3" fmla="*/ 0 h 28"/>
                      <a:gd name="T4" fmla="*/ 9 w 73"/>
                      <a:gd name="T5" fmla="*/ 4 h 28"/>
                      <a:gd name="T6" fmla="*/ 0 w 73"/>
                      <a:gd name="T7" fmla="*/ 4 h 28"/>
                      <a:gd name="T8" fmla="*/ 0 w 73"/>
                      <a:gd name="T9" fmla="*/ 0 h 28"/>
                      <a:gd name="T10" fmla="*/ 0 w 73"/>
                      <a:gd name="T11" fmla="*/ 0 h 28"/>
                      <a:gd name="T12" fmla="*/ 8 w 73"/>
                      <a:gd name="T13" fmla="*/ 0 h 28"/>
                      <a:gd name="T14" fmla="*/ 8 w 73"/>
                      <a:gd name="T15" fmla="*/ 4 h 28"/>
                      <a:gd name="T16" fmla="*/ 0 w 73"/>
                      <a:gd name="T17" fmla="*/ 4 h 28"/>
                      <a:gd name="T18" fmla="*/ 0 w 73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73"/>
                      <a:gd name="T31" fmla="*/ 0 h 28"/>
                      <a:gd name="T32" fmla="*/ 73 w 73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73" h="28">
                        <a:moveTo>
                          <a:pt x="0" y="0"/>
                        </a:moveTo>
                        <a:lnTo>
                          <a:pt x="73" y="0"/>
                        </a:lnTo>
                        <a:lnTo>
                          <a:pt x="73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70" y="0"/>
                        </a:lnTo>
                        <a:lnTo>
                          <a:pt x="70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8D93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13" name="Freeform 604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35" cy="14"/>
                  </a:xfrm>
                  <a:custGeom>
                    <a:avLst/>
                    <a:gdLst>
                      <a:gd name="T0" fmla="*/ 0 w 70"/>
                      <a:gd name="T1" fmla="*/ 0 h 28"/>
                      <a:gd name="T2" fmla="*/ 9 w 70"/>
                      <a:gd name="T3" fmla="*/ 0 h 28"/>
                      <a:gd name="T4" fmla="*/ 9 w 70"/>
                      <a:gd name="T5" fmla="*/ 4 h 28"/>
                      <a:gd name="T6" fmla="*/ 0 w 70"/>
                      <a:gd name="T7" fmla="*/ 4 h 28"/>
                      <a:gd name="T8" fmla="*/ 0 w 70"/>
                      <a:gd name="T9" fmla="*/ 0 h 28"/>
                      <a:gd name="T10" fmla="*/ 0 w 70"/>
                      <a:gd name="T11" fmla="*/ 0 h 28"/>
                      <a:gd name="T12" fmla="*/ 9 w 70"/>
                      <a:gd name="T13" fmla="*/ 0 h 28"/>
                      <a:gd name="T14" fmla="*/ 9 w 70"/>
                      <a:gd name="T15" fmla="*/ 4 h 28"/>
                      <a:gd name="T16" fmla="*/ 0 w 70"/>
                      <a:gd name="T17" fmla="*/ 4 h 28"/>
                      <a:gd name="T18" fmla="*/ 0 w 70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70"/>
                      <a:gd name="T31" fmla="*/ 0 h 28"/>
                      <a:gd name="T32" fmla="*/ 70 w 70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70" h="28">
                        <a:moveTo>
                          <a:pt x="0" y="0"/>
                        </a:moveTo>
                        <a:lnTo>
                          <a:pt x="70" y="0"/>
                        </a:lnTo>
                        <a:lnTo>
                          <a:pt x="70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68" y="0"/>
                        </a:lnTo>
                        <a:lnTo>
                          <a:pt x="68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6DB3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14" name="Freeform 605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34" cy="14"/>
                  </a:xfrm>
                  <a:custGeom>
                    <a:avLst/>
                    <a:gdLst>
                      <a:gd name="T0" fmla="*/ 0 w 68"/>
                      <a:gd name="T1" fmla="*/ 0 h 28"/>
                      <a:gd name="T2" fmla="*/ 9 w 68"/>
                      <a:gd name="T3" fmla="*/ 0 h 28"/>
                      <a:gd name="T4" fmla="*/ 9 w 68"/>
                      <a:gd name="T5" fmla="*/ 4 h 28"/>
                      <a:gd name="T6" fmla="*/ 0 w 68"/>
                      <a:gd name="T7" fmla="*/ 4 h 28"/>
                      <a:gd name="T8" fmla="*/ 0 w 68"/>
                      <a:gd name="T9" fmla="*/ 0 h 28"/>
                      <a:gd name="T10" fmla="*/ 0 w 68"/>
                      <a:gd name="T11" fmla="*/ 0 h 28"/>
                      <a:gd name="T12" fmla="*/ 9 w 68"/>
                      <a:gd name="T13" fmla="*/ 0 h 28"/>
                      <a:gd name="T14" fmla="*/ 9 w 68"/>
                      <a:gd name="T15" fmla="*/ 4 h 28"/>
                      <a:gd name="T16" fmla="*/ 0 w 68"/>
                      <a:gd name="T17" fmla="*/ 4 h 28"/>
                      <a:gd name="T18" fmla="*/ 0 w 68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68"/>
                      <a:gd name="T31" fmla="*/ 0 h 28"/>
                      <a:gd name="T32" fmla="*/ 68 w 68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68" h="28">
                        <a:moveTo>
                          <a:pt x="0" y="0"/>
                        </a:moveTo>
                        <a:lnTo>
                          <a:pt x="68" y="0"/>
                        </a:lnTo>
                        <a:lnTo>
                          <a:pt x="68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66" y="0"/>
                        </a:lnTo>
                        <a:lnTo>
                          <a:pt x="66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5DC3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15" name="Freeform 606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32" cy="14"/>
                  </a:xfrm>
                  <a:custGeom>
                    <a:avLst/>
                    <a:gdLst>
                      <a:gd name="T0" fmla="*/ 0 w 66"/>
                      <a:gd name="T1" fmla="*/ 0 h 28"/>
                      <a:gd name="T2" fmla="*/ 8 w 66"/>
                      <a:gd name="T3" fmla="*/ 0 h 28"/>
                      <a:gd name="T4" fmla="*/ 8 w 66"/>
                      <a:gd name="T5" fmla="*/ 4 h 28"/>
                      <a:gd name="T6" fmla="*/ 0 w 66"/>
                      <a:gd name="T7" fmla="*/ 4 h 28"/>
                      <a:gd name="T8" fmla="*/ 0 w 66"/>
                      <a:gd name="T9" fmla="*/ 0 h 28"/>
                      <a:gd name="T10" fmla="*/ 0 w 66"/>
                      <a:gd name="T11" fmla="*/ 0 h 28"/>
                      <a:gd name="T12" fmla="*/ 7 w 66"/>
                      <a:gd name="T13" fmla="*/ 0 h 28"/>
                      <a:gd name="T14" fmla="*/ 7 w 66"/>
                      <a:gd name="T15" fmla="*/ 4 h 28"/>
                      <a:gd name="T16" fmla="*/ 0 w 66"/>
                      <a:gd name="T17" fmla="*/ 4 h 28"/>
                      <a:gd name="T18" fmla="*/ 0 w 66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66"/>
                      <a:gd name="T31" fmla="*/ 0 h 28"/>
                      <a:gd name="T32" fmla="*/ 66 w 66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66" h="28">
                        <a:moveTo>
                          <a:pt x="0" y="0"/>
                        </a:moveTo>
                        <a:lnTo>
                          <a:pt x="66" y="0"/>
                        </a:lnTo>
                        <a:lnTo>
                          <a:pt x="66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64" y="0"/>
                        </a:lnTo>
                        <a:lnTo>
                          <a:pt x="64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DD3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16" name="Freeform 607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31" cy="14"/>
                  </a:xfrm>
                  <a:custGeom>
                    <a:avLst/>
                    <a:gdLst>
                      <a:gd name="T0" fmla="*/ 0 w 64"/>
                      <a:gd name="T1" fmla="*/ 0 h 28"/>
                      <a:gd name="T2" fmla="*/ 7 w 64"/>
                      <a:gd name="T3" fmla="*/ 0 h 28"/>
                      <a:gd name="T4" fmla="*/ 7 w 64"/>
                      <a:gd name="T5" fmla="*/ 4 h 28"/>
                      <a:gd name="T6" fmla="*/ 0 w 64"/>
                      <a:gd name="T7" fmla="*/ 4 h 28"/>
                      <a:gd name="T8" fmla="*/ 0 w 64"/>
                      <a:gd name="T9" fmla="*/ 0 h 28"/>
                      <a:gd name="T10" fmla="*/ 0 w 64"/>
                      <a:gd name="T11" fmla="*/ 0 h 28"/>
                      <a:gd name="T12" fmla="*/ 7 w 64"/>
                      <a:gd name="T13" fmla="*/ 0 h 28"/>
                      <a:gd name="T14" fmla="*/ 7 w 64"/>
                      <a:gd name="T15" fmla="*/ 4 h 28"/>
                      <a:gd name="T16" fmla="*/ 0 w 64"/>
                      <a:gd name="T17" fmla="*/ 4 h 28"/>
                      <a:gd name="T18" fmla="*/ 0 w 64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64"/>
                      <a:gd name="T31" fmla="*/ 0 h 28"/>
                      <a:gd name="T32" fmla="*/ 64 w 64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64" h="28">
                        <a:moveTo>
                          <a:pt x="0" y="0"/>
                        </a:moveTo>
                        <a:lnTo>
                          <a:pt x="64" y="0"/>
                        </a:lnTo>
                        <a:lnTo>
                          <a:pt x="64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61" y="0"/>
                        </a:lnTo>
                        <a:lnTo>
                          <a:pt x="61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1DE3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17" name="Freeform 608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30" cy="14"/>
                  </a:xfrm>
                  <a:custGeom>
                    <a:avLst/>
                    <a:gdLst>
                      <a:gd name="T0" fmla="*/ 0 w 61"/>
                      <a:gd name="T1" fmla="*/ 0 h 28"/>
                      <a:gd name="T2" fmla="*/ 7 w 61"/>
                      <a:gd name="T3" fmla="*/ 0 h 28"/>
                      <a:gd name="T4" fmla="*/ 7 w 61"/>
                      <a:gd name="T5" fmla="*/ 4 h 28"/>
                      <a:gd name="T6" fmla="*/ 0 w 61"/>
                      <a:gd name="T7" fmla="*/ 4 h 28"/>
                      <a:gd name="T8" fmla="*/ 0 w 61"/>
                      <a:gd name="T9" fmla="*/ 0 h 28"/>
                      <a:gd name="T10" fmla="*/ 0 w 61"/>
                      <a:gd name="T11" fmla="*/ 0 h 28"/>
                      <a:gd name="T12" fmla="*/ 7 w 61"/>
                      <a:gd name="T13" fmla="*/ 0 h 28"/>
                      <a:gd name="T14" fmla="*/ 7 w 61"/>
                      <a:gd name="T15" fmla="*/ 4 h 28"/>
                      <a:gd name="T16" fmla="*/ 0 w 61"/>
                      <a:gd name="T17" fmla="*/ 4 h 28"/>
                      <a:gd name="T18" fmla="*/ 0 w 61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61"/>
                      <a:gd name="T31" fmla="*/ 0 h 28"/>
                      <a:gd name="T32" fmla="*/ 61 w 61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61" h="28">
                        <a:moveTo>
                          <a:pt x="0" y="0"/>
                        </a:moveTo>
                        <a:lnTo>
                          <a:pt x="61" y="0"/>
                        </a:lnTo>
                        <a:lnTo>
                          <a:pt x="61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2FDF2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18" name="Freeform 609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29" cy="14"/>
                  </a:xfrm>
                  <a:custGeom>
                    <a:avLst/>
                    <a:gdLst>
                      <a:gd name="T0" fmla="*/ 0 w 59"/>
                      <a:gd name="T1" fmla="*/ 0 h 28"/>
                      <a:gd name="T2" fmla="*/ 7 w 59"/>
                      <a:gd name="T3" fmla="*/ 0 h 28"/>
                      <a:gd name="T4" fmla="*/ 7 w 59"/>
                      <a:gd name="T5" fmla="*/ 4 h 28"/>
                      <a:gd name="T6" fmla="*/ 0 w 59"/>
                      <a:gd name="T7" fmla="*/ 4 h 28"/>
                      <a:gd name="T8" fmla="*/ 0 w 59"/>
                      <a:gd name="T9" fmla="*/ 0 h 28"/>
                      <a:gd name="T10" fmla="*/ 0 w 59"/>
                      <a:gd name="T11" fmla="*/ 0 h 28"/>
                      <a:gd name="T12" fmla="*/ 7 w 59"/>
                      <a:gd name="T13" fmla="*/ 0 h 28"/>
                      <a:gd name="T14" fmla="*/ 7 w 59"/>
                      <a:gd name="T15" fmla="*/ 4 h 28"/>
                      <a:gd name="T16" fmla="*/ 0 w 59"/>
                      <a:gd name="T17" fmla="*/ 4 h 28"/>
                      <a:gd name="T18" fmla="*/ 0 w 59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9"/>
                      <a:gd name="T31" fmla="*/ 0 h 28"/>
                      <a:gd name="T32" fmla="*/ 59 w 59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9" h="28">
                        <a:moveTo>
                          <a:pt x="0" y="0"/>
                        </a:moveTo>
                        <a:lnTo>
                          <a:pt x="59" y="0"/>
                        </a:lnTo>
                        <a:lnTo>
                          <a:pt x="59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57" y="0"/>
                        </a:lnTo>
                        <a:lnTo>
                          <a:pt x="57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2EE02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19" name="Freeform 610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28" cy="14"/>
                  </a:xfrm>
                  <a:custGeom>
                    <a:avLst/>
                    <a:gdLst>
                      <a:gd name="T0" fmla="*/ 0 w 57"/>
                      <a:gd name="T1" fmla="*/ 0 h 28"/>
                      <a:gd name="T2" fmla="*/ 7 w 57"/>
                      <a:gd name="T3" fmla="*/ 0 h 28"/>
                      <a:gd name="T4" fmla="*/ 7 w 57"/>
                      <a:gd name="T5" fmla="*/ 4 h 28"/>
                      <a:gd name="T6" fmla="*/ 0 w 57"/>
                      <a:gd name="T7" fmla="*/ 4 h 28"/>
                      <a:gd name="T8" fmla="*/ 0 w 57"/>
                      <a:gd name="T9" fmla="*/ 0 h 28"/>
                      <a:gd name="T10" fmla="*/ 0 w 57"/>
                      <a:gd name="T11" fmla="*/ 0 h 28"/>
                      <a:gd name="T12" fmla="*/ 6 w 57"/>
                      <a:gd name="T13" fmla="*/ 0 h 28"/>
                      <a:gd name="T14" fmla="*/ 6 w 57"/>
                      <a:gd name="T15" fmla="*/ 4 h 28"/>
                      <a:gd name="T16" fmla="*/ 0 w 57"/>
                      <a:gd name="T17" fmla="*/ 4 h 28"/>
                      <a:gd name="T18" fmla="*/ 0 w 57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7"/>
                      <a:gd name="T31" fmla="*/ 0 h 28"/>
                      <a:gd name="T32" fmla="*/ 57 w 57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7" h="28">
                        <a:moveTo>
                          <a:pt x="0" y="0"/>
                        </a:moveTo>
                        <a:lnTo>
                          <a:pt x="57" y="0"/>
                        </a:lnTo>
                        <a:lnTo>
                          <a:pt x="57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54" y="0"/>
                        </a:lnTo>
                        <a:lnTo>
                          <a:pt x="54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2CE12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20" name="Freeform 611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27" cy="14"/>
                  </a:xfrm>
                  <a:custGeom>
                    <a:avLst/>
                    <a:gdLst>
                      <a:gd name="T0" fmla="*/ 0 w 54"/>
                      <a:gd name="T1" fmla="*/ 0 h 28"/>
                      <a:gd name="T2" fmla="*/ 7 w 54"/>
                      <a:gd name="T3" fmla="*/ 0 h 28"/>
                      <a:gd name="T4" fmla="*/ 7 w 54"/>
                      <a:gd name="T5" fmla="*/ 4 h 28"/>
                      <a:gd name="T6" fmla="*/ 0 w 54"/>
                      <a:gd name="T7" fmla="*/ 4 h 28"/>
                      <a:gd name="T8" fmla="*/ 0 w 54"/>
                      <a:gd name="T9" fmla="*/ 0 h 28"/>
                      <a:gd name="T10" fmla="*/ 0 w 54"/>
                      <a:gd name="T11" fmla="*/ 0 h 28"/>
                      <a:gd name="T12" fmla="*/ 7 w 54"/>
                      <a:gd name="T13" fmla="*/ 0 h 28"/>
                      <a:gd name="T14" fmla="*/ 7 w 54"/>
                      <a:gd name="T15" fmla="*/ 4 h 28"/>
                      <a:gd name="T16" fmla="*/ 0 w 54"/>
                      <a:gd name="T17" fmla="*/ 4 h 28"/>
                      <a:gd name="T18" fmla="*/ 0 w 54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4"/>
                      <a:gd name="T31" fmla="*/ 0 h 28"/>
                      <a:gd name="T32" fmla="*/ 54 w 54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4" h="28">
                        <a:moveTo>
                          <a:pt x="0" y="0"/>
                        </a:moveTo>
                        <a:lnTo>
                          <a:pt x="54" y="0"/>
                        </a:lnTo>
                        <a:lnTo>
                          <a:pt x="54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52" y="0"/>
                        </a:lnTo>
                        <a:lnTo>
                          <a:pt x="52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2AE22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21" name="Freeform 612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26" cy="14"/>
                  </a:xfrm>
                  <a:custGeom>
                    <a:avLst/>
                    <a:gdLst>
                      <a:gd name="T0" fmla="*/ 0 w 52"/>
                      <a:gd name="T1" fmla="*/ 0 h 28"/>
                      <a:gd name="T2" fmla="*/ 7 w 52"/>
                      <a:gd name="T3" fmla="*/ 0 h 28"/>
                      <a:gd name="T4" fmla="*/ 7 w 52"/>
                      <a:gd name="T5" fmla="*/ 4 h 28"/>
                      <a:gd name="T6" fmla="*/ 0 w 52"/>
                      <a:gd name="T7" fmla="*/ 4 h 28"/>
                      <a:gd name="T8" fmla="*/ 0 w 52"/>
                      <a:gd name="T9" fmla="*/ 0 h 28"/>
                      <a:gd name="T10" fmla="*/ 0 w 52"/>
                      <a:gd name="T11" fmla="*/ 0 h 28"/>
                      <a:gd name="T12" fmla="*/ 7 w 52"/>
                      <a:gd name="T13" fmla="*/ 0 h 28"/>
                      <a:gd name="T14" fmla="*/ 7 w 52"/>
                      <a:gd name="T15" fmla="*/ 4 h 28"/>
                      <a:gd name="T16" fmla="*/ 0 w 52"/>
                      <a:gd name="T17" fmla="*/ 4 h 28"/>
                      <a:gd name="T18" fmla="*/ 0 w 52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2"/>
                      <a:gd name="T31" fmla="*/ 0 h 28"/>
                      <a:gd name="T32" fmla="*/ 52 w 52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2" h="28">
                        <a:moveTo>
                          <a:pt x="0" y="0"/>
                        </a:moveTo>
                        <a:lnTo>
                          <a:pt x="52" y="0"/>
                        </a:lnTo>
                        <a:lnTo>
                          <a:pt x="52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50" y="0"/>
                        </a:lnTo>
                        <a:lnTo>
                          <a:pt x="50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29E42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22" name="Freeform 613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24" cy="14"/>
                  </a:xfrm>
                  <a:custGeom>
                    <a:avLst/>
                    <a:gdLst>
                      <a:gd name="T0" fmla="*/ 0 w 50"/>
                      <a:gd name="T1" fmla="*/ 0 h 28"/>
                      <a:gd name="T2" fmla="*/ 6 w 50"/>
                      <a:gd name="T3" fmla="*/ 0 h 28"/>
                      <a:gd name="T4" fmla="*/ 6 w 50"/>
                      <a:gd name="T5" fmla="*/ 4 h 28"/>
                      <a:gd name="T6" fmla="*/ 0 w 50"/>
                      <a:gd name="T7" fmla="*/ 4 h 28"/>
                      <a:gd name="T8" fmla="*/ 0 w 50"/>
                      <a:gd name="T9" fmla="*/ 0 h 28"/>
                      <a:gd name="T10" fmla="*/ 0 w 50"/>
                      <a:gd name="T11" fmla="*/ 0 h 28"/>
                      <a:gd name="T12" fmla="*/ 5 w 50"/>
                      <a:gd name="T13" fmla="*/ 0 h 28"/>
                      <a:gd name="T14" fmla="*/ 5 w 50"/>
                      <a:gd name="T15" fmla="*/ 4 h 28"/>
                      <a:gd name="T16" fmla="*/ 0 w 50"/>
                      <a:gd name="T17" fmla="*/ 4 h 28"/>
                      <a:gd name="T18" fmla="*/ 0 w 50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0"/>
                      <a:gd name="T31" fmla="*/ 0 h 28"/>
                      <a:gd name="T32" fmla="*/ 50 w 50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0" h="28">
                        <a:moveTo>
                          <a:pt x="0" y="0"/>
                        </a:moveTo>
                        <a:lnTo>
                          <a:pt x="50" y="0"/>
                        </a:lnTo>
                        <a:lnTo>
                          <a:pt x="50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48" y="0"/>
                        </a:lnTo>
                        <a:lnTo>
                          <a:pt x="48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27E52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23" name="Freeform 614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23" cy="14"/>
                  </a:xfrm>
                  <a:custGeom>
                    <a:avLst/>
                    <a:gdLst>
                      <a:gd name="T0" fmla="*/ 0 w 48"/>
                      <a:gd name="T1" fmla="*/ 0 h 28"/>
                      <a:gd name="T2" fmla="*/ 5 w 48"/>
                      <a:gd name="T3" fmla="*/ 0 h 28"/>
                      <a:gd name="T4" fmla="*/ 5 w 48"/>
                      <a:gd name="T5" fmla="*/ 4 h 28"/>
                      <a:gd name="T6" fmla="*/ 0 w 48"/>
                      <a:gd name="T7" fmla="*/ 4 h 28"/>
                      <a:gd name="T8" fmla="*/ 0 w 48"/>
                      <a:gd name="T9" fmla="*/ 0 h 28"/>
                      <a:gd name="T10" fmla="*/ 0 w 48"/>
                      <a:gd name="T11" fmla="*/ 0 h 28"/>
                      <a:gd name="T12" fmla="*/ 5 w 48"/>
                      <a:gd name="T13" fmla="*/ 0 h 28"/>
                      <a:gd name="T14" fmla="*/ 5 w 48"/>
                      <a:gd name="T15" fmla="*/ 4 h 28"/>
                      <a:gd name="T16" fmla="*/ 0 w 48"/>
                      <a:gd name="T17" fmla="*/ 4 h 28"/>
                      <a:gd name="T18" fmla="*/ 0 w 48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48"/>
                      <a:gd name="T31" fmla="*/ 0 h 28"/>
                      <a:gd name="T32" fmla="*/ 48 w 48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48" h="28">
                        <a:moveTo>
                          <a:pt x="0" y="0"/>
                        </a:moveTo>
                        <a:lnTo>
                          <a:pt x="48" y="0"/>
                        </a:lnTo>
                        <a:lnTo>
                          <a:pt x="48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45" y="0"/>
                        </a:lnTo>
                        <a:lnTo>
                          <a:pt x="45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25E62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24" name="Freeform 615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22" cy="14"/>
                  </a:xfrm>
                  <a:custGeom>
                    <a:avLst/>
                    <a:gdLst>
                      <a:gd name="T0" fmla="*/ 0 w 45"/>
                      <a:gd name="T1" fmla="*/ 0 h 28"/>
                      <a:gd name="T2" fmla="*/ 5 w 45"/>
                      <a:gd name="T3" fmla="*/ 0 h 28"/>
                      <a:gd name="T4" fmla="*/ 5 w 45"/>
                      <a:gd name="T5" fmla="*/ 4 h 28"/>
                      <a:gd name="T6" fmla="*/ 0 w 45"/>
                      <a:gd name="T7" fmla="*/ 4 h 28"/>
                      <a:gd name="T8" fmla="*/ 0 w 45"/>
                      <a:gd name="T9" fmla="*/ 0 h 28"/>
                      <a:gd name="T10" fmla="*/ 0 w 45"/>
                      <a:gd name="T11" fmla="*/ 0 h 28"/>
                      <a:gd name="T12" fmla="*/ 5 w 45"/>
                      <a:gd name="T13" fmla="*/ 0 h 28"/>
                      <a:gd name="T14" fmla="*/ 5 w 45"/>
                      <a:gd name="T15" fmla="*/ 4 h 28"/>
                      <a:gd name="T16" fmla="*/ 0 w 45"/>
                      <a:gd name="T17" fmla="*/ 4 h 28"/>
                      <a:gd name="T18" fmla="*/ 0 w 45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45"/>
                      <a:gd name="T31" fmla="*/ 0 h 28"/>
                      <a:gd name="T32" fmla="*/ 45 w 45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45" h="28">
                        <a:moveTo>
                          <a:pt x="0" y="0"/>
                        </a:moveTo>
                        <a:lnTo>
                          <a:pt x="45" y="0"/>
                        </a:lnTo>
                        <a:lnTo>
                          <a:pt x="45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23E7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25" name="Freeform 616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21" cy="14"/>
                  </a:xfrm>
                  <a:custGeom>
                    <a:avLst/>
                    <a:gdLst>
                      <a:gd name="T0" fmla="*/ 0 w 43"/>
                      <a:gd name="T1" fmla="*/ 0 h 28"/>
                      <a:gd name="T2" fmla="*/ 5 w 43"/>
                      <a:gd name="T3" fmla="*/ 0 h 28"/>
                      <a:gd name="T4" fmla="*/ 5 w 43"/>
                      <a:gd name="T5" fmla="*/ 4 h 28"/>
                      <a:gd name="T6" fmla="*/ 0 w 43"/>
                      <a:gd name="T7" fmla="*/ 4 h 28"/>
                      <a:gd name="T8" fmla="*/ 0 w 43"/>
                      <a:gd name="T9" fmla="*/ 0 h 28"/>
                      <a:gd name="T10" fmla="*/ 0 w 43"/>
                      <a:gd name="T11" fmla="*/ 0 h 28"/>
                      <a:gd name="T12" fmla="*/ 5 w 43"/>
                      <a:gd name="T13" fmla="*/ 0 h 28"/>
                      <a:gd name="T14" fmla="*/ 5 w 43"/>
                      <a:gd name="T15" fmla="*/ 4 h 28"/>
                      <a:gd name="T16" fmla="*/ 0 w 43"/>
                      <a:gd name="T17" fmla="*/ 4 h 28"/>
                      <a:gd name="T18" fmla="*/ 0 w 43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43"/>
                      <a:gd name="T31" fmla="*/ 0 h 28"/>
                      <a:gd name="T32" fmla="*/ 43 w 43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43" h="28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41" y="0"/>
                        </a:lnTo>
                        <a:lnTo>
                          <a:pt x="41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22E82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26" name="Freeform 617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20" cy="14"/>
                  </a:xfrm>
                  <a:custGeom>
                    <a:avLst/>
                    <a:gdLst>
                      <a:gd name="T0" fmla="*/ 0 w 41"/>
                      <a:gd name="T1" fmla="*/ 0 h 28"/>
                      <a:gd name="T2" fmla="*/ 5 w 41"/>
                      <a:gd name="T3" fmla="*/ 0 h 28"/>
                      <a:gd name="T4" fmla="*/ 5 w 41"/>
                      <a:gd name="T5" fmla="*/ 4 h 28"/>
                      <a:gd name="T6" fmla="*/ 0 w 41"/>
                      <a:gd name="T7" fmla="*/ 4 h 28"/>
                      <a:gd name="T8" fmla="*/ 0 w 41"/>
                      <a:gd name="T9" fmla="*/ 0 h 28"/>
                      <a:gd name="T10" fmla="*/ 0 w 41"/>
                      <a:gd name="T11" fmla="*/ 0 h 28"/>
                      <a:gd name="T12" fmla="*/ 4 w 41"/>
                      <a:gd name="T13" fmla="*/ 0 h 28"/>
                      <a:gd name="T14" fmla="*/ 4 w 41"/>
                      <a:gd name="T15" fmla="*/ 4 h 28"/>
                      <a:gd name="T16" fmla="*/ 0 w 41"/>
                      <a:gd name="T17" fmla="*/ 4 h 28"/>
                      <a:gd name="T18" fmla="*/ 0 w 41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41"/>
                      <a:gd name="T31" fmla="*/ 0 h 28"/>
                      <a:gd name="T32" fmla="*/ 41 w 41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41" h="28">
                        <a:moveTo>
                          <a:pt x="0" y="0"/>
                        </a:moveTo>
                        <a:lnTo>
                          <a:pt x="41" y="0"/>
                        </a:lnTo>
                        <a:lnTo>
                          <a:pt x="41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39" y="0"/>
                        </a:lnTo>
                        <a:lnTo>
                          <a:pt x="39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20E92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27" name="Freeform 618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19" cy="14"/>
                  </a:xfrm>
                  <a:custGeom>
                    <a:avLst/>
                    <a:gdLst>
                      <a:gd name="T0" fmla="*/ 0 w 39"/>
                      <a:gd name="T1" fmla="*/ 0 h 28"/>
                      <a:gd name="T2" fmla="*/ 4 w 39"/>
                      <a:gd name="T3" fmla="*/ 0 h 28"/>
                      <a:gd name="T4" fmla="*/ 4 w 39"/>
                      <a:gd name="T5" fmla="*/ 4 h 28"/>
                      <a:gd name="T6" fmla="*/ 0 w 39"/>
                      <a:gd name="T7" fmla="*/ 4 h 28"/>
                      <a:gd name="T8" fmla="*/ 0 w 39"/>
                      <a:gd name="T9" fmla="*/ 0 h 28"/>
                      <a:gd name="T10" fmla="*/ 0 w 39"/>
                      <a:gd name="T11" fmla="*/ 0 h 28"/>
                      <a:gd name="T12" fmla="*/ 4 w 39"/>
                      <a:gd name="T13" fmla="*/ 0 h 28"/>
                      <a:gd name="T14" fmla="*/ 4 w 39"/>
                      <a:gd name="T15" fmla="*/ 4 h 28"/>
                      <a:gd name="T16" fmla="*/ 0 w 39"/>
                      <a:gd name="T17" fmla="*/ 4 h 28"/>
                      <a:gd name="T18" fmla="*/ 0 w 39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39"/>
                      <a:gd name="T31" fmla="*/ 0 h 28"/>
                      <a:gd name="T32" fmla="*/ 39 w 39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39" h="28">
                        <a:moveTo>
                          <a:pt x="0" y="0"/>
                        </a:moveTo>
                        <a:lnTo>
                          <a:pt x="39" y="0"/>
                        </a:lnTo>
                        <a:lnTo>
                          <a:pt x="39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36" y="0"/>
                        </a:lnTo>
                        <a:lnTo>
                          <a:pt x="36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1EEA1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28" name="Freeform 619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18" cy="14"/>
                  </a:xfrm>
                  <a:custGeom>
                    <a:avLst/>
                    <a:gdLst>
                      <a:gd name="T0" fmla="*/ 0 w 36"/>
                      <a:gd name="T1" fmla="*/ 0 h 28"/>
                      <a:gd name="T2" fmla="*/ 5 w 36"/>
                      <a:gd name="T3" fmla="*/ 0 h 28"/>
                      <a:gd name="T4" fmla="*/ 5 w 36"/>
                      <a:gd name="T5" fmla="*/ 4 h 28"/>
                      <a:gd name="T6" fmla="*/ 0 w 36"/>
                      <a:gd name="T7" fmla="*/ 4 h 28"/>
                      <a:gd name="T8" fmla="*/ 0 w 36"/>
                      <a:gd name="T9" fmla="*/ 0 h 28"/>
                      <a:gd name="T10" fmla="*/ 0 w 36"/>
                      <a:gd name="T11" fmla="*/ 0 h 28"/>
                      <a:gd name="T12" fmla="*/ 5 w 36"/>
                      <a:gd name="T13" fmla="*/ 0 h 28"/>
                      <a:gd name="T14" fmla="*/ 5 w 36"/>
                      <a:gd name="T15" fmla="*/ 4 h 28"/>
                      <a:gd name="T16" fmla="*/ 0 w 36"/>
                      <a:gd name="T17" fmla="*/ 4 h 28"/>
                      <a:gd name="T18" fmla="*/ 0 w 36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36"/>
                      <a:gd name="T31" fmla="*/ 0 h 28"/>
                      <a:gd name="T32" fmla="*/ 36 w 36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36" h="28">
                        <a:moveTo>
                          <a:pt x="0" y="0"/>
                        </a:moveTo>
                        <a:lnTo>
                          <a:pt x="36" y="0"/>
                        </a:lnTo>
                        <a:lnTo>
                          <a:pt x="36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34" y="0"/>
                        </a:lnTo>
                        <a:lnTo>
                          <a:pt x="34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1DEB1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29" name="Freeform 620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17" cy="14"/>
                  </a:xfrm>
                  <a:custGeom>
                    <a:avLst/>
                    <a:gdLst>
                      <a:gd name="T0" fmla="*/ 0 w 34"/>
                      <a:gd name="T1" fmla="*/ 0 h 28"/>
                      <a:gd name="T2" fmla="*/ 4 w 34"/>
                      <a:gd name="T3" fmla="*/ 0 h 28"/>
                      <a:gd name="T4" fmla="*/ 4 w 34"/>
                      <a:gd name="T5" fmla="*/ 4 h 28"/>
                      <a:gd name="T6" fmla="*/ 0 w 34"/>
                      <a:gd name="T7" fmla="*/ 4 h 28"/>
                      <a:gd name="T8" fmla="*/ 0 w 34"/>
                      <a:gd name="T9" fmla="*/ 0 h 28"/>
                      <a:gd name="T10" fmla="*/ 0 w 34"/>
                      <a:gd name="T11" fmla="*/ 0 h 28"/>
                      <a:gd name="T12" fmla="*/ 4 w 34"/>
                      <a:gd name="T13" fmla="*/ 0 h 28"/>
                      <a:gd name="T14" fmla="*/ 4 w 34"/>
                      <a:gd name="T15" fmla="*/ 4 h 28"/>
                      <a:gd name="T16" fmla="*/ 0 w 34"/>
                      <a:gd name="T17" fmla="*/ 4 h 28"/>
                      <a:gd name="T18" fmla="*/ 0 w 34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34"/>
                      <a:gd name="T31" fmla="*/ 0 h 28"/>
                      <a:gd name="T32" fmla="*/ 34 w 34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34" h="28">
                        <a:moveTo>
                          <a:pt x="0" y="0"/>
                        </a:moveTo>
                        <a:lnTo>
                          <a:pt x="34" y="0"/>
                        </a:lnTo>
                        <a:lnTo>
                          <a:pt x="34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32" y="0"/>
                        </a:lnTo>
                        <a:lnTo>
                          <a:pt x="32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1BED1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30" name="Freeform 621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15" cy="14"/>
                  </a:xfrm>
                  <a:custGeom>
                    <a:avLst/>
                    <a:gdLst>
                      <a:gd name="T0" fmla="*/ 0 w 32"/>
                      <a:gd name="T1" fmla="*/ 0 h 28"/>
                      <a:gd name="T2" fmla="*/ 3 w 32"/>
                      <a:gd name="T3" fmla="*/ 0 h 28"/>
                      <a:gd name="T4" fmla="*/ 3 w 32"/>
                      <a:gd name="T5" fmla="*/ 4 h 28"/>
                      <a:gd name="T6" fmla="*/ 0 w 32"/>
                      <a:gd name="T7" fmla="*/ 4 h 28"/>
                      <a:gd name="T8" fmla="*/ 0 w 32"/>
                      <a:gd name="T9" fmla="*/ 0 h 28"/>
                      <a:gd name="T10" fmla="*/ 0 w 32"/>
                      <a:gd name="T11" fmla="*/ 0 h 28"/>
                      <a:gd name="T12" fmla="*/ 3 w 32"/>
                      <a:gd name="T13" fmla="*/ 0 h 28"/>
                      <a:gd name="T14" fmla="*/ 3 w 32"/>
                      <a:gd name="T15" fmla="*/ 4 h 28"/>
                      <a:gd name="T16" fmla="*/ 0 w 32"/>
                      <a:gd name="T17" fmla="*/ 4 h 28"/>
                      <a:gd name="T18" fmla="*/ 0 w 32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32"/>
                      <a:gd name="T31" fmla="*/ 0 h 28"/>
                      <a:gd name="T32" fmla="*/ 32 w 32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32" h="28">
                        <a:moveTo>
                          <a:pt x="0" y="0"/>
                        </a:moveTo>
                        <a:lnTo>
                          <a:pt x="32" y="0"/>
                        </a:lnTo>
                        <a:lnTo>
                          <a:pt x="32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30" y="0"/>
                        </a:lnTo>
                        <a:lnTo>
                          <a:pt x="30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19EE1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31" name="Freeform 622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14" cy="14"/>
                  </a:xfrm>
                  <a:custGeom>
                    <a:avLst/>
                    <a:gdLst>
                      <a:gd name="T0" fmla="*/ 0 w 30"/>
                      <a:gd name="T1" fmla="*/ 0 h 28"/>
                      <a:gd name="T2" fmla="*/ 3 w 30"/>
                      <a:gd name="T3" fmla="*/ 0 h 28"/>
                      <a:gd name="T4" fmla="*/ 3 w 30"/>
                      <a:gd name="T5" fmla="*/ 4 h 28"/>
                      <a:gd name="T6" fmla="*/ 0 w 30"/>
                      <a:gd name="T7" fmla="*/ 4 h 28"/>
                      <a:gd name="T8" fmla="*/ 0 w 30"/>
                      <a:gd name="T9" fmla="*/ 0 h 28"/>
                      <a:gd name="T10" fmla="*/ 0 w 30"/>
                      <a:gd name="T11" fmla="*/ 0 h 28"/>
                      <a:gd name="T12" fmla="*/ 3 w 30"/>
                      <a:gd name="T13" fmla="*/ 0 h 28"/>
                      <a:gd name="T14" fmla="*/ 3 w 30"/>
                      <a:gd name="T15" fmla="*/ 4 h 28"/>
                      <a:gd name="T16" fmla="*/ 0 w 30"/>
                      <a:gd name="T17" fmla="*/ 4 h 28"/>
                      <a:gd name="T18" fmla="*/ 0 w 30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30"/>
                      <a:gd name="T31" fmla="*/ 0 h 28"/>
                      <a:gd name="T32" fmla="*/ 30 w 30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30" h="28">
                        <a:moveTo>
                          <a:pt x="0" y="0"/>
                        </a:moveTo>
                        <a:lnTo>
                          <a:pt x="30" y="0"/>
                        </a:lnTo>
                        <a:lnTo>
                          <a:pt x="30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27" y="0"/>
                        </a:lnTo>
                        <a:lnTo>
                          <a:pt x="27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17EF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32" name="Freeform 623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13" cy="14"/>
                  </a:xfrm>
                  <a:custGeom>
                    <a:avLst/>
                    <a:gdLst>
                      <a:gd name="T0" fmla="*/ 0 w 27"/>
                      <a:gd name="T1" fmla="*/ 0 h 28"/>
                      <a:gd name="T2" fmla="*/ 3 w 27"/>
                      <a:gd name="T3" fmla="*/ 0 h 28"/>
                      <a:gd name="T4" fmla="*/ 3 w 27"/>
                      <a:gd name="T5" fmla="*/ 4 h 28"/>
                      <a:gd name="T6" fmla="*/ 0 w 27"/>
                      <a:gd name="T7" fmla="*/ 4 h 28"/>
                      <a:gd name="T8" fmla="*/ 0 w 27"/>
                      <a:gd name="T9" fmla="*/ 0 h 28"/>
                      <a:gd name="T10" fmla="*/ 0 w 27"/>
                      <a:gd name="T11" fmla="*/ 0 h 28"/>
                      <a:gd name="T12" fmla="*/ 3 w 27"/>
                      <a:gd name="T13" fmla="*/ 0 h 28"/>
                      <a:gd name="T14" fmla="*/ 3 w 27"/>
                      <a:gd name="T15" fmla="*/ 4 h 28"/>
                      <a:gd name="T16" fmla="*/ 0 w 27"/>
                      <a:gd name="T17" fmla="*/ 4 h 28"/>
                      <a:gd name="T18" fmla="*/ 0 w 27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7"/>
                      <a:gd name="T31" fmla="*/ 0 h 28"/>
                      <a:gd name="T32" fmla="*/ 27 w 27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7" h="28">
                        <a:moveTo>
                          <a:pt x="0" y="0"/>
                        </a:moveTo>
                        <a:lnTo>
                          <a:pt x="27" y="0"/>
                        </a:lnTo>
                        <a:lnTo>
                          <a:pt x="27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25" y="0"/>
                        </a:lnTo>
                        <a:lnTo>
                          <a:pt x="25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16F01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33" name="Freeform 624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12" cy="14"/>
                  </a:xfrm>
                  <a:custGeom>
                    <a:avLst/>
                    <a:gdLst>
                      <a:gd name="T0" fmla="*/ 0 w 25"/>
                      <a:gd name="T1" fmla="*/ 0 h 28"/>
                      <a:gd name="T2" fmla="*/ 3 w 25"/>
                      <a:gd name="T3" fmla="*/ 0 h 28"/>
                      <a:gd name="T4" fmla="*/ 3 w 25"/>
                      <a:gd name="T5" fmla="*/ 4 h 28"/>
                      <a:gd name="T6" fmla="*/ 0 w 25"/>
                      <a:gd name="T7" fmla="*/ 4 h 28"/>
                      <a:gd name="T8" fmla="*/ 0 w 25"/>
                      <a:gd name="T9" fmla="*/ 0 h 28"/>
                      <a:gd name="T10" fmla="*/ 0 w 25"/>
                      <a:gd name="T11" fmla="*/ 0 h 28"/>
                      <a:gd name="T12" fmla="*/ 2 w 25"/>
                      <a:gd name="T13" fmla="*/ 0 h 28"/>
                      <a:gd name="T14" fmla="*/ 2 w 25"/>
                      <a:gd name="T15" fmla="*/ 4 h 28"/>
                      <a:gd name="T16" fmla="*/ 0 w 25"/>
                      <a:gd name="T17" fmla="*/ 4 h 28"/>
                      <a:gd name="T18" fmla="*/ 0 w 25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5"/>
                      <a:gd name="T31" fmla="*/ 0 h 28"/>
                      <a:gd name="T32" fmla="*/ 25 w 25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5" h="28">
                        <a:moveTo>
                          <a:pt x="0" y="0"/>
                        </a:moveTo>
                        <a:lnTo>
                          <a:pt x="25" y="0"/>
                        </a:lnTo>
                        <a:lnTo>
                          <a:pt x="25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23" y="0"/>
                        </a:lnTo>
                        <a:lnTo>
                          <a:pt x="23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14F11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34" name="Freeform 625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11" cy="14"/>
                  </a:xfrm>
                  <a:custGeom>
                    <a:avLst/>
                    <a:gdLst>
                      <a:gd name="T0" fmla="*/ 0 w 23"/>
                      <a:gd name="T1" fmla="*/ 0 h 28"/>
                      <a:gd name="T2" fmla="*/ 2 w 23"/>
                      <a:gd name="T3" fmla="*/ 0 h 28"/>
                      <a:gd name="T4" fmla="*/ 2 w 23"/>
                      <a:gd name="T5" fmla="*/ 4 h 28"/>
                      <a:gd name="T6" fmla="*/ 0 w 23"/>
                      <a:gd name="T7" fmla="*/ 4 h 28"/>
                      <a:gd name="T8" fmla="*/ 0 w 23"/>
                      <a:gd name="T9" fmla="*/ 0 h 28"/>
                      <a:gd name="T10" fmla="*/ 0 w 23"/>
                      <a:gd name="T11" fmla="*/ 0 h 28"/>
                      <a:gd name="T12" fmla="*/ 2 w 23"/>
                      <a:gd name="T13" fmla="*/ 0 h 28"/>
                      <a:gd name="T14" fmla="*/ 2 w 23"/>
                      <a:gd name="T15" fmla="*/ 4 h 28"/>
                      <a:gd name="T16" fmla="*/ 0 w 23"/>
                      <a:gd name="T17" fmla="*/ 4 h 28"/>
                      <a:gd name="T18" fmla="*/ 0 w 23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3"/>
                      <a:gd name="T31" fmla="*/ 0 h 28"/>
                      <a:gd name="T32" fmla="*/ 23 w 23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3" h="28">
                        <a:moveTo>
                          <a:pt x="0" y="0"/>
                        </a:moveTo>
                        <a:lnTo>
                          <a:pt x="23" y="0"/>
                        </a:lnTo>
                        <a:lnTo>
                          <a:pt x="23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20" y="0"/>
                        </a:lnTo>
                        <a:lnTo>
                          <a:pt x="20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12F21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35" name="Freeform 626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10" cy="14"/>
                  </a:xfrm>
                  <a:custGeom>
                    <a:avLst/>
                    <a:gdLst>
                      <a:gd name="T0" fmla="*/ 0 w 20"/>
                      <a:gd name="T1" fmla="*/ 0 h 28"/>
                      <a:gd name="T2" fmla="*/ 3 w 20"/>
                      <a:gd name="T3" fmla="*/ 0 h 28"/>
                      <a:gd name="T4" fmla="*/ 3 w 20"/>
                      <a:gd name="T5" fmla="*/ 4 h 28"/>
                      <a:gd name="T6" fmla="*/ 0 w 20"/>
                      <a:gd name="T7" fmla="*/ 4 h 28"/>
                      <a:gd name="T8" fmla="*/ 0 w 20"/>
                      <a:gd name="T9" fmla="*/ 0 h 28"/>
                      <a:gd name="T10" fmla="*/ 0 w 20"/>
                      <a:gd name="T11" fmla="*/ 0 h 28"/>
                      <a:gd name="T12" fmla="*/ 3 w 20"/>
                      <a:gd name="T13" fmla="*/ 0 h 28"/>
                      <a:gd name="T14" fmla="*/ 3 w 20"/>
                      <a:gd name="T15" fmla="*/ 4 h 28"/>
                      <a:gd name="T16" fmla="*/ 0 w 20"/>
                      <a:gd name="T17" fmla="*/ 4 h 28"/>
                      <a:gd name="T18" fmla="*/ 0 w 20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0"/>
                      <a:gd name="T31" fmla="*/ 0 h 28"/>
                      <a:gd name="T32" fmla="*/ 20 w 20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0" h="28">
                        <a:moveTo>
                          <a:pt x="0" y="0"/>
                        </a:moveTo>
                        <a:lnTo>
                          <a:pt x="20" y="0"/>
                        </a:lnTo>
                        <a:lnTo>
                          <a:pt x="20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8" y="0"/>
                        </a:lnTo>
                        <a:lnTo>
                          <a:pt x="18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11F31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36" name="Freeform 627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9" cy="14"/>
                  </a:xfrm>
                  <a:custGeom>
                    <a:avLst/>
                    <a:gdLst>
                      <a:gd name="T0" fmla="*/ 0 w 18"/>
                      <a:gd name="T1" fmla="*/ 0 h 28"/>
                      <a:gd name="T2" fmla="*/ 2 w 18"/>
                      <a:gd name="T3" fmla="*/ 0 h 28"/>
                      <a:gd name="T4" fmla="*/ 2 w 18"/>
                      <a:gd name="T5" fmla="*/ 4 h 28"/>
                      <a:gd name="T6" fmla="*/ 0 w 18"/>
                      <a:gd name="T7" fmla="*/ 4 h 28"/>
                      <a:gd name="T8" fmla="*/ 0 w 18"/>
                      <a:gd name="T9" fmla="*/ 0 h 28"/>
                      <a:gd name="T10" fmla="*/ 0 w 18"/>
                      <a:gd name="T11" fmla="*/ 0 h 28"/>
                      <a:gd name="T12" fmla="*/ 2 w 18"/>
                      <a:gd name="T13" fmla="*/ 0 h 28"/>
                      <a:gd name="T14" fmla="*/ 2 w 18"/>
                      <a:gd name="T15" fmla="*/ 4 h 28"/>
                      <a:gd name="T16" fmla="*/ 0 w 18"/>
                      <a:gd name="T17" fmla="*/ 4 h 28"/>
                      <a:gd name="T18" fmla="*/ 0 w 18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8"/>
                      <a:gd name="T31" fmla="*/ 0 h 28"/>
                      <a:gd name="T32" fmla="*/ 18 w 18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8" h="28">
                        <a:moveTo>
                          <a:pt x="0" y="0"/>
                        </a:moveTo>
                        <a:lnTo>
                          <a:pt x="18" y="0"/>
                        </a:lnTo>
                        <a:lnTo>
                          <a:pt x="18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6" y="0"/>
                        </a:lnTo>
                        <a:lnTo>
                          <a:pt x="16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FF40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37" name="Freeform 628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7" cy="14"/>
                  </a:xfrm>
                  <a:custGeom>
                    <a:avLst/>
                    <a:gdLst>
                      <a:gd name="T0" fmla="*/ 0 w 16"/>
                      <a:gd name="T1" fmla="*/ 0 h 28"/>
                      <a:gd name="T2" fmla="*/ 1 w 16"/>
                      <a:gd name="T3" fmla="*/ 0 h 28"/>
                      <a:gd name="T4" fmla="*/ 1 w 16"/>
                      <a:gd name="T5" fmla="*/ 4 h 28"/>
                      <a:gd name="T6" fmla="*/ 0 w 16"/>
                      <a:gd name="T7" fmla="*/ 4 h 28"/>
                      <a:gd name="T8" fmla="*/ 0 w 16"/>
                      <a:gd name="T9" fmla="*/ 0 h 28"/>
                      <a:gd name="T10" fmla="*/ 0 w 16"/>
                      <a:gd name="T11" fmla="*/ 0 h 28"/>
                      <a:gd name="T12" fmla="*/ 1 w 16"/>
                      <a:gd name="T13" fmla="*/ 0 h 28"/>
                      <a:gd name="T14" fmla="*/ 1 w 16"/>
                      <a:gd name="T15" fmla="*/ 4 h 28"/>
                      <a:gd name="T16" fmla="*/ 0 w 16"/>
                      <a:gd name="T17" fmla="*/ 4 h 28"/>
                      <a:gd name="T18" fmla="*/ 0 w 16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6"/>
                      <a:gd name="T31" fmla="*/ 0 h 28"/>
                      <a:gd name="T32" fmla="*/ 16 w 16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6" h="28">
                        <a:moveTo>
                          <a:pt x="0" y="0"/>
                        </a:moveTo>
                        <a:lnTo>
                          <a:pt x="16" y="0"/>
                        </a:lnTo>
                        <a:lnTo>
                          <a:pt x="16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4" y="0"/>
                        </a:lnTo>
                        <a:lnTo>
                          <a:pt x="14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DF60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38" name="Freeform 629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6" cy="14"/>
                  </a:xfrm>
                  <a:custGeom>
                    <a:avLst/>
                    <a:gdLst>
                      <a:gd name="T0" fmla="*/ 0 w 14"/>
                      <a:gd name="T1" fmla="*/ 0 h 28"/>
                      <a:gd name="T2" fmla="*/ 1 w 14"/>
                      <a:gd name="T3" fmla="*/ 0 h 28"/>
                      <a:gd name="T4" fmla="*/ 1 w 14"/>
                      <a:gd name="T5" fmla="*/ 4 h 28"/>
                      <a:gd name="T6" fmla="*/ 0 w 14"/>
                      <a:gd name="T7" fmla="*/ 4 h 28"/>
                      <a:gd name="T8" fmla="*/ 0 w 14"/>
                      <a:gd name="T9" fmla="*/ 0 h 28"/>
                      <a:gd name="T10" fmla="*/ 0 w 14"/>
                      <a:gd name="T11" fmla="*/ 0 h 28"/>
                      <a:gd name="T12" fmla="*/ 1 w 14"/>
                      <a:gd name="T13" fmla="*/ 0 h 28"/>
                      <a:gd name="T14" fmla="*/ 1 w 14"/>
                      <a:gd name="T15" fmla="*/ 4 h 28"/>
                      <a:gd name="T16" fmla="*/ 0 w 14"/>
                      <a:gd name="T17" fmla="*/ 4 h 28"/>
                      <a:gd name="T18" fmla="*/ 0 w 14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4"/>
                      <a:gd name="T31" fmla="*/ 0 h 28"/>
                      <a:gd name="T32" fmla="*/ 14 w 14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4" h="28">
                        <a:moveTo>
                          <a:pt x="0" y="0"/>
                        </a:moveTo>
                        <a:lnTo>
                          <a:pt x="14" y="0"/>
                        </a:lnTo>
                        <a:lnTo>
                          <a:pt x="14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1" y="0"/>
                        </a:lnTo>
                        <a:lnTo>
                          <a:pt x="11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BF70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39" name="Freeform 630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5" cy="14"/>
                  </a:xfrm>
                  <a:custGeom>
                    <a:avLst/>
                    <a:gdLst>
                      <a:gd name="T0" fmla="*/ 0 w 11"/>
                      <a:gd name="T1" fmla="*/ 0 h 28"/>
                      <a:gd name="T2" fmla="*/ 1 w 11"/>
                      <a:gd name="T3" fmla="*/ 0 h 28"/>
                      <a:gd name="T4" fmla="*/ 1 w 11"/>
                      <a:gd name="T5" fmla="*/ 4 h 28"/>
                      <a:gd name="T6" fmla="*/ 0 w 11"/>
                      <a:gd name="T7" fmla="*/ 4 h 28"/>
                      <a:gd name="T8" fmla="*/ 0 w 11"/>
                      <a:gd name="T9" fmla="*/ 0 h 28"/>
                      <a:gd name="T10" fmla="*/ 0 w 11"/>
                      <a:gd name="T11" fmla="*/ 0 h 28"/>
                      <a:gd name="T12" fmla="*/ 1 w 11"/>
                      <a:gd name="T13" fmla="*/ 0 h 28"/>
                      <a:gd name="T14" fmla="*/ 1 w 11"/>
                      <a:gd name="T15" fmla="*/ 4 h 28"/>
                      <a:gd name="T16" fmla="*/ 0 w 11"/>
                      <a:gd name="T17" fmla="*/ 4 h 28"/>
                      <a:gd name="T18" fmla="*/ 0 w 11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1"/>
                      <a:gd name="T31" fmla="*/ 0 h 28"/>
                      <a:gd name="T32" fmla="*/ 11 w 11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1" h="28">
                        <a:moveTo>
                          <a:pt x="0" y="0"/>
                        </a:moveTo>
                        <a:lnTo>
                          <a:pt x="11" y="0"/>
                        </a:lnTo>
                        <a:lnTo>
                          <a:pt x="11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9" y="0"/>
                        </a:lnTo>
                        <a:lnTo>
                          <a:pt x="9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AF80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40" name="Freeform 631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4" cy="14"/>
                  </a:xfrm>
                  <a:custGeom>
                    <a:avLst/>
                    <a:gdLst>
                      <a:gd name="T0" fmla="*/ 0 w 9"/>
                      <a:gd name="T1" fmla="*/ 0 h 28"/>
                      <a:gd name="T2" fmla="*/ 1 w 9"/>
                      <a:gd name="T3" fmla="*/ 0 h 28"/>
                      <a:gd name="T4" fmla="*/ 1 w 9"/>
                      <a:gd name="T5" fmla="*/ 4 h 28"/>
                      <a:gd name="T6" fmla="*/ 0 w 9"/>
                      <a:gd name="T7" fmla="*/ 4 h 28"/>
                      <a:gd name="T8" fmla="*/ 0 w 9"/>
                      <a:gd name="T9" fmla="*/ 0 h 28"/>
                      <a:gd name="T10" fmla="*/ 0 w 9"/>
                      <a:gd name="T11" fmla="*/ 0 h 28"/>
                      <a:gd name="T12" fmla="*/ 0 w 9"/>
                      <a:gd name="T13" fmla="*/ 0 h 28"/>
                      <a:gd name="T14" fmla="*/ 0 w 9"/>
                      <a:gd name="T15" fmla="*/ 4 h 28"/>
                      <a:gd name="T16" fmla="*/ 0 w 9"/>
                      <a:gd name="T17" fmla="*/ 4 h 28"/>
                      <a:gd name="T18" fmla="*/ 0 w 9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"/>
                      <a:gd name="T31" fmla="*/ 0 h 28"/>
                      <a:gd name="T32" fmla="*/ 9 w 9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" h="28">
                        <a:moveTo>
                          <a:pt x="0" y="0"/>
                        </a:moveTo>
                        <a:lnTo>
                          <a:pt x="9" y="0"/>
                        </a:lnTo>
                        <a:lnTo>
                          <a:pt x="9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7" y="0"/>
                        </a:lnTo>
                        <a:lnTo>
                          <a:pt x="7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8F90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41" name="Freeform 632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3" cy="14"/>
                  </a:xfrm>
                  <a:custGeom>
                    <a:avLst/>
                    <a:gdLst>
                      <a:gd name="T0" fmla="*/ 0 w 7"/>
                      <a:gd name="T1" fmla="*/ 0 h 28"/>
                      <a:gd name="T2" fmla="*/ 0 w 7"/>
                      <a:gd name="T3" fmla="*/ 0 h 28"/>
                      <a:gd name="T4" fmla="*/ 0 w 7"/>
                      <a:gd name="T5" fmla="*/ 4 h 28"/>
                      <a:gd name="T6" fmla="*/ 0 w 7"/>
                      <a:gd name="T7" fmla="*/ 4 h 28"/>
                      <a:gd name="T8" fmla="*/ 0 w 7"/>
                      <a:gd name="T9" fmla="*/ 0 h 28"/>
                      <a:gd name="T10" fmla="*/ 0 w 7"/>
                      <a:gd name="T11" fmla="*/ 0 h 28"/>
                      <a:gd name="T12" fmla="*/ 0 w 7"/>
                      <a:gd name="T13" fmla="*/ 0 h 28"/>
                      <a:gd name="T14" fmla="*/ 0 w 7"/>
                      <a:gd name="T15" fmla="*/ 4 h 28"/>
                      <a:gd name="T16" fmla="*/ 0 w 7"/>
                      <a:gd name="T17" fmla="*/ 4 h 28"/>
                      <a:gd name="T18" fmla="*/ 0 w 7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7"/>
                      <a:gd name="T31" fmla="*/ 0 h 28"/>
                      <a:gd name="T32" fmla="*/ 7 w 7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7" h="28">
                        <a:moveTo>
                          <a:pt x="0" y="0"/>
                        </a:moveTo>
                        <a:lnTo>
                          <a:pt x="7" y="0"/>
                        </a:lnTo>
                        <a:lnTo>
                          <a:pt x="7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5" y="0"/>
                        </a:lnTo>
                        <a:lnTo>
                          <a:pt x="5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6FA0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42" name="Freeform 633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2" cy="14"/>
                  </a:xfrm>
                  <a:custGeom>
                    <a:avLst/>
                    <a:gdLst>
                      <a:gd name="T0" fmla="*/ 0 w 5"/>
                      <a:gd name="T1" fmla="*/ 0 h 28"/>
                      <a:gd name="T2" fmla="*/ 0 w 5"/>
                      <a:gd name="T3" fmla="*/ 0 h 28"/>
                      <a:gd name="T4" fmla="*/ 0 w 5"/>
                      <a:gd name="T5" fmla="*/ 4 h 28"/>
                      <a:gd name="T6" fmla="*/ 0 w 5"/>
                      <a:gd name="T7" fmla="*/ 4 h 28"/>
                      <a:gd name="T8" fmla="*/ 0 w 5"/>
                      <a:gd name="T9" fmla="*/ 0 h 28"/>
                      <a:gd name="T10" fmla="*/ 0 w 5"/>
                      <a:gd name="T11" fmla="*/ 0 h 28"/>
                      <a:gd name="T12" fmla="*/ 0 w 5"/>
                      <a:gd name="T13" fmla="*/ 0 h 28"/>
                      <a:gd name="T14" fmla="*/ 0 w 5"/>
                      <a:gd name="T15" fmla="*/ 4 h 28"/>
                      <a:gd name="T16" fmla="*/ 0 w 5"/>
                      <a:gd name="T17" fmla="*/ 4 h 28"/>
                      <a:gd name="T18" fmla="*/ 0 w 5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"/>
                      <a:gd name="T31" fmla="*/ 0 h 28"/>
                      <a:gd name="T32" fmla="*/ 5 w 5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" h="28">
                        <a:moveTo>
                          <a:pt x="0" y="0"/>
                        </a:moveTo>
                        <a:lnTo>
                          <a:pt x="5" y="0"/>
                        </a:lnTo>
                        <a:lnTo>
                          <a:pt x="5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2" y="0"/>
                        </a:lnTo>
                        <a:lnTo>
                          <a:pt x="2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5FB0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43" name="Freeform 634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1" cy="14"/>
                  </a:xfrm>
                  <a:custGeom>
                    <a:avLst/>
                    <a:gdLst>
                      <a:gd name="T0" fmla="*/ 0 w 2"/>
                      <a:gd name="T1" fmla="*/ 0 h 28"/>
                      <a:gd name="T2" fmla="*/ 1 w 2"/>
                      <a:gd name="T3" fmla="*/ 0 h 28"/>
                      <a:gd name="T4" fmla="*/ 1 w 2"/>
                      <a:gd name="T5" fmla="*/ 4 h 28"/>
                      <a:gd name="T6" fmla="*/ 0 w 2"/>
                      <a:gd name="T7" fmla="*/ 4 h 28"/>
                      <a:gd name="T8" fmla="*/ 0 w 2"/>
                      <a:gd name="T9" fmla="*/ 0 h 28"/>
                      <a:gd name="T10" fmla="*/ 0 w 2"/>
                      <a:gd name="T11" fmla="*/ 0 h 28"/>
                      <a:gd name="T12" fmla="*/ 0 w 2"/>
                      <a:gd name="T13" fmla="*/ 0 h 28"/>
                      <a:gd name="T14" fmla="*/ 0 w 2"/>
                      <a:gd name="T15" fmla="*/ 4 h 28"/>
                      <a:gd name="T16" fmla="*/ 0 w 2"/>
                      <a:gd name="T17" fmla="*/ 4 h 28"/>
                      <a:gd name="T18" fmla="*/ 0 w 2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"/>
                      <a:gd name="T31" fmla="*/ 0 h 28"/>
                      <a:gd name="T32" fmla="*/ 2 w 2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" h="28">
                        <a:moveTo>
                          <a:pt x="0" y="0"/>
                        </a:moveTo>
                        <a:lnTo>
                          <a:pt x="2" y="0"/>
                        </a:lnTo>
                        <a:lnTo>
                          <a:pt x="2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44" name="Freeform 635"/>
                  <p:cNvSpPr>
                    <a:spLocks/>
                  </p:cNvSpPr>
                  <p:nvPr/>
                </p:nvSpPr>
                <p:spPr bwMode="auto">
                  <a:xfrm>
                    <a:off x="1804" y="1032"/>
                    <a:ext cx="101" cy="14"/>
                  </a:xfrm>
                  <a:custGeom>
                    <a:avLst/>
                    <a:gdLst>
                      <a:gd name="T0" fmla="*/ 25 w 203"/>
                      <a:gd name="T1" fmla="*/ 0 h 28"/>
                      <a:gd name="T2" fmla="*/ 18 w 203"/>
                      <a:gd name="T3" fmla="*/ 4 h 28"/>
                      <a:gd name="T4" fmla="*/ 0 w 203"/>
                      <a:gd name="T5" fmla="*/ 4 h 28"/>
                      <a:gd name="T6" fmla="*/ 7 w 203"/>
                      <a:gd name="T7" fmla="*/ 0 h 28"/>
                      <a:gd name="T8" fmla="*/ 25 w 203"/>
                      <a:gd name="T9" fmla="*/ 0 h 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3"/>
                      <a:gd name="T16" fmla="*/ 0 h 28"/>
                      <a:gd name="T17" fmla="*/ 203 w 203"/>
                      <a:gd name="T18" fmla="*/ 28 h 2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3" h="28">
                        <a:moveTo>
                          <a:pt x="203" y="0"/>
                        </a:moveTo>
                        <a:lnTo>
                          <a:pt x="146" y="28"/>
                        </a:lnTo>
                        <a:lnTo>
                          <a:pt x="0" y="28"/>
                        </a:lnTo>
                        <a:lnTo>
                          <a:pt x="56" y="0"/>
                        </a:lnTo>
                        <a:lnTo>
                          <a:pt x="20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45" name="Freeform 636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101" cy="14"/>
                  </a:xfrm>
                  <a:custGeom>
                    <a:avLst/>
                    <a:gdLst>
                      <a:gd name="T0" fmla="*/ 0 w 203"/>
                      <a:gd name="T1" fmla="*/ 0 h 28"/>
                      <a:gd name="T2" fmla="*/ 25 w 203"/>
                      <a:gd name="T3" fmla="*/ 0 h 28"/>
                      <a:gd name="T4" fmla="*/ 25 w 203"/>
                      <a:gd name="T5" fmla="*/ 4 h 28"/>
                      <a:gd name="T6" fmla="*/ 0 w 203"/>
                      <a:gd name="T7" fmla="*/ 4 h 28"/>
                      <a:gd name="T8" fmla="*/ 0 w 203"/>
                      <a:gd name="T9" fmla="*/ 0 h 28"/>
                      <a:gd name="T10" fmla="*/ 0 w 203"/>
                      <a:gd name="T11" fmla="*/ 0 h 28"/>
                      <a:gd name="T12" fmla="*/ 25 w 203"/>
                      <a:gd name="T13" fmla="*/ 0 h 28"/>
                      <a:gd name="T14" fmla="*/ 25 w 203"/>
                      <a:gd name="T15" fmla="*/ 4 h 28"/>
                      <a:gd name="T16" fmla="*/ 0 w 203"/>
                      <a:gd name="T17" fmla="*/ 4 h 28"/>
                      <a:gd name="T18" fmla="*/ 0 w 203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03"/>
                      <a:gd name="T31" fmla="*/ 0 h 28"/>
                      <a:gd name="T32" fmla="*/ 203 w 203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03" h="28">
                        <a:moveTo>
                          <a:pt x="0" y="0"/>
                        </a:moveTo>
                        <a:lnTo>
                          <a:pt x="203" y="0"/>
                        </a:lnTo>
                        <a:lnTo>
                          <a:pt x="203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201" y="0"/>
                        </a:lnTo>
                        <a:lnTo>
                          <a:pt x="201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A9A9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46" name="Freeform 637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100" cy="14"/>
                  </a:xfrm>
                  <a:custGeom>
                    <a:avLst/>
                    <a:gdLst>
                      <a:gd name="T0" fmla="*/ 0 w 201"/>
                      <a:gd name="T1" fmla="*/ 0 h 28"/>
                      <a:gd name="T2" fmla="*/ 25 w 201"/>
                      <a:gd name="T3" fmla="*/ 0 h 28"/>
                      <a:gd name="T4" fmla="*/ 25 w 201"/>
                      <a:gd name="T5" fmla="*/ 4 h 28"/>
                      <a:gd name="T6" fmla="*/ 0 w 201"/>
                      <a:gd name="T7" fmla="*/ 4 h 28"/>
                      <a:gd name="T8" fmla="*/ 0 w 201"/>
                      <a:gd name="T9" fmla="*/ 0 h 28"/>
                      <a:gd name="T10" fmla="*/ 0 w 201"/>
                      <a:gd name="T11" fmla="*/ 0 h 28"/>
                      <a:gd name="T12" fmla="*/ 24 w 201"/>
                      <a:gd name="T13" fmla="*/ 0 h 28"/>
                      <a:gd name="T14" fmla="*/ 24 w 201"/>
                      <a:gd name="T15" fmla="*/ 4 h 28"/>
                      <a:gd name="T16" fmla="*/ 0 w 201"/>
                      <a:gd name="T17" fmla="*/ 4 h 28"/>
                      <a:gd name="T18" fmla="*/ 0 w 201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01"/>
                      <a:gd name="T31" fmla="*/ 0 h 28"/>
                      <a:gd name="T32" fmla="*/ 201 w 201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01" h="28">
                        <a:moveTo>
                          <a:pt x="0" y="0"/>
                        </a:moveTo>
                        <a:lnTo>
                          <a:pt x="201" y="0"/>
                        </a:lnTo>
                        <a:lnTo>
                          <a:pt x="201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98" y="0"/>
                        </a:lnTo>
                        <a:lnTo>
                          <a:pt x="198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89B9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47" name="Freeform 638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99" cy="14"/>
                  </a:xfrm>
                  <a:custGeom>
                    <a:avLst/>
                    <a:gdLst>
                      <a:gd name="T0" fmla="*/ 0 w 198"/>
                      <a:gd name="T1" fmla="*/ 0 h 28"/>
                      <a:gd name="T2" fmla="*/ 25 w 198"/>
                      <a:gd name="T3" fmla="*/ 0 h 28"/>
                      <a:gd name="T4" fmla="*/ 25 w 198"/>
                      <a:gd name="T5" fmla="*/ 4 h 28"/>
                      <a:gd name="T6" fmla="*/ 0 w 198"/>
                      <a:gd name="T7" fmla="*/ 4 h 28"/>
                      <a:gd name="T8" fmla="*/ 0 w 198"/>
                      <a:gd name="T9" fmla="*/ 0 h 28"/>
                      <a:gd name="T10" fmla="*/ 0 w 198"/>
                      <a:gd name="T11" fmla="*/ 0 h 28"/>
                      <a:gd name="T12" fmla="*/ 25 w 198"/>
                      <a:gd name="T13" fmla="*/ 0 h 28"/>
                      <a:gd name="T14" fmla="*/ 25 w 198"/>
                      <a:gd name="T15" fmla="*/ 4 h 28"/>
                      <a:gd name="T16" fmla="*/ 0 w 198"/>
                      <a:gd name="T17" fmla="*/ 4 h 28"/>
                      <a:gd name="T18" fmla="*/ 0 w 198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98"/>
                      <a:gd name="T31" fmla="*/ 0 h 28"/>
                      <a:gd name="T32" fmla="*/ 198 w 198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98" h="28">
                        <a:moveTo>
                          <a:pt x="0" y="0"/>
                        </a:moveTo>
                        <a:lnTo>
                          <a:pt x="198" y="0"/>
                        </a:lnTo>
                        <a:lnTo>
                          <a:pt x="198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96" y="0"/>
                        </a:lnTo>
                        <a:lnTo>
                          <a:pt x="196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69C9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48" name="Freeform 639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98" cy="14"/>
                  </a:xfrm>
                  <a:custGeom>
                    <a:avLst/>
                    <a:gdLst>
                      <a:gd name="T0" fmla="*/ 0 w 196"/>
                      <a:gd name="T1" fmla="*/ 0 h 28"/>
                      <a:gd name="T2" fmla="*/ 25 w 196"/>
                      <a:gd name="T3" fmla="*/ 0 h 28"/>
                      <a:gd name="T4" fmla="*/ 25 w 196"/>
                      <a:gd name="T5" fmla="*/ 4 h 28"/>
                      <a:gd name="T6" fmla="*/ 0 w 196"/>
                      <a:gd name="T7" fmla="*/ 4 h 28"/>
                      <a:gd name="T8" fmla="*/ 0 w 196"/>
                      <a:gd name="T9" fmla="*/ 0 h 28"/>
                      <a:gd name="T10" fmla="*/ 0 w 196"/>
                      <a:gd name="T11" fmla="*/ 0 h 28"/>
                      <a:gd name="T12" fmla="*/ 25 w 196"/>
                      <a:gd name="T13" fmla="*/ 0 h 28"/>
                      <a:gd name="T14" fmla="*/ 25 w 196"/>
                      <a:gd name="T15" fmla="*/ 4 h 28"/>
                      <a:gd name="T16" fmla="*/ 0 w 196"/>
                      <a:gd name="T17" fmla="*/ 4 h 28"/>
                      <a:gd name="T18" fmla="*/ 0 w 196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96"/>
                      <a:gd name="T31" fmla="*/ 0 h 28"/>
                      <a:gd name="T32" fmla="*/ 196 w 196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96" h="28">
                        <a:moveTo>
                          <a:pt x="0" y="0"/>
                        </a:moveTo>
                        <a:lnTo>
                          <a:pt x="196" y="0"/>
                        </a:lnTo>
                        <a:lnTo>
                          <a:pt x="196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94" y="0"/>
                        </a:lnTo>
                        <a:lnTo>
                          <a:pt x="194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49D9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49" name="Freeform 640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96" cy="14"/>
                  </a:xfrm>
                  <a:custGeom>
                    <a:avLst/>
                    <a:gdLst>
                      <a:gd name="T0" fmla="*/ 0 w 194"/>
                      <a:gd name="T1" fmla="*/ 0 h 28"/>
                      <a:gd name="T2" fmla="*/ 24 w 194"/>
                      <a:gd name="T3" fmla="*/ 0 h 28"/>
                      <a:gd name="T4" fmla="*/ 24 w 194"/>
                      <a:gd name="T5" fmla="*/ 4 h 28"/>
                      <a:gd name="T6" fmla="*/ 0 w 194"/>
                      <a:gd name="T7" fmla="*/ 4 h 28"/>
                      <a:gd name="T8" fmla="*/ 0 w 194"/>
                      <a:gd name="T9" fmla="*/ 0 h 28"/>
                      <a:gd name="T10" fmla="*/ 0 w 194"/>
                      <a:gd name="T11" fmla="*/ 0 h 28"/>
                      <a:gd name="T12" fmla="*/ 23 w 194"/>
                      <a:gd name="T13" fmla="*/ 0 h 28"/>
                      <a:gd name="T14" fmla="*/ 23 w 194"/>
                      <a:gd name="T15" fmla="*/ 4 h 28"/>
                      <a:gd name="T16" fmla="*/ 0 w 194"/>
                      <a:gd name="T17" fmla="*/ 4 h 28"/>
                      <a:gd name="T18" fmla="*/ 0 w 194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94"/>
                      <a:gd name="T31" fmla="*/ 0 h 28"/>
                      <a:gd name="T32" fmla="*/ 194 w 194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94" h="28">
                        <a:moveTo>
                          <a:pt x="0" y="0"/>
                        </a:moveTo>
                        <a:lnTo>
                          <a:pt x="194" y="0"/>
                        </a:lnTo>
                        <a:lnTo>
                          <a:pt x="194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92" y="0"/>
                        </a:lnTo>
                        <a:lnTo>
                          <a:pt x="192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39E9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50" name="Freeform 641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95" cy="14"/>
                  </a:xfrm>
                  <a:custGeom>
                    <a:avLst/>
                    <a:gdLst>
                      <a:gd name="T0" fmla="*/ 0 w 192"/>
                      <a:gd name="T1" fmla="*/ 0 h 28"/>
                      <a:gd name="T2" fmla="*/ 23 w 192"/>
                      <a:gd name="T3" fmla="*/ 0 h 28"/>
                      <a:gd name="T4" fmla="*/ 23 w 192"/>
                      <a:gd name="T5" fmla="*/ 4 h 28"/>
                      <a:gd name="T6" fmla="*/ 0 w 192"/>
                      <a:gd name="T7" fmla="*/ 4 h 28"/>
                      <a:gd name="T8" fmla="*/ 0 w 192"/>
                      <a:gd name="T9" fmla="*/ 0 h 28"/>
                      <a:gd name="T10" fmla="*/ 0 w 192"/>
                      <a:gd name="T11" fmla="*/ 0 h 28"/>
                      <a:gd name="T12" fmla="*/ 23 w 192"/>
                      <a:gd name="T13" fmla="*/ 0 h 28"/>
                      <a:gd name="T14" fmla="*/ 23 w 192"/>
                      <a:gd name="T15" fmla="*/ 4 h 28"/>
                      <a:gd name="T16" fmla="*/ 0 w 192"/>
                      <a:gd name="T17" fmla="*/ 4 h 28"/>
                      <a:gd name="T18" fmla="*/ 0 w 192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92"/>
                      <a:gd name="T31" fmla="*/ 0 h 28"/>
                      <a:gd name="T32" fmla="*/ 192 w 192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92" h="28">
                        <a:moveTo>
                          <a:pt x="0" y="0"/>
                        </a:moveTo>
                        <a:lnTo>
                          <a:pt x="192" y="0"/>
                        </a:lnTo>
                        <a:lnTo>
                          <a:pt x="192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89" y="0"/>
                        </a:lnTo>
                        <a:lnTo>
                          <a:pt x="189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19F9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51" name="Freeform 642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94" cy="14"/>
                  </a:xfrm>
                  <a:custGeom>
                    <a:avLst/>
                    <a:gdLst>
                      <a:gd name="T0" fmla="*/ 0 w 189"/>
                      <a:gd name="T1" fmla="*/ 0 h 28"/>
                      <a:gd name="T2" fmla="*/ 23 w 189"/>
                      <a:gd name="T3" fmla="*/ 0 h 28"/>
                      <a:gd name="T4" fmla="*/ 23 w 189"/>
                      <a:gd name="T5" fmla="*/ 4 h 28"/>
                      <a:gd name="T6" fmla="*/ 0 w 189"/>
                      <a:gd name="T7" fmla="*/ 4 h 28"/>
                      <a:gd name="T8" fmla="*/ 0 w 189"/>
                      <a:gd name="T9" fmla="*/ 0 h 28"/>
                      <a:gd name="T10" fmla="*/ 0 w 189"/>
                      <a:gd name="T11" fmla="*/ 0 h 28"/>
                      <a:gd name="T12" fmla="*/ 23 w 189"/>
                      <a:gd name="T13" fmla="*/ 0 h 28"/>
                      <a:gd name="T14" fmla="*/ 23 w 189"/>
                      <a:gd name="T15" fmla="*/ 4 h 28"/>
                      <a:gd name="T16" fmla="*/ 0 w 189"/>
                      <a:gd name="T17" fmla="*/ 4 h 28"/>
                      <a:gd name="T18" fmla="*/ 0 w 189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89"/>
                      <a:gd name="T31" fmla="*/ 0 h 28"/>
                      <a:gd name="T32" fmla="*/ 189 w 189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89" h="28">
                        <a:moveTo>
                          <a:pt x="0" y="0"/>
                        </a:moveTo>
                        <a:lnTo>
                          <a:pt x="189" y="0"/>
                        </a:lnTo>
                        <a:lnTo>
                          <a:pt x="189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87" y="0"/>
                        </a:lnTo>
                        <a:lnTo>
                          <a:pt x="187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FA08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52" name="Freeform 643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93" cy="14"/>
                  </a:xfrm>
                  <a:custGeom>
                    <a:avLst/>
                    <a:gdLst>
                      <a:gd name="T0" fmla="*/ 0 w 187"/>
                      <a:gd name="T1" fmla="*/ 0 h 28"/>
                      <a:gd name="T2" fmla="*/ 23 w 187"/>
                      <a:gd name="T3" fmla="*/ 0 h 28"/>
                      <a:gd name="T4" fmla="*/ 23 w 187"/>
                      <a:gd name="T5" fmla="*/ 4 h 28"/>
                      <a:gd name="T6" fmla="*/ 0 w 187"/>
                      <a:gd name="T7" fmla="*/ 4 h 28"/>
                      <a:gd name="T8" fmla="*/ 0 w 187"/>
                      <a:gd name="T9" fmla="*/ 0 h 28"/>
                      <a:gd name="T10" fmla="*/ 0 w 187"/>
                      <a:gd name="T11" fmla="*/ 0 h 28"/>
                      <a:gd name="T12" fmla="*/ 23 w 187"/>
                      <a:gd name="T13" fmla="*/ 0 h 28"/>
                      <a:gd name="T14" fmla="*/ 23 w 187"/>
                      <a:gd name="T15" fmla="*/ 4 h 28"/>
                      <a:gd name="T16" fmla="*/ 0 w 187"/>
                      <a:gd name="T17" fmla="*/ 4 h 28"/>
                      <a:gd name="T18" fmla="*/ 0 w 187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87"/>
                      <a:gd name="T31" fmla="*/ 0 h 28"/>
                      <a:gd name="T32" fmla="*/ 187 w 187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87" h="28">
                        <a:moveTo>
                          <a:pt x="0" y="0"/>
                        </a:moveTo>
                        <a:lnTo>
                          <a:pt x="187" y="0"/>
                        </a:lnTo>
                        <a:lnTo>
                          <a:pt x="187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85" y="0"/>
                        </a:lnTo>
                        <a:lnTo>
                          <a:pt x="185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EA18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53" name="Freeform 644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92" cy="14"/>
                  </a:xfrm>
                  <a:custGeom>
                    <a:avLst/>
                    <a:gdLst>
                      <a:gd name="T0" fmla="*/ 0 w 185"/>
                      <a:gd name="T1" fmla="*/ 0 h 28"/>
                      <a:gd name="T2" fmla="*/ 23 w 185"/>
                      <a:gd name="T3" fmla="*/ 0 h 28"/>
                      <a:gd name="T4" fmla="*/ 23 w 185"/>
                      <a:gd name="T5" fmla="*/ 4 h 28"/>
                      <a:gd name="T6" fmla="*/ 0 w 185"/>
                      <a:gd name="T7" fmla="*/ 4 h 28"/>
                      <a:gd name="T8" fmla="*/ 0 w 185"/>
                      <a:gd name="T9" fmla="*/ 0 h 28"/>
                      <a:gd name="T10" fmla="*/ 0 w 185"/>
                      <a:gd name="T11" fmla="*/ 0 h 28"/>
                      <a:gd name="T12" fmla="*/ 22 w 185"/>
                      <a:gd name="T13" fmla="*/ 0 h 28"/>
                      <a:gd name="T14" fmla="*/ 22 w 185"/>
                      <a:gd name="T15" fmla="*/ 4 h 28"/>
                      <a:gd name="T16" fmla="*/ 0 w 185"/>
                      <a:gd name="T17" fmla="*/ 4 h 28"/>
                      <a:gd name="T18" fmla="*/ 0 w 185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85"/>
                      <a:gd name="T31" fmla="*/ 0 h 28"/>
                      <a:gd name="T32" fmla="*/ 185 w 185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85" h="28">
                        <a:moveTo>
                          <a:pt x="0" y="0"/>
                        </a:moveTo>
                        <a:lnTo>
                          <a:pt x="185" y="0"/>
                        </a:lnTo>
                        <a:lnTo>
                          <a:pt x="185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82" y="0"/>
                        </a:lnTo>
                        <a:lnTo>
                          <a:pt x="182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CA28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54" name="Freeform 645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91" cy="14"/>
                  </a:xfrm>
                  <a:custGeom>
                    <a:avLst/>
                    <a:gdLst>
                      <a:gd name="T0" fmla="*/ 0 w 182"/>
                      <a:gd name="T1" fmla="*/ 0 h 28"/>
                      <a:gd name="T2" fmla="*/ 23 w 182"/>
                      <a:gd name="T3" fmla="*/ 0 h 28"/>
                      <a:gd name="T4" fmla="*/ 23 w 182"/>
                      <a:gd name="T5" fmla="*/ 4 h 28"/>
                      <a:gd name="T6" fmla="*/ 0 w 182"/>
                      <a:gd name="T7" fmla="*/ 4 h 28"/>
                      <a:gd name="T8" fmla="*/ 0 w 182"/>
                      <a:gd name="T9" fmla="*/ 0 h 28"/>
                      <a:gd name="T10" fmla="*/ 0 w 182"/>
                      <a:gd name="T11" fmla="*/ 0 h 28"/>
                      <a:gd name="T12" fmla="*/ 23 w 182"/>
                      <a:gd name="T13" fmla="*/ 0 h 28"/>
                      <a:gd name="T14" fmla="*/ 23 w 182"/>
                      <a:gd name="T15" fmla="*/ 4 h 28"/>
                      <a:gd name="T16" fmla="*/ 0 w 182"/>
                      <a:gd name="T17" fmla="*/ 4 h 28"/>
                      <a:gd name="T18" fmla="*/ 0 w 182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82"/>
                      <a:gd name="T31" fmla="*/ 0 h 28"/>
                      <a:gd name="T32" fmla="*/ 182 w 182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82" h="28">
                        <a:moveTo>
                          <a:pt x="0" y="0"/>
                        </a:moveTo>
                        <a:lnTo>
                          <a:pt x="182" y="0"/>
                        </a:lnTo>
                        <a:lnTo>
                          <a:pt x="182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80" y="0"/>
                        </a:lnTo>
                        <a:lnTo>
                          <a:pt x="180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AA48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55" name="Freeform 646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90" cy="14"/>
                  </a:xfrm>
                  <a:custGeom>
                    <a:avLst/>
                    <a:gdLst>
                      <a:gd name="T0" fmla="*/ 0 w 180"/>
                      <a:gd name="T1" fmla="*/ 0 h 28"/>
                      <a:gd name="T2" fmla="*/ 23 w 180"/>
                      <a:gd name="T3" fmla="*/ 0 h 28"/>
                      <a:gd name="T4" fmla="*/ 23 w 180"/>
                      <a:gd name="T5" fmla="*/ 4 h 28"/>
                      <a:gd name="T6" fmla="*/ 0 w 180"/>
                      <a:gd name="T7" fmla="*/ 4 h 28"/>
                      <a:gd name="T8" fmla="*/ 0 w 180"/>
                      <a:gd name="T9" fmla="*/ 0 h 28"/>
                      <a:gd name="T10" fmla="*/ 0 w 180"/>
                      <a:gd name="T11" fmla="*/ 0 h 28"/>
                      <a:gd name="T12" fmla="*/ 23 w 180"/>
                      <a:gd name="T13" fmla="*/ 0 h 28"/>
                      <a:gd name="T14" fmla="*/ 23 w 180"/>
                      <a:gd name="T15" fmla="*/ 4 h 28"/>
                      <a:gd name="T16" fmla="*/ 0 w 180"/>
                      <a:gd name="T17" fmla="*/ 4 h 28"/>
                      <a:gd name="T18" fmla="*/ 0 w 180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80"/>
                      <a:gd name="T31" fmla="*/ 0 h 28"/>
                      <a:gd name="T32" fmla="*/ 180 w 180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80" h="28">
                        <a:moveTo>
                          <a:pt x="0" y="0"/>
                        </a:moveTo>
                        <a:lnTo>
                          <a:pt x="180" y="0"/>
                        </a:lnTo>
                        <a:lnTo>
                          <a:pt x="180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78" y="0"/>
                        </a:lnTo>
                        <a:lnTo>
                          <a:pt x="178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8A58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56" name="Freeform 647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88" cy="14"/>
                  </a:xfrm>
                  <a:custGeom>
                    <a:avLst/>
                    <a:gdLst>
                      <a:gd name="T0" fmla="*/ 0 w 178"/>
                      <a:gd name="T1" fmla="*/ 0 h 28"/>
                      <a:gd name="T2" fmla="*/ 22 w 178"/>
                      <a:gd name="T3" fmla="*/ 0 h 28"/>
                      <a:gd name="T4" fmla="*/ 22 w 178"/>
                      <a:gd name="T5" fmla="*/ 4 h 28"/>
                      <a:gd name="T6" fmla="*/ 0 w 178"/>
                      <a:gd name="T7" fmla="*/ 4 h 28"/>
                      <a:gd name="T8" fmla="*/ 0 w 178"/>
                      <a:gd name="T9" fmla="*/ 0 h 28"/>
                      <a:gd name="T10" fmla="*/ 0 w 178"/>
                      <a:gd name="T11" fmla="*/ 0 h 28"/>
                      <a:gd name="T12" fmla="*/ 21 w 178"/>
                      <a:gd name="T13" fmla="*/ 0 h 28"/>
                      <a:gd name="T14" fmla="*/ 21 w 178"/>
                      <a:gd name="T15" fmla="*/ 4 h 28"/>
                      <a:gd name="T16" fmla="*/ 0 w 178"/>
                      <a:gd name="T17" fmla="*/ 4 h 28"/>
                      <a:gd name="T18" fmla="*/ 0 w 178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78"/>
                      <a:gd name="T31" fmla="*/ 0 h 28"/>
                      <a:gd name="T32" fmla="*/ 178 w 178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78" h="28">
                        <a:moveTo>
                          <a:pt x="0" y="0"/>
                        </a:moveTo>
                        <a:lnTo>
                          <a:pt x="178" y="0"/>
                        </a:lnTo>
                        <a:lnTo>
                          <a:pt x="178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76" y="0"/>
                        </a:lnTo>
                        <a:lnTo>
                          <a:pt x="176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7A68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57" name="Freeform 648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87" cy="14"/>
                  </a:xfrm>
                  <a:custGeom>
                    <a:avLst/>
                    <a:gdLst>
                      <a:gd name="T0" fmla="*/ 0 w 176"/>
                      <a:gd name="T1" fmla="*/ 0 h 28"/>
                      <a:gd name="T2" fmla="*/ 21 w 176"/>
                      <a:gd name="T3" fmla="*/ 0 h 28"/>
                      <a:gd name="T4" fmla="*/ 21 w 176"/>
                      <a:gd name="T5" fmla="*/ 4 h 28"/>
                      <a:gd name="T6" fmla="*/ 0 w 176"/>
                      <a:gd name="T7" fmla="*/ 4 h 28"/>
                      <a:gd name="T8" fmla="*/ 0 w 176"/>
                      <a:gd name="T9" fmla="*/ 0 h 28"/>
                      <a:gd name="T10" fmla="*/ 0 w 176"/>
                      <a:gd name="T11" fmla="*/ 0 h 28"/>
                      <a:gd name="T12" fmla="*/ 21 w 176"/>
                      <a:gd name="T13" fmla="*/ 0 h 28"/>
                      <a:gd name="T14" fmla="*/ 21 w 176"/>
                      <a:gd name="T15" fmla="*/ 4 h 28"/>
                      <a:gd name="T16" fmla="*/ 0 w 176"/>
                      <a:gd name="T17" fmla="*/ 4 h 28"/>
                      <a:gd name="T18" fmla="*/ 0 w 176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76"/>
                      <a:gd name="T31" fmla="*/ 0 h 28"/>
                      <a:gd name="T32" fmla="*/ 176 w 176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76" h="28">
                        <a:moveTo>
                          <a:pt x="0" y="0"/>
                        </a:moveTo>
                        <a:lnTo>
                          <a:pt x="176" y="0"/>
                        </a:lnTo>
                        <a:lnTo>
                          <a:pt x="176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73" y="0"/>
                        </a:lnTo>
                        <a:lnTo>
                          <a:pt x="173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5A78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58" name="Freeform 649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86" cy="14"/>
                  </a:xfrm>
                  <a:custGeom>
                    <a:avLst/>
                    <a:gdLst>
                      <a:gd name="T0" fmla="*/ 0 w 173"/>
                      <a:gd name="T1" fmla="*/ 0 h 28"/>
                      <a:gd name="T2" fmla="*/ 21 w 173"/>
                      <a:gd name="T3" fmla="*/ 0 h 28"/>
                      <a:gd name="T4" fmla="*/ 21 w 173"/>
                      <a:gd name="T5" fmla="*/ 4 h 28"/>
                      <a:gd name="T6" fmla="*/ 0 w 173"/>
                      <a:gd name="T7" fmla="*/ 4 h 28"/>
                      <a:gd name="T8" fmla="*/ 0 w 173"/>
                      <a:gd name="T9" fmla="*/ 0 h 28"/>
                      <a:gd name="T10" fmla="*/ 0 w 173"/>
                      <a:gd name="T11" fmla="*/ 0 h 28"/>
                      <a:gd name="T12" fmla="*/ 21 w 173"/>
                      <a:gd name="T13" fmla="*/ 0 h 28"/>
                      <a:gd name="T14" fmla="*/ 21 w 173"/>
                      <a:gd name="T15" fmla="*/ 4 h 28"/>
                      <a:gd name="T16" fmla="*/ 0 w 173"/>
                      <a:gd name="T17" fmla="*/ 4 h 28"/>
                      <a:gd name="T18" fmla="*/ 0 w 173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73"/>
                      <a:gd name="T31" fmla="*/ 0 h 28"/>
                      <a:gd name="T32" fmla="*/ 173 w 173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73" h="28">
                        <a:moveTo>
                          <a:pt x="0" y="0"/>
                        </a:moveTo>
                        <a:lnTo>
                          <a:pt x="173" y="0"/>
                        </a:lnTo>
                        <a:lnTo>
                          <a:pt x="173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71" y="0"/>
                        </a:lnTo>
                        <a:lnTo>
                          <a:pt x="171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3A88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59" name="Freeform 650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85" cy="14"/>
                  </a:xfrm>
                  <a:custGeom>
                    <a:avLst/>
                    <a:gdLst>
                      <a:gd name="T0" fmla="*/ 0 w 171"/>
                      <a:gd name="T1" fmla="*/ 0 h 28"/>
                      <a:gd name="T2" fmla="*/ 21 w 171"/>
                      <a:gd name="T3" fmla="*/ 0 h 28"/>
                      <a:gd name="T4" fmla="*/ 21 w 171"/>
                      <a:gd name="T5" fmla="*/ 4 h 28"/>
                      <a:gd name="T6" fmla="*/ 0 w 171"/>
                      <a:gd name="T7" fmla="*/ 4 h 28"/>
                      <a:gd name="T8" fmla="*/ 0 w 171"/>
                      <a:gd name="T9" fmla="*/ 0 h 28"/>
                      <a:gd name="T10" fmla="*/ 0 w 171"/>
                      <a:gd name="T11" fmla="*/ 0 h 28"/>
                      <a:gd name="T12" fmla="*/ 21 w 171"/>
                      <a:gd name="T13" fmla="*/ 0 h 28"/>
                      <a:gd name="T14" fmla="*/ 21 w 171"/>
                      <a:gd name="T15" fmla="*/ 4 h 28"/>
                      <a:gd name="T16" fmla="*/ 0 w 171"/>
                      <a:gd name="T17" fmla="*/ 4 h 28"/>
                      <a:gd name="T18" fmla="*/ 0 w 171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71"/>
                      <a:gd name="T31" fmla="*/ 0 h 28"/>
                      <a:gd name="T32" fmla="*/ 171 w 171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71" h="28">
                        <a:moveTo>
                          <a:pt x="0" y="0"/>
                        </a:moveTo>
                        <a:lnTo>
                          <a:pt x="171" y="0"/>
                        </a:lnTo>
                        <a:lnTo>
                          <a:pt x="171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69" y="0"/>
                        </a:lnTo>
                        <a:lnTo>
                          <a:pt x="169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2A98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60" name="Freeform 651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84" cy="14"/>
                  </a:xfrm>
                  <a:custGeom>
                    <a:avLst/>
                    <a:gdLst>
                      <a:gd name="T0" fmla="*/ 0 w 169"/>
                      <a:gd name="T1" fmla="*/ 0 h 28"/>
                      <a:gd name="T2" fmla="*/ 21 w 169"/>
                      <a:gd name="T3" fmla="*/ 0 h 28"/>
                      <a:gd name="T4" fmla="*/ 21 w 169"/>
                      <a:gd name="T5" fmla="*/ 4 h 28"/>
                      <a:gd name="T6" fmla="*/ 0 w 169"/>
                      <a:gd name="T7" fmla="*/ 4 h 28"/>
                      <a:gd name="T8" fmla="*/ 0 w 169"/>
                      <a:gd name="T9" fmla="*/ 0 h 28"/>
                      <a:gd name="T10" fmla="*/ 0 w 169"/>
                      <a:gd name="T11" fmla="*/ 0 h 28"/>
                      <a:gd name="T12" fmla="*/ 20 w 169"/>
                      <a:gd name="T13" fmla="*/ 0 h 28"/>
                      <a:gd name="T14" fmla="*/ 20 w 169"/>
                      <a:gd name="T15" fmla="*/ 4 h 28"/>
                      <a:gd name="T16" fmla="*/ 0 w 169"/>
                      <a:gd name="T17" fmla="*/ 4 h 28"/>
                      <a:gd name="T18" fmla="*/ 0 w 169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69"/>
                      <a:gd name="T31" fmla="*/ 0 h 28"/>
                      <a:gd name="T32" fmla="*/ 169 w 169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69" h="28">
                        <a:moveTo>
                          <a:pt x="0" y="0"/>
                        </a:moveTo>
                        <a:lnTo>
                          <a:pt x="169" y="0"/>
                        </a:lnTo>
                        <a:lnTo>
                          <a:pt x="169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67" y="0"/>
                        </a:lnTo>
                        <a:lnTo>
                          <a:pt x="167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AA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61" name="Freeform 652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83" cy="14"/>
                  </a:xfrm>
                  <a:custGeom>
                    <a:avLst/>
                    <a:gdLst>
                      <a:gd name="T0" fmla="*/ 0 w 167"/>
                      <a:gd name="T1" fmla="*/ 0 h 28"/>
                      <a:gd name="T2" fmla="*/ 20 w 167"/>
                      <a:gd name="T3" fmla="*/ 0 h 28"/>
                      <a:gd name="T4" fmla="*/ 20 w 167"/>
                      <a:gd name="T5" fmla="*/ 4 h 28"/>
                      <a:gd name="T6" fmla="*/ 0 w 167"/>
                      <a:gd name="T7" fmla="*/ 4 h 28"/>
                      <a:gd name="T8" fmla="*/ 0 w 167"/>
                      <a:gd name="T9" fmla="*/ 0 h 28"/>
                      <a:gd name="T10" fmla="*/ 0 w 167"/>
                      <a:gd name="T11" fmla="*/ 0 h 28"/>
                      <a:gd name="T12" fmla="*/ 20 w 167"/>
                      <a:gd name="T13" fmla="*/ 0 h 28"/>
                      <a:gd name="T14" fmla="*/ 20 w 167"/>
                      <a:gd name="T15" fmla="*/ 4 h 28"/>
                      <a:gd name="T16" fmla="*/ 0 w 167"/>
                      <a:gd name="T17" fmla="*/ 4 h 28"/>
                      <a:gd name="T18" fmla="*/ 0 w 167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67"/>
                      <a:gd name="T31" fmla="*/ 0 h 28"/>
                      <a:gd name="T32" fmla="*/ 167 w 167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67" h="28">
                        <a:moveTo>
                          <a:pt x="0" y="0"/>
                        </a:moveTo>
                        <a:lnTo>
                          <a:pt x="167" y="0"/>
                        </a:lnTo>
                        <a:lnTo>
                          <a:pt x="167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64" y="0"/>
                        </a:lnTo>
                        <a:lnTo>
                          <a:pt x="164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EAB7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62" name="Freeform 653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82" cy="14"/>
                  </a:xfrm>
                  <a:custGeom>
                    <a:avLst/>
                    <a:gdLst>
                      <a:gd name="T0" fmla="*/ 0 w 164"/>
                      <a:gd name="T1" fmla="*/ 0 h 28"/>
                      <a:gd name="T2" fmla="*/ 21 w 164"/>
                      <a:gd name="T3" fmla="*/ 0 h 28"/>
                      <a:gd name="T4" fmla="*/ 21 w 164"/>
                      <a:gd name="T5" fmla="*/ 4 h 28"/>
                      <a:gd name="T6" fmla="*/ 0 w 164"/>
                      <a:gd name="T7" fmla="*/ 4 h 28"/>
                      <a:gd name="T8" fmla="*/ 0 w 164"/>
                      <a:gd name="T9" fmla="*/ 0 h 28"/>
                      <a:gd name="T10" fmla="*/ 0 w 164"/>
                      <a:gd name="T11" fmla="*/ 0 h 28"/>
                      <a:gd name="T12" fmla="*/ 21 w 164"/>
                      <a:gd name="T13" fmla="*/ 0 h 28"/>
                      <a:gd name="T14" fmla="*/ 21 w 164"/>
                      <a:gd name="T15" fmla="*/ 4 h 28"/>
                      <a:gd name="T16" fmla="*/ 0 w 164"/>
                      <a:gd name="T17" fmla="*/ 4 h 28"/>
                      <a:gd name="T18" fmla="*/ 0 w 164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64"/>
                      <a:gd name="T31" fmla="*/ 0 h 28"/>
                      <a:gd name="T32" fmla="*/ 164 w 164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64" h="28">
                        <a:moveTo>
                          <a:pt x="0" y="0"/>
                        </a:moveTo>
                        <a:lnTo>
                          <a:pt x="164" y="0"/>
                        </a:lnTo>
                        <a:lnTo>
                          <a:pt x="164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62" y="0"/>
                        </a:lnTo>
                        <a:lnTo>
                          <a:pt x="162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CAD7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63" name="Freeform 654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81" cy="14"/>
                  </a:xfrm>
                  <a:custGeom>
                    <a:avLst/>
                    <a:gdLst>
                      <a:gd name="T0" fmla="*/ 0 w 162"/>
                      <a:gd name="T1" fmla="*/ 0 h 28"/>
                      <a:gd name="T2" fmla="*/ 20 w 162"/>
                      <a:gd name="T3" fmla="*/ 0 h 28"/>
                      <a:gd name="T4" fmla="*/ 20 w 162"/>
                      <a:gd name="T5" fmla="*/ 4 h 28"/>
                      <a:gd name="T6" fmla="*/ 0 w 162"/>
                      <a:gd name="T7" fmla="*/ 4 h 28"/>
                      <a:gd name="T8" fmla="*/ 0 w 162"/>
                      <a:gd name="T9" fmla="*/ 0 h 28"/>
                      <a:gd name="T10" fmla="*/ 0 w 162"/>
                      <a:gd name="T11" fmla="*/ 0 h 28"/>
                      <a:gd name="T12" fmla="*/ 20 w 162"/>
                      <a:gd name="T13" fmla="*/ 0 h 28"/>
                      <a:gd name="T14" fmla="*/ 20 w 162"/>
                      <a:gd name="T15" fmla="*/ 4 h 28"/>
                      <a:gd name="T16" fmla="*/ 0 w 162"/>
                      <a:gd name="T17" fmla="*/ 4 h 28"/>
                      <a:gd name="T18" fmla="*/ 0 w 162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62"/>
                      <a:gd name="T31" fmla="*/ 0 h 28"/>
                      <a:gd name="T32" fmla="*/ 162 w 162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62" h="28">
                        <a:moveTo>
                          <a:pt x="0" y="0"/>
                        </a:moveTo>
                        <a:lnTo>
                          <a:pt x="162" y="0"/>
                        </a:lnTo>
                        <a:lnTo>
                          <a:pt x="162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59" y="0"/>
                        </a:lnTo>
                        <a:lnTo>
                          <a:pt x="159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BAE7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64" name="Freeform 655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79" cy="14"/>
                  </a:xfrm>
                  <a:custGeom>
                    <a:avLst/>
                    <a:gdLst>
                      <a:gd name="T0" fmla="*/ 0 w 159"/>
                      <a:gd name="T1" fmla="*/ 0 h 28"/>
                      <a:gd name="T2" fmla="*/ 19 w 159"/>
                      <a:gd name="T3" fmla="*/ 0 h 28"/>
                      <a:gd name="T4" fmla="*/ 19 w 159"/>
                      <a:gd name="T5" fmla="*/ 4 h 28"/>
                      <a:gd name="T6" fmla="*/ 0 w 159"/>
                      <a:gd name="T7" fmla="*/ 4 h 28"/>
                      <a:gd name="T8" fmla="*/ 0 w 159"/>
                      <a:gd name="T9" fmla="*/ 0 h 28"/>
                      <a:gd name="T10" fmla="*/ 0 w 159"/>
                      <a:gd name="T11" fmla="*/ 0 h 28"/>
                      <a:gd name="T12" fmla="*/ 19 w 159"/>
                      <a:gd name="T13" fmla="*/ 0 h 28"/>
                      <a:gd name="T14" fmla="*/ 19 w 159"/>
                      <a:gd name="T15" fmla="*/ 4 h 28"/>
                      <a:gd name="T16" fmla="*/ 0 w 159"/>
                      <a:gd name="T17" fmla="*/ 4 h 28"/>
                      <a:gd name="T18" fmla="*/ 0 w 159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59"/>
                      <a:gd name="T31" fmla="*/ 0 h 28"/>
                      <a:gd name="T32" fmla="*/ 159 w 159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59" h="28">
                        <a:moveTo>
                          <a:pt x="0" y="0"/>
                        </a:moveTo>
                        <a:lnTo>
                          <a:pt x="159" y="0"/>
                        </a:lnTo>
                        <a:lnTo>
                          <a:pt x="159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56" y="0"/>
                        </a:lnTo>
                        <a:lnTo>
                          <a:pt x="156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9AF7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65" name="Freeform 656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78" cy="14"/>
                  </a:xfrm>
                  <a:custGeom>
                    <a:avLst/>
                    <a:gdLst>
                      <a:gd name="T0" fmla="*/ 0 w 156"/>
                      <a:gd name="T1" fmla="*/ 0 h 28"/>
                      <a:gd name="T2" fmla="*/ 20 w 156"/>
                      <a:gd name="T3" fmla="*/ 0 h 28"/>
                      <a:gd name="T4" fmla="*/ 20 w 156"/>
                      <a:gd name="T5" fmla="*/ 4 h 28"/>
                      <a:gd name="T6" fmla="*/ 0 w 156"/>
                      <a:gd name="T7" fmla="*/ 4 h 28"/>
                      <a:gd name="T8" fmla="*/ 0 w 156"/>
                      <a:gd name="T9" fmla="*/ 0 h 28"/>
                      <a:gd name="T10" fmla="*/ 0 w 156"/>
                      <a:gd name="T11" fmla="*/ 0 h 28"/>
                      <a:gd name="T12" fmla="*/ 20 w 156"/>
                      <a:gd name="T13" fmla="*/ 0 h 28"/>
                      <a:gd name="T14" fmla="*/ 20 w 156"/>
                      <a:gd name="T15" fmla="*/ 4 h 28"/>
                      <a:gd name="T16" fmla="*/ 0 w 156"/>
                      <a:gd name="T17" fmla="*/ 4 h 28"/>
                      <a:gd name="T18" fmla="*/ 0 w 156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56"/>
                      <a:gd name="T31" fmla="*/ 0 h 28"/>
                      <a:gd name="T32" fmla="*/ 156 w 156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56" h="28">
                        <a:moveTo>
                          <a:pt x="0" y="0"/>
                        </a:moveTo>
                        <a:lnTo>
                          <a:pt x="156" y="0"/>
                        </a:lnTo>
                        <a:lnTo>
                          <a:pt x="156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54" y="0"/>
                        </a:lnTo>
                        <a:lnTo>
                          <a:pt x="154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7B07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66" name="Freeform 657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77" cy="14"/>
                  </a:xfrm>
                  <a:custGeom>
                    <a:avLst/>
                    <a:gdLst>
                      <a:gd name="T0" fmla="*/ 0 w 154"/>
                      <a:gd name="T1" fmla="*/ 0 h 28"/>
                      <a:gd name="T2" fmla="*/ 19 w 154"/>
                      <a:gd name="T3" fmla="*/ 0 h 28"/>
                      <a:gd name="T4" fmla="*/ 19 w 154"/>
                      <a:gd name="T5" fmla="*/ 4 h 28"/>
                      <a:gd name="T6" fmla="*/ 0 w 154"/>
                      <a:gd name="T7" fmla="*/ 4 h 28"/>
                      <a:gd name="T8" fmla="*/ 0 w 154"/>
                      <a:gd name="T9" fmla="*/ 0 h 28"/>
                      <a:gd name="T10" fmla="*/ 0 w 154"/>
                      <a:gd name="T11" fmla="*/ 0 h 28"/>
                      <a:gd name="T12" fmla="*/ 19 w 154"/>
                      <a:gd name="T13" fmla="*/ 0 h 28"/>
                      <a:gd name="T14" fmla="*/ 19 w 154"/>
                      <a:gd name="T15" fmla="*/ 4 h 28"/>
                      <a:gd name="T16" fmla="*/ 0 w 154"/>
                      <a:gd name="T17" fmla="*/ 4 h 28"/>
                      <a:gd name="T18" fmla="*/ 0 w 154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54"/>
                      <a:gd name="T31" fmla="*/ 0 h 28"/>
                      <a:gd name="T32" fmla="*/ 154 w 154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54" h="28">
                        <a:moveTo>
                          <a:pt x="0" y="0"/>
                        </a:moveTo>
                        <a:lnTo>
                          <a:pt x="154" y="0"/>
                        </a:lnTo>
                        <a:lnTo>
                          <a:pt x="154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52" y="0"/>
                        </a:lnTo>
                        <a:lnTo>
                          <a:pt x="152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6B17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67" name="Freeform 658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75" cy="14"/>
                  </a:xfrm>
                  <a:custGeom>
                    <a:avLst/>
                    <a:gdLst>
                      <a:gd name="T0" fmla="*/ 0 w 152"/>
                      <a:gd name="T1" fmla="*/ 0 h 28"/>
                      <a:gd name="T2" fmla="*/ 18 w 152"/>
                      <a:gd name="T3" fmla="*/ 0 h 28"/>
                      <a:gd name="T4" fmla="*/ 18 w 152"/>
                      <a:gd name="T5" fmla="*/ 4 h 28"/>
                      <a:gd name="T6" fmla="*/ 0 w 152"/>
                      <a:gd name="T7" fmla="*/ 4 h 28"/>
                      <a:gd name="T8" fmla="*/ 0 w 152"/>
                      <a:gd name="T9" fmla="*/ 0 h 28"/>
                      <a:gd name="T10" fmla="*/ 0 w 152"/>
                      <a:gd name="T11" fmla="*/ 0 h 28"/>
                      <a:gd name="T12" fmla="*/ 18 w 152"/>
                      <a:gd name="T13" fmla="*/ 0 h 28"/>
                      <a:gd name="T14" fmla="*/ 18 w 152"/>
                      <a:gd name="T15" fmla="*/ 4 h 28"/>
                      <a:gd name="T16" fmla="*/ 0 w 152"/>
                      <a:gd name="T17" fmla="*/ 4 h 28"/>
                      <a:gd name="T18" fmla="*/ 0 w 152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52"/>
                      <a:gd name="T31" fmla="*/ 0 h 28"/>
                      <a:gd name="T32" fmla="*/ 152 w 152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52" h="28">
                        <a:moveTo>
                          <a:pt x="0" y="0"/>
                        </a:moveTo>
                        <a:lnTo>
                          <a:pt x="152" y="0"/>
                        </a:lnTo>
                        <a:lnTo>
                          <a:pt x="152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50" y="0"/>
                        </a:lnTo>
                        <a:lnTo>
                          <a:pt x="150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4B27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68" name="Freeform 659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74" cy="14"/>
                  </a:xfrm>
                  <a:custGeom>
                    <a:avLst/>
                    <a:gdLst>
                      <a:gd name="T0" fmla="*/ 0 w 150"/>
                      <a:gd name="T1" fmla="*/ 0 h 28"/>
                      <a:gd name="T2" fmla="*/ 18 w 150"/>
                      <a:gd name="T3" fmla="*/ 0 h 28"/>
                      <a:gd name="T4" fmla="*/ 18 w 150"/>
                      <a:gd name="T5" fmla="*/ 4 h 28"/>
                      <a:gd name="T6" fmla="*/ 0 w 150"/>
                      <a:gd name="T7" fmla="*/ 4 h 28"/>
                      <a:gd name="T8" fmla="*/ 0 w 150"/>
                      <a:gd name="T9" fmla="*/ 0 h 28"/>
                      <a:gd name="T10" fmla="*/ 0 w 150"/>
                      <a:gd name="T11" fmla="*/ 0 h 28"/>
                      <a:gd name="T12" fmla="*/ 18 w 150"/>
                      <a:gd name="T13" fmla="*/ 0 h 28"/>
                      <a:gd name="T14" fmla="*/ 18 w 150"/>
                      <a:gd name="T15" fmla="*/ 4 h 28"/>
                      <a:gd name="T16" fmla="*/ 0 w 150"/>
                      <a:gd name="T17" fmla="*/ 4 h 28"/>
                      <a:gd name="T18" fmla="*/ 0 w 150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50"/>
                      <a:gd name="T31" fmla="*/ 0 h 28"/>
                      <a:gd name="T32" fmla="*/ 150 w 150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50" h="28">
                        <a:moveTo>
                          <a:pt x="0" y="0"/>
                        </a:moveTo>
                        <a:lnTo>
                          <a:pt x="150" y="0"/>
                        </a:lnTo>
                        <a:lnTo>
                          <a:pt x="150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47" y="0"/>
                        </a:lnTo>
                        <a:lnTo>
                          <a:pt x="147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2B37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69" name="Freeform 660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73" cy="14"/>
                  </a:xfrm>
                  <a:custGeom>
                    <a:avLst/>
                    <a:gdLst>
                      <a:gd name="T0" fmla="*/ 0 w 147"/>
                      <a:gd name="T1" fmla="*/ 0 h 28"/>
                      <a:gd name="T2" fmla="*/ 18 w 147"/>
                      <a:gd name="T3" fmla="*/ 0 h 28"/>
                      <a:gd name="T4" fmla="*/ 18 w 147"/>
                      <a:gd name="T5" fmla="*/ 4 h 28"/>
                      <a:gd name="T6" fmla="*/ 0 w 147"/>
                      <a:gd name="T7" fmla="*/ 4 h 28"/>
                      <a:gd name="T8" fmla="*/ 0 w 147"/>
                      <a:gd name="T9" fmla="*/ 0 h 28"/>
                      <a:gd name="T10" fmla="*/ 0 w 147"/>
                      <a:gd name="T11" fmla="*/ 0 h 28"/>
                      <a:gd name="T12" fmla="*/ 18 w 147"/>
                      <a:gd name="T13" fmla="*/ 0 h 28"/>
                      <a:gd name="T14" fmla="*/ 18 w 147"/>
                      <a:gd name="T15" fmla="*/ 4 h 28"/>
                      <a:gd name="T16" fmla="*/ 0 w 147"/>
                      <a:gd name="T17" fmla="*/ 4 h 28"/>
                      <a:gd name="T18" fmla="*/ 0 w 147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47"/>
                      <a:gd name="T31" fmla="*/ 0 h 28"/>
                      <a:gd name="T32" fmla="*/ 147 w 147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47" h="28">
                        <a:moveTo>
                          <a:pt x="0" y="0"/>
                        </a:moveTo>
                        <a:lnTo>
                          <a:pt x="147" y="0"/>
                        </a:lnTo>
                        <a:lnTo>
                          <a:pt x="147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45" y="0"/>
                        </a:lnTo>
                        <a:lnTo>
                          <a:pt x="145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0B47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70" name="Freeform 661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72" cy="14"/>
                  </a:xfrm>
                  <a:custGeom>
                    <a:avLst/>
                    <a:gdLst>
                      <a:gd name="T0" fmla="*/ 0 w 145"/>
                      <a:gd name="T1" fmla="*/ 0 h 28"/>
                      <a:gd name="T2" fmla="*/ 18 w 145"/>
                      <a:gd name="T3" fmla="*/ 0 h 28"/>
                      <a:gd name="T4" fmla="*/ 18 w 145"/>
                      <a:gd name="T5" fmla="*/ 4 h 28"/>
                      <a:gd name="T6" fmla="*/ 0 w 145"/>
                      <a:gd name="T7" fmla="*/ 4 h 28"/>
                      <a:gd name="T8" fmla="*/ 0 w 145"/>
                      <a:gd name="T9" fmla="*/ 0 h 28"/>
                      <a:gd name="T10" fmla="*/ 0 w 145"/>
                      <a:gd name="T11" fmla="*/ 0 h 28"/>
                      <a:gd name="T12" fmla="*/ 17 w 145"/>
                      <a:gd name="T13" fmla="*/ 0 h 28"/>
                      <a:gd name="T14" fmla="*/ 17 w 145"/>
                      <a:gd name="T15" fmla="*/ 4 h 28"/>
                      <a:gd name="T16" fmla="*/ 0 w 145"/>
                      <a:gd name="T17" fmla="*/ 4 h 28"/>
                      <a:gd name="T18" fmla="*/ 0 w 145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45"/>
                      <a:gd name="T31" fmla="*/ 0 h 28"/>
                      <a:gd name="T32" fmla="*/ 145 w 145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45" h="28">
                        <a:moveTo>
                          <a:pt x="0" y="0"/>
                        </a:moveTo>
                        <a:lnTo>
                          <a:pt x="145" y="0"/>
                        </a:lnTo>
                        <a:lnTo>
                          <a:pt x="145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43" y="0"/>
                        </a:lnTo>
                        <a:lnTo>
                          <a:pt x="143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FB66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71" name="Freeform 662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71" cy="14"/>
                  </a:xfrm>
                  <a:custGeom>
                    <a:avLst/>
                    <a:gdLst>
                      <a:gd name="T0" fmla="*/ 0 w 143"/>
                      <a:gd name="T1" fmla="*/ 0 h 28"/>
                      <a:gd name="T2" fmla="*/ 17 w 143"/>
                      <a:gd name="T3" fmla="*/ 0 h 28"/>
                      <a:gd name="T4" fmla="*/ 17 w 143"/>
                      <a:gd name="T5" fmla="*/ 4 h 28"/>
                      <a:gd name="T6" fmla="*/ 0 w 143"/>
                      <a:gd name="T7" fmla="*/ 4 h 28"/>
                      <a:gd name="T8" fmla="*/ 0 w 143"/>
                      <a:gd name="T9" fmla="*/ 0 h 28"/>
                      <a:gd name="T10" fmla="*/ 0 w 143"/>
                      <a:gd name="T11" fmla="*/ 0 h 28"/>
                      <a:gd name="T12" fmla="*/ 17 w 143"/>
                      <a:gd name="T13" fmla="*/ 0 h 28"/>
                      <a:gd name="T14" fmla="*/ 17 w 143"/>
                      <a:gd name="T15" fmla="*/ 4 h 28"/>
                      <a:gd name="T16" fmla="*/ 0 w 143"/>
                      <a:gd name="T17" fmla="*/ 4 h 28"/>
                      <a:gd name="T18" fmla="*/ 0 w 143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43"/>
                      <a:gd name="T31" fmla="*/ 0 h 28"/>
                      <a:gd name="T32" fmla="*/ 143 w 143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43" h="28">
                        <a:moveTo>
                          <a:pt x="0" y="0"/>
                        </a:moveTo>
                        <a:lnTo>
                          <a:pt x="143" y="0"/>
                        </a:lnTo>
                        <a:lnTo>
                          <a:pt x="143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41" y="0"/>
                        </a:lnTo>
                        <a:lnTo>
                          <a:pt x="141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DB76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72" name="Freeform 663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70" cy="14"/>
                  </a:xfrm>
                  <a:custGeom>
                    <a:avLst/>
                    <a:gdLst>
                      <a:gd name="T0" fmla="*/ 0 w 141"/>
                      <a:gd name="T1" fmla="*/ 0 h 28"/>
                      <a:gd name="T2" fmla="*/ 17 w 141"/>
                      <a:gd name="T3" fmla="*/ 0 h 28"/>
                      <a:gd name="T4" fmla="*/ 17 w 141"/>
                      <a:gd name="T5" fmla="*/ 4 h 28"/>
                      <a:gd name="T6" fmla="*/ 0 w 141"/>
                      <a:gd name="T7" fmla="*/ 4 h 28"/>
                      <a:gd name="T8" fmla="*/ 0 w 141"/>
                      <a:gd name="T9" fmla="*/ 0 h 28"/>
                      <a:gd name="T10" fmla="*/ 0 w 141"/>
                      <a:gd name="T11" fmla="*/ 0 h 28"/>
                      <a:gd name="T12" fmla="*/ 17 w 141"/>
                      <a:gd name="T13" fmla="*/ 0 h 28"/>
                      <a:gd name="T14" fmla="*/ 17 w 141"/>
                      <a:gd name="T15" fmla="*/ 4 h 28"/>
                      <a:gd name="T16" fmla="*/ 0 w 141"/>
                      <a:gd name="T17" fmla="*/ 4 h 28"/>
                      <a:gd name="T18" fmla="*/ 0 w 141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41"/>
                      <a:gd name="T31" fmla="*/ 0 h 28"/>
                      <a:gd name="T32" fmla="*/ 141 w 141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41" h="28">
                        <a:moveTo>
                          <a:pt x="0" y="0"/>
                        </a:moveTo>
                        <a:lnTo>
                          <a:pt x="141" y="0"/>
                        </a:lnTo>
                        <a:lnTo>
                          <a:pt x="141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38" y="0"/>
                        </a:lnTo>
                        <a:lnTo>
                          <a:pt x="138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BB86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73" name="Freeform 664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69" cy="14"/>
                  </a:xfrm>
                  <a:custGeom>
                    <a:avLst/>
                    <a:gdLst>
                      <a:gd name="T0" fmla="*/ 0 w 138"/>
                      <a:gd name="T1" fmla="*/ 0 h 28"/>
                      <a:gd name="T2" fmla="*/ 17 w 138"/>
                      <a:gd name="T3" fmla="*/ 0 h 28"/>
                      <a:gd name="T4" fmla="*/ 17 w 138"/>
                      <a:gd name="T5" fmla="*/ 4 h 28"/>
                      <a:gd name="T6" fmla="*/ 0 w 138"/>
                      <a:gd name="T7" fmla="*/ 4 h 28"/>
                      <a:gd name="T8" fmla="*/ 0 w 138"/>
                      <a:gd name="T9" fmla="*/ 0 h 28"/>
                      <a:gd name="T10" fmla="*/ 0 w 138"/>
                      <a:gd name="T11" fmla="*/ 0 h 28"/>
                      <a:gd name="T12" fmla="*/ 17 w 138"/>
                      <a:gd name="T13" fmla="*/ 0 h 28"/>
                      <a:gd name="T14" fmla="*/ 17 w 138"/>
                      <a:gd name="T15" fmla="*/ 4 h 28"/>
                      <a:gd name="T16" fmla="*/ 0 w 138"/>
                      <a:gd name="T17" fmla="*/ 4 h 28"/>
                      <a:gd name="T18" fmla="*/ 0 w 138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38"/>
                      <a:gd name="T31" fmla="*/ 0 h 28"/>
                      <a:gd name="T32" fmla="*/ 138 w 138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38" h="28">
                        <a:moveTo>
                          <a:pt x="0" y="0"/>
                        </a:moveTo>
                        <a:lnTo>
                          <a:pt x="138" y="0"/>
                        </a:lnTo>
                        <a:lnTo>
                          <a:pt x="138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36" y="0"/>
                        </a:lnTo>
                        <a:lnTo>
                          <a:pt x="136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AB96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74" name="Freeform 665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68" cy="14"/>
                  </a:xfrm>
                  <a:custGeom>
                    <a:avLst/>
                    <a:gdLst>
                      <a:gd name="T0" fmla="*/ 0 w 136"/>
                      <a:gd name="T1" fmla="*/ 0 h 28"/>
                      <a:gd name="T2" fmla="*/ 17 w 136"/>
                      <a:gd name="T3" fmla="*/ 0 h 28"/>
                      <a:gd name="T4" fmla="*/ 17 w 136"/>
                      <a:gd name="T5" fmla="*/ 4 h 28"/>
                      <a:gd name="T6" fmla="*/ 0 w 136"/>
                      <a:gd name="T7" fmla="*/ 4 h 28"/>
                      <a:gd name="T8" fmla="*/ 0 w 136"/>
                      <a:gd name="T9" fmla="*/ 0 h 28"/>
                      <a:gd name="T10" fmla="*/ 0 w 136"/>
                      <a:gd name="T11" fmla="*/ 0 h 28"/>
                      <a:gd name="T12" fmla="*/ 17 w 136"/>
                      <a:gd name="T13" fmla="*/ 0 h 28"/>
                      <a:gd name="T14" fmla="*/ 17 w 136"/>
                      <a:gd name="T15" fmla="*/ 4 h 28"/>
                      <a:gd name="T16" fmla="*/ 0 w 136"/>
                      <a:gd name="T17" fmla="*/ 4 h 28"/>
                      <a:gd name="T18" fmla="*/ 0 w 136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36"/>
                      <a:gd name="T31" fmla="*/ 0 h 28"/>
                      <a:gd name="T32" fmla="*/ 136 w 136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36" h="28">
                        <a:moveTo>
                          <a:pt x="0" y="0"/>
                        </a:moveTo>
                        <a:lnTo>
                          <a:pt x="136" y="0"/>
                        </a:lnTo>
                        <a:lnTo>
                          <a:pt x="136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34" y="0"/>
                        </a:lnTo>
                        <a:lnTo>
                          <a:pt x="134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8BA6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75" name="Freeform 666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66" cy="14"/>
                  </a:xfrm>
                  <a:custGeom>
                    <a:avLst/>
                    <a:gdLst>
                      <a:gd name="T0" fmla="*/ 0 w 134"/>
                      <a:gd name="T1" fmla="*/ 0 h 28"/>
                      <a:gd name="T2" fmla="*/ 16 w 134"/>
                      <a:gd name="T3" fmla="*/ 0 h 28"/>
                      <a:gd name="T4" fmla="*/ 16 w 134"/>
                      <a:gd name="T5" fmla="*/ 4 h 28"/>
                      <a:gd name="T6" fmla="*/ 0 w 134"/>
                      <a:gd name="T7" fmla="*/ 4 h 28"/>
                      <a:gd name="T8" fmla="*/ 0 w 134"/>
                      <a:gd name="T9" fmla="*/ 0 h 28"/>
                      <a:gd name="T10" fmla="*/ 0 w 134"/>
                      <a:gd name="T11" fmla="*/ 0 h 28"/>
                      <a:gd name="T12" fmla="*/ 16 w 134"/>
                      <a:gd name="T13" fmla="*/ 0 h 28"/>
                      <a:gd name="T14" fmla="*/ 16 w 134"/>
                      <a:gd name="T15" fmla="*/ 4 h 28"/>
                      <a:gd name="T16" fmla="*/ 0 w 134"/>
                      <a:gd name="T17" fmla="*/ 4 h 28"/>
                      <a:gd name="T18" fmla="*/ 0 w 134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34"/>
                      <a:gd name="T31" fmla="*/ 0 h 28"/>
                      <a:gd name="T32" fmla="*/ 134 w 134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34" h="28">
                        <a:moveTo>
                          <a:pt x="0" y="0"/>
                        </a:moveTo>
                        <a:lnTo>
                          <a:pt x="134" y="0"/>
                        </a:lnTo>
                        <a:lnTo>
                          <a:pt x="134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32" y="0"/>
                        </a:lnTo>
                        <a:lnTo>
                          <a:pt x="132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6BB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76" name="Freeform 667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65" cy="14"/>
                  </a:xfrm>
                  <a:custGeom>
                    <a:avLst/>
                    <a:gdLst>
                      <a:gd name="T0" fmla="*/ 0 w 132"/>
                      <a:gd name="T1" fmla="*/ 0 h 28"/>
                      <a:gd name="T2" fmla="*/ 16 w 132"/>
                      <a:gd name="T3" fmla="*/ 0 h 28"/>
                      <a:gd name="T4" fmla="*/ 16 w 132"/>
                      <a:gd name="T5" fmla="*/ 4 h 28"/>
                      <a:gd name="T6" fmla="*/ 0 w 132"/>
                      <a:gd name="T7" fmla="*/ 4 h 28"/>
                      <a:gd name="T8" fmla="*/ 0 w 132"/>
                      <a:gd name="T9" fmla="*/ 0 h 28"/>
                      <a:gd name="T10" fmla="*/ 0 w 132"/>
                      <a:gd name="T11" fmla="*/ 0 h 28"/>
                      <a:gd name="T12" fmla="*/ 16 w 132"/>
                      <a:gd name="T13" fmla="*/ 0 h 28"/>
                      <a:gd name="T14" fmla="*/ 16 w 132"/>
                      <a:gd name="T15" fmla="*/ 4 h 28"/>
                      <a:gd name="T16" fmla="*/ 0 w 132"/>
                      <a:gd name="T17" fmla="*/ 4 h 28"/>
                      <a:gd name="T18" fmla="*/ 0 w 132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32"/>
                      <a:gd name="T31" fmla="*/ 0 h 28"/>
                      <a:gd name="T32" fmla="*/ 132 w 132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32" h="28">
                        <a:moveTo>
                          <a:pt x="0" y="0"/>
                        </a:moveTo>
                        <a:lnTo>
                          <a:pt x="132" y="0"/>
                        </a:lnTo>
                        <a:lnTo>
                          <a:pt x="132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29" y="0"/>
                        </a:lnTo>
                        <a:lnTo>
                          <a:pt x="129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4BC6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77" name="Freeform 668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64" cy="14"/>
                  </a:xfrm>
                  <a:custGeom>
                    <a:avLst/>
                    <a:gdLst>
                      <a:gd name="T0" fmla="*/ 0 w 129"/>
                      <a:gd name="T1" fmla="*/ 0 h 28"/>
                      <a:gd name="T2" fmla="*/ 16 w 129"/>
                      <a:gd name="T3" fmla="*/ 0 h 28"/>
                      <a:gd name="T4" fmla="*/ 16 w 129"/>
                      <a:gd name="T5" fmla="*/ 4 h 28"/>
                      <a:gd name="T6" fmla="*/ 0 w 129"/>
                      <a:gd name="T7" fmla="*/ 4 h 28"/>
                      <a:gd name="T8" fmla="*/ 0 w 129"/>
                      <a:gd name="T9" fmla="*/ 0 h 28"/>
                      <a:gd name="T10" fmla="*/ 0 w 129"/>
                      <a:gd name="T11" fmla="*/ 0 h 28"/>
                      <a:gd name="T12" fmla="*/ 15 w 129"/>
                      <a:gd name="T13" fmla="*/ 0 h 28"/>
                      <a:gd name="T14" fmla="*/ 15 w 129"/>
                      <a:gd name="T15" fmla="*/ 4 h 28"/>
                      <a:gd name="T16" fmla="*/ 0 w 129"/>
                      <a:gd name="T17" fmla="*/ 4 h 28"/>
                      <a:gd name="T18" fmla="*/ 0 w 129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29"/>
                      <a:gd name="T31" fmla="*/ 0 h 28"/>
                      <a:gd name="T32" fmla="*/ 129 w 129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29" h="28">
                        <a:moveTo>
                          <a:pt x="0" y="0"/>
                        </a:moveTo>
                        <a:lnTo>
                          <a:pt x="129" y="0"/>
                        </a:lnTo>
                        <a:lnTo>
                          <a:pt x="129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27" y="0"/>
                        </a:lnTo>
                        <a:lnTo>
                          <a:pt x="127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3BD6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78" name="Freeform 669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63" cy="14"/>
                  </a:xfrm>
                  <a:custGeom>
                    <a:avLst/>
                    <a:gdLst>
                      <a:gd name="T0" fmla="*/ 0 w 127"/>
                      <a:gd name="T1" fmla="*/ 0 h 28"/>
                      <a:gd name="T2" fmla="*/ 15 w 127"/>
                      <a:gd name="T3" fmla="*/ 0 h 28"/>
                      <a:gd name="T4" fmla="*/ 15 w 127"/>
                      <a:gd name="T5" fmla="*/ 4 h 28"/>
                      <a:gd name="T6" fmla="*/ 0 w 127"/>
                      <a:gd name="T7" fmla="*/ 4 h 28"/>
                      <a:gd name="T8" fmla="*/ 0 w 127"/>
                      <a:gd name="T9" fmla="*/ 0 h 28"/>
                      <a:gd name="T10" fmla="*/ 0 w 127"/>
                      <a:gd name="T11" fmla="*/ 0 h 28"/>
                      <a:gd name="T12" fmla="*/ 15 w 127"/>
                      <a:gd name="T13" fmla="*/ 0 h 28"/>
                      <a:gd name="T14" fmla="*/ 15 w 127"/>
                      <a:gd name="T15" fmla="*/ 4 h 28"/>
                      <a:gd name="T16" fmla="*/ 0 w 127"/>
                      <a:gd name="T17" fmla="*/ 4 h 28"/>
                      <a:gd name="T18" fmla="*/ 0 w 127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27"/>
                      <a:gd name="T31" fmla="*/ 0 h 28"/>
                      <a:gd name="T32" fmla="*/ 127 w 127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27" h="28">
                        <a:moveTo>
                          <a:pt x="0" y="0"/>
                        </a:moveTo>
                        <a:lnTo>
                          <a:pt x="127" y="0"/>
                        </a:lnTo>
                        <a:lnTo>
                          <a:pt x="127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25" y="0"/>
                        </a:lnTo>
                        <a:lnTo>
                          <a:pt x="125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1BF6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79" name="Freeform 670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62" cy="14"/>
                  </a:xfrm>
                  <a:custGeom>
                    <a:avLst/>
                    <a:gdLst>
                      <a:gd name="T0" fmla="*/ 0 w 125"/>
                      <a:gd name="T1" fmla="*/ 0 h 28"/>
                      <a:gd name="T2" fmla="*/ 15 w 125"/>
                      <a:gd name="T3" fmla="*/ 0 h 28"/>
                      <a:gd name="T4" fmla="*/ 15 w 125"/>
                      <a:gd name="T5" fmla="*/ 4 h 28"/>
                      <a:gd name="T6" fmla="*/ 0 w 125"/>
                      <a:gd name="T7" fmla="*/ 4 h 28"/>
                      <a:gd name="T8" fmla="*/ 0 w 125"/>
                      <a:gd name="T9" fmla="*/ 0 h 28"/>
                      <a:gd name="T10" fmla="*/ 0 w 125"/>
                      <a:gd name="T11" fmla="*/ 0 h 28"/>
                      <a:gd name="T12" fmla="*/ 15 w 125"/>
                      <a:gd name="T13" fmla="*/ 0 h 28"/>
                      <a:gd name="T14" fmla="*/ 15 w 125"/>
                      <a:gd name="T15" fmla="*/ 4 h 28"/>
                      <a:gd name="T16" fmla="*/ 0 w 125"/>
                      <a:gd name="T17" fmla="*/ 4 h 28"/>
                      <a:gd name="T18" fmla="*/ 0 w 125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25"/>
                      <a:gd name="T31" fmla="*/ 0 h 28"/>
                      <a:gd name="T32" fmla="*/ 125 w 125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25" h="28">
                        <a:moveTo>
                          <a:pt x="0" y="0"/>
                        </a:moveTo>
                        <a:lnTo>
                          <a:pt x="125" y="0"/>
                        </a:lnTo>
                        <a:lnTo>
                          <a:pt x="125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22" y="0"/>
                        </a:lnTo>
                        <a:lnTo>
                          <a:pt x="122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FC05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80" name="Freeform 671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61" cy="14"/>
                  </a:xfrm>
                  <a:custGeom>
                    <a:avLst/>
                    <a:gdLst>
                      <a:gd name="T0" fmla="*/ 0 w 122"/>
                      <a:gd name="T1" fmla="*/ 0 h 28"/>
                      <a:gd name="T2" fmla="*/ 15 w 122"/>
                      <a:gd name="T3" fmla="*/ 0 h 28"/>
                      <a:gd name="T4" fmla="*/ 15 w 122"/>
                      <a:gd name="T5" fmla="*/ 4 h 28"/>
                      <a:gd name="T6" fmla="*/ 0 w 122"/>
                      <a:gd name="T7" fmla="*/ 4 h 28"/>
                      <a:gd name="T8" fmla="*/ 0 w 122"/>
                      <a:gd name="T9" fmla="*/ 0 h 28"/>
                      <a:gd name="T10" fmla="*/ 0 w 122"/>
                      <a:gd name="T11" fmla="*/ 0 h 28"/>
                      <a:gd name="T12" fmla="*/ 15 w 122"/>
                      <a:gd name="T13" fmla="*/ 0 h 28"/>
                      <a:gd name="T14" fmla="*/ 15 w 122"/>
                      <a:gd name="T15" fmla="*/ 4 h 28"/>
                      <a:gd name="T16" fmla="*/ 0 w 122"/>
                      <a:gd name="T17" fmla="*/ 4 h 28"/>
                      <a:gd name="T18" fmla="*/ 0 w 122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22"/>
                      <a:gd name="T31" fmla="*/ 0 h 28"/>
                      <a:gd name="T32" fmla="*/ 122 w 122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22" h="28">
                        <a:moveTo>
                          <a:pt x="0" y="0"/>
                        </a:moveTo>
                        <a:lnTo>
                          <a:pt x="122" y="0"/>
                        </a:lnTo>
                        <a:lnTo>
                          <a:pt x="122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20" y="0"/>
                        </a:lnTo>
                        <a:lnTo>
                          <a:pt x="120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EC15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81" name="Freeform 672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60" cy="14"/>
                  </a:xfrm>
                  <a:custGeom>
                    <a:avLst/>
                    <a:gdLst>
                      <a:gd name="T0" fmla="*/ 0 w 120"/>
                      <a:gd name="T1" fmla="*/ 0 h 28"/>
                      <a:gd name="T2" fmla="*/ 15 w 120"/>
                      <a:gd name="T3" fmla="*/ 0 h 28"/>
                      <a:gd name="T4" fmla="*/ 15 w 120"/>
                      <a:gd name="T5" fmla="*/ 4 h 28"/>
                      <a:gd name="T6" fmla="*/ 0 w 120"/>
                      <a:gd name="T7" fmla="*/ 4 h 28"/>
                      <a:gd name="T8" fmla="*/ 0 w 120"/>
                      <a:gd name="T9" fmla="*/ 0 h 28"/>
                      <a:gd name="T10" fmla="*/ 0 w 120"/>
                      <a:gd name="T11" fmla="*/ 0 h 28"/>
                      <a:gd name="T12" fmla="*/ 15 w 120"/>
                      <a:gd name="T13" fmla="*/ 0 h 28"/>
                      <a:gd name="T14" fmla="*/ 15 w 120"/>
                      <a:gd name="T15" fmla="*/ 4 h 28"/>
                      <a:gd name="T16" fmla="*/ 0 w 120"/>
                      <a:gd name="T17" fmla="*/ 4 h 28"/>
                      <a:gd name="T18" fmla="*/ 0 w 120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20"/>
                      <a:gd name="T31" fmla="*/ 0 h 28"/>
                      <a:gd name="T32" fmla="*/ 120 w 120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20" h="28">
                        <a:moveTo>
                          <a:pt x="0" y="0"/>
                        </a:moveTo>
                        <a:lnTo>
                          <a:pt x="120" y="0"/>
                        </a:lnTo>
                        <a:lnTo>
                          <a:pt x="120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18" y="0"/>
                        </a:lnTo>
                        <a:lnTo>
                          <a:pt x="118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CC25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82" name="Freeform 673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58" cy="14"/>
                  </a:xfrm>
                  <a:custGeom>
                    <a:avLst/>
                    <a:gdLst>
                      <a:gd name="T0" fmla="*/ 0 w 118"/>
                      <a:gd name="T1" fmla="*/ 0 h 28"/>
                      <a:gd name="T2" fmla="*/ 14 w 118"/>
                      <a:gd name="T3" fmla="*/ 0 h 28"/>
                      <a:gd name="T4" fmla="*/ 14 w 118"/>
                      <a:gd name="T5" fmla="*/ 4 h 28"/>
                      <a:gd name="T6" fmla="*/ 0 w 118"/>
                      <a:gd name="T7" fmla="*/ 4 h 28"/>
                      <a:gd name="T8" fmla="*/ 0 w 118"/>
                      <a:gd name="T9" fmla="*/ 0 h 28"/>
                      <a:gd name="T10" fmla="*/ 0 w 118"/>
                      <a:gd name="T11" fmla="*/ 0 h 28"/>
                      <a:gd name="T12" fmla="*/ 14 w 118"/>
                      <a:gd name="T13" fmla="*/ 0 h 28"/>
                      <a:gd name="T14" fmla="*/ 14 w 118"/>
                      <a:gd name="T15" fmla="*/ 4 h 28"/>
                      <a:gd name="T16" fmla="*/ 0 w 118"/>
                      <a:gd name="T17" fmla="*/ 4 h 28"/>
                      <a:gd name="T18" fmla="*/ 0 w 118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18"/>
                      <a:gd name="T31" fmla="*/ 0 h 28"/>
                      <a:gd name="T32" fmla="*/ 118 w 118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18" h="28">
                        <a:moveTo>
                          <a:pt x="0" y="0"/>
                        </a:moveTo>
                        <a:lnTo>
                          <a:pt x="118" y="0"/>
                        </a:lnTo>
                        <a:lnTo>
                          <a:pt x="118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16" y="0"/>
                        </a:lnTo>
                        <a:lnTo>
                          <a:pt x="116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AC35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83" name="Freeform 674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57" cy="14"/>
                  </a:xfrm>
                  <a:custGeom>
                    <a:avLst/>
                    <a:gdLst>
                      <a:gd name="T0" fmla="*/ 0 w 116"/>
                      <a:gd name="T1" fmla="*/ 0 h 28"/>
                      <a:gd name="T2" fmla="*/ 14 w 116"/>
                      <a:gd name="T3" fmla="*/ 0 h 28"/>
                      <a:gd name="T4" fmla="*/ 14 w 116"/>
                      <a:gd name="T5" fmla="*/ 4 h 28"/>
                      <a:gd name="T6" fmla="*/ 0 w 116"/>
                      <a:gd name="T7" fmla="*/ 4 h 28"/>
                      <a:gd name="T8" fmla="*/ 0 w 116"/>
                      <a:gd name="T9" fmla="*/ 0 h 28"/>
                      <a:gd name="T10" fmla="*/ 0 w 116"/>
                      <a:gd name="T11" fmla="*/ 0 h 28"/>
                      <a:gd name="T12" fmla="*/ 14 w 116"/>
                      <a:gd name="T13" fmla="*/ 0 h 28"/>
                      <a:gd name="T14" fmla="*/ 14 w 116"/>
                      <a:gd name="T15" fmla="*/ 4 h 28"/>
                      <a:gd name="T16" fmla="*/ 0 w 116"/>
                      <a:gd name="T17" fmla="*/ 4 h 28"/>
                      <a:gd name="T18" fmla="*/ 0 w 116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16"/>
                      <a:gd name="T31" fmla="*/ 0 h 28"/>
                      <a:gd name="T32" fmla="*/ 116 w 116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16" h="28">
                        <a:moveTo>
                          <a:pt x="0" y="0"/>
                        </a:moveTo>
                        <a:lnTo>
                          <a:pt x="116" y="0"/>
                        </a:lnTo>
                        <a:lnTo>
                          <a:pt x="116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13" y="0"/>
                        </a:lnTo>
                        <a:lnTo>
                          <a:pt x="113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8C45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284" name="Freeform 675"/>
                  <p:cNvSpPr>
                    <a:spLocks noEditPoints="1"/>
                  </p:cNvSpPr>
                  <p:nvPr/>
                </p:nvSpPr>
                <p:spPr bwMode="auto">
                  <a:xfrm>
                    <a:off x="1804" y="1032"/>
                    <a:ext cx="56" cy="14"/>
                  </a:xfrm>
                  <a:custGeom>
                    <a:avLst/>
                    <a:gdLst>
                      <a:gd name="T0" fmla="*/ 0 w 113"/>
                      <a:gd name="T1" fmla="*/ 0 h 28"/>
                      <a:gd name="T2" fmla="*/ 14 w 113"/>
                      <a:gd name="T3" fmla="*/ 0 h 28"/>
                      <a:gd name="T4" fmla="*/ 14 w 113"/>
                      <a:gd name="T5" fmla="*/ 4 h 28"/>
                      <a:gd name="T6" fmla="*/ 0 w 113"/>
                      <a:gd name="T7" fmla="*/ 4 h 28"/>
                      <a:gd name="T8" fmla="*/ 0 w 113"/>
                      <a:gd name="T9" fmla="*/ 0 h 28"/>
                      <a:gd name="T10" fmla="*/ 0 w 113"/>
                      <a:gd name="T11" fmla="*/ 0 h 28"/>
                      <a:gd name="T12" fmla="*/ 13 w 113"/>
                      <a:gd name="T13" fmla="*/ 0 h 28"/>
                      <a:gd name="T14" fmla="*/ 13 w 113"/>
                      <a:gd name="T15" fmla="*/ 4 h 28"/>
                      <a:gd name="T16" fmla="*/ 0 w 113"/>
                      <a:gd name="T17" fmla="*/ 4 h 28"/>
                      <a:gd name="T18" fmla="*/ 0 w 113"/>
                      <a:gd name="T19" fmla="*/ 0 h 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13"/>
                      <a:gd name="T31" fmla="*/ 0 h 28"/>
                      <a:gd name="T32" fmla="*/ 113 w 113"/>
                      <a:gd name="T33" fmla="*/ 28 h 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13" h="28">
                        <a:moveTo>
                          <a:pt x="0" y="0"/>
                        </a:moveTo>
                        <a:lnTo>
                          <a:pt x="113" y="0"/>
                        </a:lnTo>
                        <a:lnTo>
                          <a:pt x="113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111" y="0"/>
                        </a:lnTo>
                        <a:lnTo>
                          <a:pt x="111" y="28"/>
                        </a:lnTo>
                        <a:lnTo>
                          <a:pt x="0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7C55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</p:grpSp>
          </p:grpSp>
          <p:grpSp>
            <p:nvGrpSpPr>
              <p:cNvPr id="1024" name="Group 1023"/>
              <p:cNvGrpSpPr/>
              <p:nvPr/>
            </p:nvGrpSpPr>
            <p:grpSpPr>
              <a:xfrm>
                <a:off x="6356260" y="956667"/>
                <a:ext cx="1072916" cy="1379415"/>
                <a:chOff x="8805869" y="1235286"/>
                <a:chExt cx="1072916" cy="1379415"/>
              </a:xfrm>
            </p:grpSpPr>
            <p:sp>
              <p:nvSpPr>
                <p:cNvPr id="44" name="Freeform 187"/>
                <p:cNvSpPr>
                  <a:spLocks/>
                </p:cNvSpPr>
                <p:nvPr/>
              </p:nvSpPr>
              <p:spPr bwMode="auto">
                <a:xfrm rot="1050415">
                  <a:off x="8805869" y="1235286"/>
                  <a:ext cx="352875" cy="369377"/>
                </a:xfrm>
                <a:custGeom>
                  <a:avLst/>
                  <a:gdLst>
                    <a:gd name="T0" fmla="*/ 0 w 267"/>
                    <a:gd name="T1" fmla="*/ 0 h 401"/>
                    <a:gd name="T2" fmla="*/ 2147483647 w 267"/>
                    <a:gd name="T3" fmla="*/ 2147483647 h 401"/>
                    <a:gd name="T4" fmla="*/ 2147483647 w 267"/>
                    <a:gd name="T5" fmla="*/ 2147483647 h 401"/>
                    <a:gd name="T6" fmla="*/ 2147483647 w 267"/>
                    <a:gd name="T7" fmla="*/ 2147483647 h 401"/>
                    <a:gd name="T8" fmla="*/ 2147483647 w 267"/>
                    <a:gd name="T9" fmla="*/ 2147483647 h 401"/>
                    <a:gd name="T10" fmla="*/ 2147483647 w 267"/>
                    <a:gd name="T11" fmla="*/ 2147483647 h 401"/>
                    <a:gd name="T12" fmla="*/ 0 w 267"/>
                    <a:gd name="T13" fmla="*/ 0 h 40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7"/>
                    <a:gd name="T22" fmla="*/ 0 h 401"/>
                    <a:gd name="T23" fmla="*/ 267 w 267"/>
                    <a:gd name="T24" fmla="*/ 401 h 40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7" h="401">
                      <a:moveTo>
                        <a:pt x="0" y="0"/>
                      </a:moveTo>
                      <a:lnTo>
                        <a:pt x="179" y="210"/>
                      </a:lnTo>
                      <a:lnTo>
                        <a:pt x="127" y="214"/>
                      </a:lnTo>
                      <a:lnTo>
                        <a:pt x="267" y="401"/>
                      </a:lnTo>
                      <a:lnTo>
                        <a:pt x="88" y="192"/>
                      </a:lnTo>
                      <a:lnTo>
                        <a:pt x="139" y="18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0000"/>
                </a:solidFill>
                <a:ln w="1651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 sz="1788"/>
                </a:p>
              </p:txBody>
            </p:sp>
            <p:pic>
              <p:nvPicPr>
                <p:cNvPr id="1026" name="Picture 2" descr="House Clip Art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9035298" y="1750924"/>
                  <a:ext cx="843487" cy="8637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486" name="Group 209"/>
                <p:cNvGrpSpPr>
                  <a:grpSpLocks/>
                </p:cNvGrpSpPr>
                <p:nvPr/>
              </p:nvGrpSpPr>
              <p:grpSpPr bwMode="auto">
                <a:xfrm>
                  <a:off x="8933105" y="1774822"/>
                  <a:ext cx="325204" cy="212044"/>
                  <a:chOff x="238" y="643"/>
                  <a:chExt cx="468" cy="432"/>
                </a:xfrm>
              </p:grpSpPr>
              <p:sp>
                <p:nvSpPr>
                  <p:cNvPr id="487" name="Freeform 210"/>
                  <p:cNvSpPr>
                    <a:spLocks/>
                  </p:cNvSpPr>
                  <p:nvPr/>
                </p:nvSpPr>
                <p:spPr bwMode="auto">
                  <a:xfrm flipH="1">
                    <a:off x="531" y="731"/>
                    <a:ext cx="175" cy="158"/>
                  </a:xfrm>
                  <a:custGeom>
                    <a:avLst/>
                    <a:gdLst>
                      <a:gd name="T0" fmla="*/ 817 w 81"/>
                      <a:gd name="T1" fmla="*/ 5 h 91"/>
                      <a:gd name="T2" fmla="*/ 19 w 81"/>
                      <a:gd name="T3" fmla="*/ 476 h 91"/>
                      <a:gd name="T4" fmla="*/ 0 w 81"/>
                      <a:gd name="T5" fmla="*/ 467 h 91"/>
                      <a:gd name="T6" fmla="*/ 797 w 81"/>
                      <a:gd name="T7" fmla="*/ 0 h 91"/>
                      <a:gd name="T8" fmla="*/ 817 w 81"/>
                      <a:gd name="T9" fmla="*/ 5 h 9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1"/>
                      <a:gd name="T16" fmla="*/ 0 h 91"/>
                      <a:gd name="T17" fmla="*/ 81 w 81"/>
                      <a:gd name="T18" fmla="*/ 91 h 9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1" h="91">
                        <a:moveTo>
                          <a:pt x="81" y="1"/>
                        </a:moveTo>
                        <a:lnTo>
                          <a:pt x="2" y="91"/>
                        </a:lnTo>
                        <a:lnTo>
                          <a:pt x="0" y="89"/>
                        </a:lnTo>
                        <a:lnTo>
                          <a:pt x="79" y="0"/>
                        </a:lnTo>
                        <a:lnTo>
                          <a:pt x="81" y="1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88" name="Freeform 211"/>
                  <p:cNvSpPr>
                    <a:spLocks/>
                  </p:cNvSpPr>
                  <p:nvPr/>
                </p:nvSpPr>
                <p:spPr bwMode="auto">
                  <a:xfrm flipH="1">
                    <a:off x="531" y="731"/>
                    <a:ext cx="175" cy="158"/>
                  </a:xfrm>
                  <a:custGeom>
                    <a:avLst/>
                    <a:gdLst>
                      <a:gd name="T0" fmla="*/ 817 w 81"/>
                      <a:gd name="T1" fmla="*/ 5 h 91"/>
                      <a:gd name="T2" fmla="*/ 19 w 81"/>
                      <a:gd name="T3" fmla="*/ 476 h 91"/>
                      <a:gd name="T4" fmla="*/ 0 w 81"/>
                      <a:gd name="T5" fmla="*/ 467 h 91"/>
                      <a:gd name="T6" fmla="*/ 797 w 81"/>
                      <a:gd name="T7" fmla="*/ 0 h 91"/>
                      <a:gd name="T8" fmla="*/ 817 w 81"/>
                      <a:gd name="T9" fmla="*/ 5 h 9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1"/>
                      <a:gd name="T16" fmla="*/ 0 h 91"/>
                      <a:gd name="T17" fmla="*/ 81 w 81"/>
                      <a:gd name="T18" fmla="*/ 91 h 9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1" h="91">
                        <a:moveTo>
                          <a:pt x="81" y="1"/>
                        </a:moveTo>
                        <a:lnTo>
                          <a:pt x="2" y="91"/>
                        </a:lnTo>
                        <a:lnTo>
                          <a:pt x="0" y="89"/>
                        </a:lnTo>
                        <a:lnTo>
                          <a:pt x="79" y="0"/>
                        </a:lnTo>
                        <a:lnTo>
                          <a:pt x="81" y="1"/>
                        </a:lnTo>
                      </a:path>
                    </a:pathLst>
                  </a:custGeom>
                  <a:solidFill>
                    <a:srgbClr val="FFCC66"/>
                  </a:solidFill>
                  <a:ln w="7938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89" name="Freeform 212"/>
                  <p:cNvSpPr>
                    <a:spLocks/>
                  </p:cNvSpPr>
                  <p:nvPr/>
                </p:nvSpPr>
                <p:spPr bwMode="auto">
                  <a:xfrm flipH="1">
                    <a:off x="238" y="829"/>
                    <a:ext cx="83" cy="74"/>
                  </a:xfrm>
                  <a:custGeom>
                    <a:avLst/>
                    <a:gdLst>
                      <a:gd name="T0" fmla="*/ 292 w 37"/>
                      <a:gd name="T1" fmla="*/ 219 h 43"/>
                      <a:gd name="T2" fmla="*/ 0 w 37"/>
                      <a:gd name="T3" fmla="*/ 153 h 43"/>
                      <a:gd name="T4" fmla="*/ 101 w 37"/>
                      <a:gd name="T5" fmla="*/ 0 h 43"/>
                      <a:gd name="T6" fmla="*/ 417 w 37"/>
                      <a:gd name="T7" fmla="*/ 62 h 43"/>
                      <a:gd name="T8" fmla="*/ 292 w 37"/>
                      <a:gd name="T9" fmla="*/ 219 h 4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"/>
                      <a:gd name="T16" fmla="*/ 0 h 43"/>
                      <a:gd name="T17" fmla="*/ 37 w 37"/>
                      <a:gd name="T18" fmla="*/ 43 h 4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" h="43">
                        <a:moveTo>
                          <a:pt x="26" y="43"/>
                        </a:moveTo>
                        <a:lnTo>
                          <a:pt x="0" y="30"/>
                        </a:lnTo>
                        <a:lnTo>
                          <a:pt x="9" y="0"/>
                        </a:lnTo>
                        <a:lnTo>
                          <a:pt x="37" y="12"/>
                        </a:lnTo>
                        <a:lnTo>
                          <a:pt x="26" y="43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90" name="Freeform 213"/>
                  <p:cNvSpPr>
                    <a:spLocks/>
                  </p:cNvSpPr>
                  <p:nvPr/>
                </p:nvSpPr>
                <p:spPr bwMode="auto">
                  <a:xfrm flipH="1">
                    <a:off x="238" y="829"/>
                    <a:ext cx="83" cy="74"/>
                  </a:xfrm>
                  <a:custGeom>
                    <a:avLst/>
                    <a:gdLst>
                      <a:gd name="T0" fmla="*/ 292 w 37"/>
                      <a:gd name="T1" fmla="*/ 219 h 43"/>
                      <a:gd name="T2" fmla="*/ 0 w 37"/>
                      <a:gd name="T3" fmla="*/ 153 h 43"/>
                      <a:gd name="T4" fmla="*/ 101 w 37"/>
                      <a:gd name="T5" fmla="*/ 0 h 43"/>
                      <a:gd name="T6" fmla="*/ 417 w 37"/>
                      <a:gd name="T7" fmla="*/ 62 h 43"/>
                      <a:gd name="T8" fmla="*/ 292 w 37"/>
                      <a:gd name="T9" fmla="*/ 219 h 4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"/>
                      <a:gd name="T16" fmla="*/ 0 h 43"/>
                      <a:gd name="T17" fmla="*/ 37 w 37"/>
                      <a:gd name="T18" fmla="*/ 43 h 4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" h="43">
                        <a:moveTo>
                          <a:pt x="26" y="43"/>
                        </a:moveTo>
                        <a:lnTo>
                          <a:pt x="0" y="30"/>
                        </a:lnTo>
                        <a:lnTo>
                          <a:pt x="9" y="0"/>
                        </a:lnTo>
                        <a:lnTo>
                          <a:pt x="37" y="12"/>
                        </a:lnTo>
                        <a:lnTo>
                          <a:pt x="26" y="43"/>
                        </a:lnTo>
                      </a:path>
                    </a:pathLst>
                  </a:custGeom>
                  <a:solidFill>
                    <a:srgbClr val="FFCC66"/>
                  </a:solidFill>
                  <a:ln w="7938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91" name="Freeform 214"/>
                  <p:cNvSpPr>
                    <a:spLocks/>
                  </p:cNvSpPr>
                  <p:nvPr/>
                </p:nvSpPr>
                <p:spPr bwMode="auto">
                  <a:xfrm flipH="1">
                    <a:off x="247" y="850"/>
                    <a:ext cx="65" cy="39"/>
                  </a:xfrm>
                  <a:custGeom>
                    <a:avLst/>
                    <a:gdLst>
                      <a:gd name="T0" fmla="*/ 241 w 31"/>
                      <a:gd name="T1" fmla="*/ 102 h 24"/>
                      <a:gd name="T2" fmla="*/ 0 w 31"/>
                      <a:gd name="T3" fmla="*/ 47 h 24"/>
                      <a:gd name="T4" fmla="*/ 17 w 31"/>
                      <a:gd name="T5" fmla="*/ 0 h 24"/>
                      <a:gd name="T6" fmla="*/ 285 w 31"/>
                      <a:gd name="T7" fmla="*/ 47 h 24"/>
                      <a:gd name="T8" fmla="*/ 241 w 31"/>
                      <a:gd name="T9" fmla="*/ 102 h 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1"/>
                      <a:gd name="T16" fmla="*/ 0 h 24"/>
                      <a:gd name="T17" fmla="*/ 31 w 31"/>
                      <a:gd name="T18" fmla="*/ 24 h 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1" h="24">
                        <a:moveTo>
                          <a:pt x="26" y="24"/>
                        </a:moveTo>
                        <a:lnTo>
                          <a:pt x="0" y="11"/>
                        </a:lnTo>
                        <a:lnTo>
                          <a:pt x="2" y="0"/>
                        </a:lnTo>
                        <a:lnTo>
                          <a:pt x="31" y="11"/>
                        </a:lnTo>
                        <a:lnTo>
                          <a:pt x="26" y="24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92" name="Freeform 215"/>
                  <p:cNvSpPr>
                    <a:spLocks/>
                  </p:cNvSpPr>
                  <p:nvPr/>
                </p:nvSpPr>
                <p:spPr bwMode="auto">
                  <a:xfrm flipH="1">
                    <a:off x="247" y="850"/>
                    <a:ext cx="65" cy="39"/>
                  </a:xfrm>
                  <a:custGeom>
                    <a:avLst/>
                    <a:gdLst>
                      <a:gd name="T0" fmla="*/ 241 w 31"/>
                      <a:gd name="T1" fmla="*/ 102 h 24"/>
                      <a:gd name="T2" fmla="*/ 0 w 31"/>
                      <a:gd name="T3" fmla="*/ 47 h 24"/>
                      <a:gd name="T4" fmla="*/ 17 w 31"/>
                      <a:gd name="T5" fmla="*/ 0 h 24"/>
                      <a:gd name="T6" fmla="*/ 285 w 31"/>
                      <a:gd name="T7" fmla="*/ 47 h 24"/>
                      <a:gd name="T8" fmla="*/ 241 w 31"/>
                      <a:gd name="T9" fmla="*/ 102 h 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1"/>
                      <a:gd name="T16" fmla="*/ 0 h 24"/>
                      <a:gd name="T17" fmla="*/ 31 w 31"/>
                      <a:gd name="T18" fmla="*/ 24 h 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1" h="24">
                        <a:moveTo>
                          <a:pt x="26" y="24"/>
                        </a:moveTo>
                        <a:lnTo>
                          <a:pt x="0" y="11"/>
                        </a:lnTo>
                        <a:lnTo>
                          <a:pt x="2" y="0"/>
                        </a:lnTo>
                        <a:lnTo>
                          <a:pt x="31" y="11"/>
                        </a:lnTo>
                        <a:lnTo>
                          <a:pt x="26" y="24"/>
                        </a:lnTo>
                      </a:path>
                    </a:pathLst>
                  </a:custGeom>
                  <a:solidFill>
                    <a:srgbClr val="FFCC66"/>
                  </a:solidFill>
                  <a:ln w="7938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93" name="Freeform 216"/>
                  <p:cNvSpPr>
                    <a:spLocks/>
                  </p:cNvSpPr>
                  <p:nvPr/>
                </p:nvSpPr>
                <p:spPr bwMode="auto">
                  <a:xfrm flipH="1">
                    <a:off x="430" y="643"/>
                    <a:ext cx="92" cy="274"/>
                  </a:xfrm>
                  <a:custGeom>
                    <a:avLst/>
                    <a:gdLst>
                      <a:gd name="T0" fmla="*/ 28 w 43"/>
                      <a:gd name="T1" fmla="*/ 0 h 157"/>
                      <a:gd name="T2" fmla="*/ 178 w 43"/>
                      <a:gd name="T3" fmla="*/ 113 h 157"/>
                      <a:gd name="T4" fmla="*/ 342 w 43"/>
                      <a:gd name="T5" fmla="*/ 384 h 157"/>
                      <a:gd name="T6" fmla="*/ 421 w 43"/>
                      <a:gd name="T7" fmla="*/ 675 h 157"/>
                      <a:gd name="T8" fmla="*/ 421 w 43"/>
                      <a:gd name="T9" fmla="*/ 784 h 157"/>
                      <a:gd name="T10" fmla="*/ 362 w 43"/>
                      <a:gd name="T11" fmla="*/ 834 h 157"/>
                      <a:gd name="T12" fmla="*/ 233 w 43"/>
                      <a:gd name="T13" fmla="*/ 735 h 157"/>
                      <a:gd name="T14" fmla="*/ 68 w 43"/>
                      <a:gd name="T15" fmla="*/ 450 h 157"/>
                      <a:gd name="T16" fmla="*/ 0 w 43"/>
                      <a:gd name="T17" fmla="*/ 159 h 157"/>
                      <a:gd name="T18" fmla="*/ 0 w 43"/>
                      <a:gd name="T19" fmla="*/ 58 h 157"/>
                      <a:gd name="T20" fmla="*/ 28 w 43"/>
                      <a:gd name="T21" fmla="*/ 0 h 15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43"/>
                      <a:gd name="T34" fmla="*/ 0 h 157"/>
                      <a:gd name="T35" fmla="*/ 43 w 43"/>
                      <a:gd name="T36" fmla="*/ 157 h 157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43" h="157">
                        <a:moveTo>
                          <a:pt x="3" y="0"/>
                        </a:moveTo>
                        <a:lnTo>
                          <a:pt x="18" y="21"/>
                        </a:lnTo>
                        <a:lnTo>
                          <a:pt x="35" y="72"/>
                        </a:lnTo>
                        <a:lnTo>
                          <a:pt x="43" y="127"/>
                        </a:lnTo>
                        <a:lnTo>
                          <a:pt x="43" y="147"/>
                        </a:lnTo>
                        <a:lnTo>
                          <a:pt x="37" y="157"/>
                        </a:lnTo>
                        <a:lnTo>
                          <a:pt x="24" y="138"/>
                        </a:lnTo>
                        <a:lnTo>
                          <a:pt x="7" y="85"/>
                        </a:lnTo>
                        <a:lnTo>
                          <a:pt x="0" y="30"/>
                        </a:lnTo>
                        <a:lnTo>
                          <a:pt x="0" y="11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94" name="Freeform 217"/>
                  <p:cNvSpPr>
                    <a:spLocks/>
                  </p:cNvSpPr>
                  <p:nvPr/>
                </p:nvSpPr>
                <p:spPr bwMode="auto">
                  <a:xfrm flipH="1">
                    <a:off x="430" y="643"/>
                    <a:ext cx="92" cy="274"/>
                  </a:xfrm>
                  <a:custGeom>
                    <a:avLst/>
                    <a:gdLst>
                      <a:gd name="T0" fmla="*/ 28 w 43"/>
                      <a:gd name="T1" fmla="*/ 0 h 157"/>
                      <a:gd name="T2" fmla="*/ 178 w 43"/>
                      <a:gd name="T3" fmla="*/ 113 h 157"/>
                      <a:gd name="T4" fmla="*/ 342 w 43"/>
                      <a:gd name="T5" fmla="*/ 384 h 157"/>
                      <a:gd name="T6" fmla="*/ 421 w 43"/>
                      <a:gd name="T7" fmla="*/ 675 h 157"/>
                      <a:gd name="T8" fmla="*/ 421 w 43"/>
                      <a:gd name="T9" fmla="*/ 784 h 157"/>
                      <a:gd name="T10" fmla="*/ 362 w 43"/>
                      <a:gd name="T11" fmla="*/ 834 h 157"/>
                      <a:gd name="T12" fmla="*/ 233 w 43"/>
                      <a:gd name="T13" fmla="*/ 735 h 157"/>
                      <a:gd name="T14" fmla="*/ 68 w 43"/>
                      <a:gd name="T15" fmla="*/ 450 h 157"/>
                      <a:gd name="T16" fmla="*/ 0 w 43"/>
                      <a:gd name="T17" fmla="*/ 159 h 157"/>
                      <a:gd name="T18" fmla="*/ 0 w 43"/>
                      <a:gd name="T19" fmla="*/ 58 h 157"/>
                      <a:gd name="T20" fmla="*/ 28 w 43"/>
                      <a:gd name="T21" fmla="*/ 0 h 15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43"/>
                      <a:gd name="T34" fmla="*/ 0 h 157"/>
                      <a:gd name="T35" fmla="*/ 43 w 43"/>
                      <a:gd name="T36" fmla="*/ 157 h 157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43" h="157">
                        <a:moveTo>
                          <a:pt x="3" y="0"/>
                        </a:moveTo>
                        <a:lnTo>
                          <a:pt x="18" y="21"/>
                        </a:lnTo>
                        <a:lnTo>
                          <a:pt x="35" y="72"/>
                        </a:lnTo>
                        <a:lnTo>
                          <a:pt x="43" y="127"/>
                        </a:lnTo>
                        <a:lnTo>
                          <a:pt x="43" y="147"/>
                        </a:lnTo>
                        <a:lnTo>
                          <a:pt x="37" y="157"/>
                        </a:lnTo>
                        <a:lnTo>
                          <a:pt x="24" y="138"/>
                        </a:lnTo>
                        <a:lnTo>
                          <a:pt x="7" y="85"/>
                        </a:lnTo>
                        <a:lnTo>
                          <a:pt x="0" y="30"/>
                        </a:lnTo>
                        <a:lnTo>
                          <a:pt x="0" y="11"/>
                        </a:lnTo>
                        <a:lnTo>
                          <a:pt x="3" y="0"/>
                        </a:lnTo>
                      </a:path>
                    </a:pathLst>
                  </a:custGeom>
                  <a:solidFill>
                    <a:srgbClr val="FFCC66"/>
                  </a:solidFill>
                  <a:ln w="7938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95" name="Freeform 218"/>
                  <p:cNvSpPr>
                    <a:spLocks/>
                  </p:cNvSpPr>
                  <p:nvPr/>
                </p:nvSpPr>
                <p:spPr bwMode="auto">
                  <a:xfrm flipH="1">
                    <a:off x="422" y="643"/>
                    <a:ext cx="96" cy="274"/>
                  </a:xfrm>
                  <a:custGeom>
                    <a:avLst/>
                    <a:gdLst>
                      <a:gd name="T0" fmla="*/ 20 w 43"/>
                      <a:gd name="T1" fmla="*/ 0 h 157"/>
                      <a:gd name="T2" fmla="*/ 199 w 43"/>
                      <a:gd name="T3" fmla="*/ 106 h 157"/>
                      <a:gd name="T4" fmla="*/ 388 w 43"/>
                      <a:gd name="T5" fmla="*/ 384 h 157"/>
                      <a:gd name="T6" fmla="*/ 478 w 43"/>
                      <a:gd name="T7" fmla="*/ 675 h 157"/>
                      <a:gd name="T8" fmla="*/ 478 w 43"/>
                      <a:gd name="T9" fmla="*/ 777 h 157"/>
                      <a:gd name="T10" fmla="*/ 433 w 43"/>
                      <a:gd name="T11" fmla="*/ 834 h 157"/>
                      <a:gd name="T12" fmla="*/ 270 w 43"/>
                      <a:gd name="T13" fmla="*/ 728 h 157"/>
                      <a:gd name="T14" fmla="*/ 80 w 43"/>
                      <a:gd name="T15" fmla="*/ 457 h 157"/>
                      <a:gd name="T16" fmla="*/ 0 w 43"/>
                      <a:gd name="T17" fmla="*/ 159 h 157"/>
                      <a:gd name="T18" fmla="*/ 0 w 43"/>
                      <a:gd name="T19" fmla="*/ 58 h 157"/>
                      <a:gd name="T20" fmla="*/ 20 w 43"/>
                      <a:gd name="T21" fmla="*/ 0 h 15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43"/>
                      <a:gd name="T34" fmla="*/ 0 h 157"/>
                      <a:gd name="T35" fmla="*/ 43 w 43"/>
                      <a:gd name="T36" fmla="*/ 157 h 157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43" h="157">
                        <a:moveTo>
                          <a:pt x="2" y="0"/>
                        </a:moveTo>
                        <a:lnTo>
                          <a:pt x="18" y="20"/>
                        </a:lnTo>
                        <a:lnTo>
                          <a:pt x="35" y="72"/>
                        </a:lnTo>
                        <a:lnTo>
                          <a:pt x="43" y="127"/>
                        </a:lnTo>
                        <a:lnTo>
                          <a:pt x="43" y="146"/>
                        </a:lnTo>
                        <a:lnTo>
                          <a:pt x="39" y="157"/>
                        </a:lnTo>
                        <a:lnTo>
                          <a:pt x="24" y="137"/>
                        </a:lnTo>
                        <a:lnTo>
                          <a:pt x="7" y="86"/>
                        </a:lnTo>
                        <a:lnTo>
                          <a:pt x="0" y="30"/>
                        </a:lnTo>
                        <a:lnTo>
                          <a:pt x="0" y="11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96" name="Freeform 219"/>
                  <p:cNvSpPr>
                    <a:spLocks/>
                  </p:cNvSpPr>
                  <p:nvPr/>
                </p:nvSpPr>
                <p:spPr bwMode="auto">
                  <a:xfrm flipH="1">
                    <a:off x="422" y="643"/>
                    <a:ext cx="96" cy="274"/>
                  </a:xfrm>
                  <a:custGeom>
                    <a:avLst/>
                    <a:gdLst>
                      <a:gd name="T0" fmla="*/ 20 w 43"/>
                      <a:gd name="T1" fmla="*/ 0 h 157"/>
                      <a:gd name="T2" fmla="*/ 199 w 43"/>
                      <a:gd name="T3" fmla="*/ 106 h 157"/>
                      <a:gd name="T4" fmla="*/ 388 w 43"/>
                      <a:gd name="T5" fmla="*/ 384 h 157"/>
                      <a:gd name="T6" fmla="*/ 478 w 43"/>
                      <a:gd name="T7" fmla="*/ 675 h 157"/>
                      <a:gd name="T8" fmla="*/ 478 w 43"/>
                      <a:gd name="T9" fmla="*/ 777 h 157"/>
                      <a:gd name="T10" fmla="*/ 433 w 43"/>
                      <a:gd name="T11" fmla="*/ 834 h 157"/>
                      <a:gd name="T12" fmla="*/ 270 w 43"/>
                      <a:gd name="T13" fmla="*/ 728 h 157"/>
                      <a:gd name="T14" fmla="*/ 80 w 43"/>
                      <a:gd name="T15" fmla="*/ 457 h 157"/>
                      <a:gd name="T16" fmla="*/ 0 w 43"/>
                      <a:gd name="T17" fmla="*/ 159 h 157"/>
                      <a:gd name="T18" fmla="*/ 0 w 43"/>
                      <a:gd name="T19" fmla="*/ 58 h 157"/>
                      <a:gd name="T20" fmla="*/ 20 w 43"/>
                      <a:gd name="T21" fmla="*/ 0 h 15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43"/>
                      <a:gd name="T34" fmla="*/ 0 h 157"/>
                      <a:gd name="T35" fmla="*/ 43 w 43"/>
                      <a:gd name="T36" fmla="*/ 157 h 157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43" h="157">
                        <a:moveTo>
                          <a:pt x="2" y="0"/>
                        </a:moveTo>
                        <a:lnTo>
                          <a:pt x="18" y="20"/>
                        </a:lnTo>
                        <a:lnTo>
                          <a:pt x="35" y="72"/>
                        </a:lnTo>
                        <a:lnTo>
                          <a:pt x="43" y="127"/>
                        </a:lnTo>
                        <a:lnTo>
                          <a:pt x="43" y="146"/>
                        </a:lnTo>
                        <a:lnTo>
                          <a:pt x="39" y="157"/>
                        </a:lnTo>
                        <a:lnTo>
                          <a:pt x="24" y="137"/>
                        </a:lnTo>
                        <a:lnTo>
                          <a:pt x="7" y="86"/>
                        </a:lnTo>
                        <a:lnTo>
                          <a:pt x="0" y="30"/>
                        </a:lnTo>
                        <a:lnTo>
                          <a:pt x="0" y="11"/>
                        </a:lnTo>
                        <a:lnTo>
                          <a:pt x="2" y="0"/>
                        </a:lnTo>
                      </a:path>
                    </a:pathLst>
                  </a:custGeom>
                  <a:solidFill>
                    <a:srgbClr val="FFCC66"/>
                  </a:solidFill>
                  <a:ln w="7938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97" name="Freeform 220"/>
                  <p:cNvSpPr>
                    <a:spLocks/>
                  </p:cNvSpPr>
                  <p:nvPr/>
                </p:nvSpPr>
                <p:spPr bwMode="auto">
                  <a:xfrm flipH="1">
                    <a:off x="483" y="703"/>
                    <a:ext cx="66" cy="210"/>
                  </a:xfrm>
                  <a:custGeom>
                    <a:avLst/>
                    <a:gdLst>
                      <a:gd name="T0" fmla="*/ 341 w 29"/>
                      <a:gd name="T1" fmla="*/ 608 h 122"/>
                      <a:gd name="T2" fmla="*/ 305 w 29"/>
                      <a:gd name="T3" fmla="*/ 621 h 122"/>
                      <a:gd name="T4" fmla="*/ 0 w 29"/>
                      <a:gd name="T5" fmla="*/ 5 h 122"/>
                      <a:gd name="T6" fmla="*/ 36 w 29"/>
                      <a:gd name="T7" fmla="*/ 0 h 122"/>
                      <a:gd name="T8" fmla="*/ 341 w 29"/>
                      <a:gd name="T9" fmla="*/ 608 h 1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"/>
                      <a:gd name="T16" fmla="*/ 0 h 122"/>
                      <a:gd name="T17" fmla="*/ 29 w 29"/>
                      <a:gd name="T18" fmla="*/ 122 h 1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" h="122">
                        <a:moveTo>
                          <a:pt x="29" y="119"/>
                        </a:moveTo>
                        <a:lnTo>
                          <a:pt x="26" y="122"/>
                        </a:lnTo>
                        <a:lnTo>
                          <a:pt x="0" y="1"/>
                        </a:lnTo>
                        <a:lnTo>
                          <a:pt x="3" y="0"/>
                        </a:lnTo>
                        <a:lnTo>
                          <a:pt x="29" y="119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98" name="Freeform 221"/>
                  <p:cNvSpPr>
                    <a:spLocks/>
                  </p:cNvSpPr>
                  <p:nvPr/>
                </p:nvSpPr>
                <p:spPr bwMode="auto">
                  <a:xfrm flipH="1">
                    <a:off x="483" y="703"/>
                    <a:ext cx="66" cy="210"/>
                  </a:xfrm>
                  <a:custGeom>
                    <a:avLst/>
                    <a:gdLst>
                      <a:gd name="T0" fmla="*/ 341 w 29"/>
                      <a:gd name="T1" fmla="*/ 608 h 122"/>
                      <a:gd name="T2" fmla="*/ 305 w 29"/>
                      <a:gd name="T3" fmla="*/ 621 h 122"/>
                      <a:gd name="T4" fmla="*/ 0 w 29"/>
                      <a:gd name="T5" fmla="*/ 5 h 122"/>
                      <a:gd name="T6" fmla="*/ 36 w 29"/>
                      <a:gd name="T7" fmla="*/ 0 h 122"/>
                      <a:gd name="T8" fmla="*/ 341 w 29"/>
                      <a:gd name="T9" fmla="*/ 608 h 1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"/>
                      <a:gd name="T16" fmla="*/ 0 h 122"/>
                      <a:gd name="T17" fmla="*/ 29 w 29"/>
                      <a:gd name="T18" fmla="*/ 122 h 1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" h="122">
                        <a:moveTo>
                          <a:pt x="29" y="119"/>
                        </a:moveTo>
                        <a:lnTo>
                          <a:pt x="26" y="122"/>
                        </a:lnTo>
                        <a:lnTo>
                          <a:pt x="0" y="1"/>
                        </a:lnTo>
                        <a:lnTo>
                          <a:pt x="3" y="0"/>
                        </a:lnTo>
                        <a:lnTo>
                          <a:pt x="29" y="119"/>
                        </a:lnTo>
                      </a:path>
                    </a:pathLst>
                  </a:custGeom>
                  <a:solidFill>
                    <a:srgbClr val="FFCC66"/>
                  </a:solidFill>
                  <a:ln w="7938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499" name="Freeform 222"/>
                  <p:cNvSpPr>
                    <a:spLocks/>
                  </p:cNvSpPr>
                  <p:nvPr/>
                </p:nvSpPr>
                <p:spPr bwMode="auto">
                  <a:xfrm flipH="1">
                    <a:off x="435" y="906"/>
                    <a:ext cx="57" cy="50"/>
                  </a:xfrm>
                  <a:custGeom>
                    <a:avLst/>
                    <a:gdLst>
                      <a:gd name="T0" fmla="*/ 221 w 26"/>
                      <a:gd name="T1" fmla="*/ 172 h 27"/>
                      <a:gd name="T2" fmla="*/ 0 w 26"/>
                      <a:gd name="T3" fmla="*/ 31 h 27"/>
                      <a:gd name="T4" fmla="*/ 33 w 26"/>
                      <a:gd name="T5" fmla="*/ 0 h 27"/>
                      <a:gd name="T6" fmla="*/ 274 w 26"/>
                      <a:gd name="T7" fmla="*/ 150 h 27"/>
                      <a:gd name="T8" fmla="*/ 221 w 26"/>
                      <a:gd name="T9" fmla="*/ 172 h 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"/>
                      <a:gd name="T16" fmla="*/ 0 h 27"/>
                      <a:gd name="T17" fmla="*/ 26 w 26"/>
                      <a:gd name="T18" fmla="*/ 27 h 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" h="27">
                        <a:moveTo>
                          <a:pt x="21" y="27"/>
                        </a:moveTo>
                        <a:lnTo>
                          <a:pt x="0" y="5"/>
                        </a:lnTo>
                        <a:lnTo>
                          <a:pt x="3" y="0"/>
                        </a:lnTo>
                        <a:lnTo>
                          <a:pt x="26" y="24"/>
                        </a:lnTo>
                        <a:lnTo>
                          <a:pt x="21" y="27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500" name="Freeform 223"/>
                  <p:cNvSpPr>
                    <a:spLocks/>
                  </p:cNvSpPr>
                  <p:nvPr/>
                </p:nvSpPr>
                <p:spPr bwMode="auto">
                  <a:xfrm flipH="1">
                    <a:off x="435" y="906"/>
                    <a:ext cx="57" cy="50"/>
                  </a:xfrm>
                  <a:custGeom>
                    <a:avLst/>
                    <a:gdLst>
                      <a:gd name="T0" fmla="*/ 221 w 26"/>
                      <a:gd name="T1" fmla="*/ 172 h 27"/>
                      <a:gd name="T2" fmla="*/ 0 w 26"/>
                      <a:gd name="T3" fmla="*/ 31 h 27"/>
                      <a:gd name="T4" fmla="*/ 33 w 26"/>
                      <a:gd name="T5" fmla="*/ 0 h 27"/>
                      <a:gd name="T6" fmla="*/ 274 w 26"/>
                      <a:gd name="T7" fmla="*/ 150 h 27"/>
                      <a:gd name="T8" fmla="*/ 221 w 26"/>
                      <a:gd name="T9" fmla="*/ 172 h 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"/>
                      <a:gd name="T16" fmla="*/ 0 h 27"/>
                      <a:gd name="T17" fmla="*/ 26 w 26"/>
                      <a:gd name="T18" fmla="*/ 27 h 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" h="27">
                        <a:moveTo>
                          <a:pt x="21" y="27"/>
                        </a:moveTo>
                        <a:lnTo>
                          <a:pt x="0" y="5"/>
                        </a:lnTo>
                        <a:lnTo>
                          <a:pt x="3" y="0"/>
                        </a:lnTo>
                        <a:lnTo>
                          <a:pt x="26" y="24"/>
                        </a:lnTo>
                        <a:lnTo>
                          <a:pt x="21" y="27"/>
                        </a:lnTo>
                      </a:path>
                    </a:pathLst>
                  </a:custGeom>
                  <a:solidFill>
                    <a:srgbClr val="FFCC66"/>
                  </a:solidFill>
                  <a:ln w="7938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501" name="Freeform 224"/>
                  <p:cNvSpPr>
                    <a:spLocks/>
                  </p:cNvSpPr>
                  <p:nvPr/>
                </p:nvSpPr>
                <p:spPr bwMode="auto">
                  <a:xfrm flipH="1">
                    <a:off x="290" y="892"/>
                    <a:ext cx="154" cy="57"/>
                  </a:xfrm>
                  <a:custGeom>
                    <a:avLst/>
                    <a:gdLst>
                      <a:gd name="T0" fmla="*/ 20 w 70"/>
                      <a:gd name="T1" fmla="*/ 169 h 33"/>
                      <a:gd name="T2" fmla="*/ 0 w 70"/>
                      <a:gd name="T3" fmla="*/ 155 h 33"/>
                      <a:gd name="T4" fmla="*/ 711 w 70"/>
                      <a:gd name="T5" fmla="*/ 0 h 33"/>
                      <a:gd name="T6" fmla="*/ 746 w 70"/>
                      <a:gd name="T7" fmla="*/ 9 h 33"/>
                      <a:gd name="T8" fmla="*/ 20 w 70"/>
                      <a:gd name="T9" fmla="*/ 169 h 3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0"/>
                      <a:gd name="T16" fmla="*/ 0 h 33"/>
                      <a:gd name="T17" fmla="*/ 70 w 70"/>
                      <a:gd name="T18" fmla="*/ 33 h 3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0" h="33">
                        <a:moveTo>
                          <a:pt x="2" y="33"/>
                        </a:moveTo>
                        <a:lnTo>
                          <a:pt x="0" y="30"/>
                        </a:lnTo>
                        <a:lnTo>
                          <a:pt x="67" y="0"/>
                        </a:lnTo>
                        <a:lnTo>
                          <a:pt x="70" y="2"/>
                        </a:lnTo>
                        <a:lnTo>
                          <a:pt x="2" y="33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502" name="Freeform 225"/>
                  <p:cNvSpPr>
                    <a:spLocks/>
                  </p:cNvSpPr>
                  <p:nvPr/>
                </p:nvSpPr>
                <p:spPr bwMode="auto">
                  <a:xfrm flipH="1">
                    <a:off x="290" y="892"/>
                    <a:ext cx="154" cy="57"/>
                  </a:xfrm>
                  <a:custGeom>
                    <a:avLst/>
                    <a:gdLst>
                      <a:gd name="T0" fmla="*/ 20 w 70"/>
                      <a:gd name="T1" fmla="*/ 169 h 33"/>
                      <a:gd name="T2" fmla="*/ 0 w 70"/>
                      <a:gd name="T3" fmla="*/ 155 h 33"/>
                      <a:gd name="T4" fmla="*/ 711 w 70"/>
                      <a:gd name="T5" fmla="*/ 0 h 33"/>
                      <a:gd name="T6" fmla="*/ 746 w 70"/>
                      <a:gd name="T7" fmla="*/ 9 h 33"/>
                      <a:gd name="T8" fmla="*/ 20 w 70"/>
                      <a:gd name="T9" fmla="*/ 169 h 3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0"/>
                      <a:gd name="T16" fmla="*/ 0 h 33"/>
                      <a:gd name="T17" fmla="*/ 70 w 70"/>
                      <a:gd name="T18" fmla="*/ 33 h 3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0" h="33">
                        <a:moveTo>
                          <a:pt x="2" y="33"/>
                        </a:moveTo>
                        <a:lnTo>
                          <a:pt x="0" y="30"/>
                        </a:lnTo>
                        <a:lnTo>
                          <a:pt x="67" y="0"/>
                        </a:lnTo>
                        <a:lnTo>
                          <a:pt x="70" y="2"/>
                        </a:lnTo>
                        <a:lnTo>
                          <a:pt x="2" y="33"/>
                        </a:lnTo>
                      </a:path>
                    </a:pathLst>
                  </a:custGeom>
                  <a:solidFill>
                    <a:srgbClr val="FFCC66"/>
                  </a:solidFill>
                  <a:ln w="7938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503" name="Rectangle 226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27" y="882"/>
                    <a:ext cx="65" cy="3"/>
                  </a:xfrm>
                  <a:prstGeom prst="rect">
                    <a:avLst/>
                  </a:prstGeom>
                  <a:solidFill>
                    <a:srgbClr val="FFCC66"/>
                  </a:solidFill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788"/>
                  </a:p>
                </p:txBody>
              </p:sp>
              <p:sp>
                <p:nvSpPr>
                  <p:cNvPr id="504" name="Rectangle 227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49" y="899"/>
                    <a:ext cx="17" cy="28"/>
                  </a:xfrm>
                  <a:prstGeom prst="rect">
                    <a:avLst/>
                  </a:prstGeom>
                  <a:solidFill>
                    <a:srgbClr val="FFCC66"/>
                  </a:solidFill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788"/>
                  </a:p>
                </p:txBody>
              </p:sp>
              <p:sp>
                <p:nvSpPr>
                  <p:cNvPr id="505" name="Rectangle 228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57" y="942"/>
                    <a:ext cx="9" cy="112"/>
                  </a:xfrm>
                  <a:prstGeom prst="rect">
                    <a:avLst/>
                  </a:prstGeom>
                  <a:solidFill>
                    <a:srgbClr val="FFCC66"/>
                  </a:solidFill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788"/>
                  </a:p>
                </p:txBody>
              </p:sp>
              <p:sp>
                <p:nvSpPr>
                  <p:cNvPr id="506" name="Freeform 229"/>
                  <p:cNvSpPr>
                    <a:spLocks/>
                  </p:cNvSpPr>
                  <p:nvPr/>
                </p:nvSpPr>
                <p:spPr bwMode="auto">
                  <a:xfrm flipH="1">
                    <a:off x="553" y="906"/>
                    <a:ext cx="4" cy="4"/>
                  </a:xfrm>
                  <a:custGeom>
                    <a:avLst/>
                    <a:gdLst>
                      <a:gd name="T0" fmla="*/ 16 w 2"/>
                      <a:gd name="T1" fmla="*/ 8 h 2"/>
                      <a:gd name="T2" fmla="*/ 8 w 2"/>
                      <a:gd name="T3" fmla="*/ 16 h 2"/>
                      <a:gd name="T4" fmla="*/ 0 w 2"/>
                      <a:gd name="T5" fmla="*/ 8 h 2"/>
                      <a:gd name="T6" fmla="*/ 8 w 2"/>
                      <a:gd name="T7" fmla="*/ 0 h 2"/>
                      <a:gd name="T8" fmla="*/ 16 w 2"/>
                      <a:gd name="T9" fmla="*/ 8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"/>
                      <a:gd name="T16" fmla="*/ 0 h 2"/>
                      <a:gd name="T17" fmla="*/ 2 w 2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" h="2">
                        <a:moveTo>
                          <a:pt x="2" y="1"/>
                        </a:moveTo>
                        <a:lnTo>
                          <a:pt x="1" y="2"/>
                        </a:lnTo>
                        <a:lnTo>
                          <a:pt x="0" y="1"/>
                        </a:lnTo>
                        <a:lnTo>
                          <a:pt x="1" y="0"/>
                        </a:lnTo>
                        <a:lnTo>
                          <a:pt x="2" y="1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7938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507" name="Freeform 230"/>
                  <p:cNvSpPr>
                    <a:spLocks/>
                  </p:cNvSpPr>
                  <p:nvPr/>
                </p:nvSpPr>
                <p:spPr bwMode="auto">
                  <a:xfrm flipH="1">
                    <a:off x="570" y="906"/>
                    <a:ext cx="5" cy="4"/>
                  </a:xfrm>
                  <a:custGeom>
                    <a:avLst/>
                    <a:gdLst>
                      <a:gd name="T0" fmla="*/ 30 w 2"/>
                      <a:gd name="T1" fmla="*/ 8 h 2"/>
                      <a:gd name="T2" fmla="*/ 17 w 2"/>
                      <a:gd name="T3" fmla="*/ 16 h 2"/>
                      <a:gd name="T4" fmla="*/ 0 w 2"/>
                      <a:gd name="T5" fmla="*/ 8 h 2"/>
                      <a:gd name="T6" fmla="*/ 17 w 2"/>
                      <a:gd name="T7" fmla="*/ 0 h 2"/>
                      <a:gd name="T8" fmla="*/ 30 w 2"/>
                      <a:gd name="T9" fmla="*/ 8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"/>
                      <a:gd name="T16" fmla="*/ 0 h 2"/>
                      <a:gd name="T17" fmla="*/ 2 w 2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" h="2">
                        <a:moveTo>
                          <a:pt x="2" y="1"/>
                        </a:moveTo>
                        <a:lnTo>
                          <a:pt x="1" y="2"/>
                        </a:lnTo>
                        <a:lnTo>
                          <a:pt x="0" y="1"/>
                        </a:lnTo>
                        <a:lnTo>
                          <a:pt x="1" y="0"/>
                        </a:lnTo>
                        <a:lnTo>
                          <a:pt x="2" y="1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7938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508" name="Freeform 231"/>
                  <p:cNvSpPr>
                    <a:spLocks/>
                  </p:cNvSpPr>
                  <p:nvPr/>
                </p:nvSpPr>
                <p:spPr bwMode="auto">
                  <a:xfrm flipH="1">
                    <a:off x="553" y="927"/>
                    <a:ext cx="4" cy="4"/>
                  </a:xfrm>
                  <a:custGeom>
                    <a:avLst/>
                    <a:gdLst>
                      <a:gd name="T0" fmla="*/ 16 w 2"/>
                      <a:gd name="T1" fmla="*/ 1 h 3"/>
                      <a:gd name="T2" fmla="*/ 8 w 2"/>
                      <a:gd name="T3" fmla="*/ 7 h 3"/>
                      <a:gd name="T4" fmla="*/ 0 w 2"/>
                      <a:gd name="T5" fmla="*/ 1 h 3"/>
                      <a:gd name="T6" fmla="*/ 8 w 2"/>
                      <a:gd name="T7" fmla="*/ 0 h 3"/>
                      <a:gd name="T8" fmla="*/ 16 w 2"/>
                      <a:gd name="T9" fmla="*/ 1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"/>
                      <a:gd name="T16" fmla="*/ 0 h 3"/>
                      <a:gd name="T17" fmla="*/ 2 w 2"/>
                      <a:gd name="T18" fmla="*/ 3 h 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" h="3">
                        <a:moveTo>
                          <a:pt x="2" y="1"/>
                        </a:moveTo>
                        <a:lnTo>
                          <a:pt x="1" y="3"/>
                        </a:lnTo>
                        <a:lnTo>
                          <a:pt x="0" y="1"/>
                        </a:lnTo>
                        <a:lnTo>
                          <a:pt x="1" y="0"/>
                        </a:lnTo>
                        <a:lnTo>
                          <a:pt x="2" y="1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7938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509" name="Freeform 232"/>
                  <p:cNvSpPr>
                    <a:spLocks/>
                  </p:cNvSpPr>
                  <p:nvPr/>
                </p:nvSpPr>
                <p:spPr bwMode="auto">
                  <a:xfrm flipH="1">
                    <a:off x="570" y="927"/>
                    <a:ext cx="5" cy="4"/>
                  </a:xfrm>
                  <a:custGeom>
                    <a:avLst/>
                    <a:gdLst>
                      <a:gd name="T0" fmla="*/ 30 w 2"/>
                      <a:gd name="T1" fmla="*/ 1 h 3"/>
                      <a:gd name="T2" fmla="*/ 17 w 2"/>
                      <a:gd name="T3" fmla="*/ 7 h 3"/>
                      <a:gd name="T4" fmla="*/ 0 w 2"/>
                      <a:gd name="T5" fmla="*/ 1 h 3"/>
                      <a:gd name="T6" fmla="*/ 17 w 2"/>
                      <a:gd name="T7" fmla="*/ 0 h 3"/>
                      <a:gd name="T8" fmla="*/ 30 w 2"/>
                      <a:gd name="T9" fmla="*/ 1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"/>
                      <a:gd name="T16" fmla="*/ 0 h 3"/>
                      <a:gd name="T17" fmla="*/ 2 w 2"/>
                      <a:gd name="T18" fmla="*/ 3 h 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" h="3">
                        <a:moveTo>
                          <a:pt x="2" y="1"/>
                        </a:moveTo>
                        <a:lnTo>
                          <a:pt x="1" y="3"/>
                        </a:lnTo>
                        <a:lnTo>
                          <a:pt x="0" y="1"/>
                        </a:lnTo>
                        <a:lnTo>
                          <a:pt x="1" y="0"/>
                        </a:lnTo>
                        <a:lnTo>
                          <a:pt x="2" y="1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7938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510" name="Freeform 233"/>
                  <p:cNvSpPr>
                    <a:spLocks/>
                  </p:cNvSpPr>
                  <p:nvPr/>
                </p:nvSpPr>
                <p:spPr bwMode="auto">
                  <a:xfrm flipH="1">
                    <a:off x="492" y="840"/>
                    <a:ext cx="166" cy="35"/>
                  </a:xfrm>
                  <a:custGeom>
                    <a:avLst/>
                    <a:gdLst>
                      <a:gd name="T0" fmla="*/ 773 w 76"/>
                      <a:gd name="T1" fmla="*/ 53 h 22"/>
                      <a:gd name="T2" fmla="*/ 758 w 76"/>
                      <a:gd name="T3" fmla="*/ 0 h 22"/>
                      <a:gd name="T4" fmla="*/ 636 w 76"/>
                      <a:gd name="T5" fmla="*/ 46 h 22"/>
                      <a:gd name="T6" fmla="*/ 0 w 76"/>
                      <a:gd name="T7" fmla="*/ 46 h 22"/>
                      <a:gd name="T8" fmla="*/ 0 w 76"/>
                      <a:gd name="T9" fmla="*/ 89 h 22"/>
                      <a:gd name="T10" fmla="*/ 644 w 76"/>
                      <a:gd name="T11" fmla="*/ 89 h 22"/>
                      <a:gd name="T12" fmla="*/ 793 w 76"/>
                      <a:gd name="T13" fmla="*/ 53 h 22"/>
                      <a:gd name="T14" fmla="*/ 773 w 76"/>
                      <a:gd name="T15" fmla="*/ 53 h 2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6"/>
                      <a:gd name="T25" fmla="*/ 0 h 22"/>
                      <a:gd name="T26" fmla="*/ 76 w 76"/>
                      <a:gd name="T27" fmla="*/ 22 h 2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6" h="22">
                        <a:moveTo>
                          <a:pt x="74" y="13"/>
                        </a:moveTo>
                        <a:lnTo>
                          <a:pt x="73" y="0"/>
                        </a:lnTo>
                        <a:lnTo>
                          <a:pt x="61" y="11"/>
                        </a:lnTo>
                        <a:lnTo>
                          <a:pt x="0" y="11"/>
                        </a:lnTo>
                        <a:lnTo>
                          <a:pt x="0" y="22"/>
                        </a:lnTo>
                        <a:lnTo>
                          <a:pt x="62" y="22"/>
                        </a:lnTo>
                        <a:lnTo>
                          <a:pt x="76" y="13"/>
                        </a:lnTo>
                        <a:lnTo>
                          <a:pt x="74" y="13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511" name="Freeform 234"/>
                  <p:cNvSpPr>
                    <a:spLocks/>
                  </p:cNvSpPr>
                  <p:nvPr/>
                </p:nvSpPr>
                <p:spPr bwMode="auto">
                  <a:xfrm flipH="1">
                    <a:off x="492" y="840"/>
                    <a:ext cx="166" cy="35"/>
                  </a:xfrm>
                  <a:custGeom>
                    <a:avLst/>
                    <a:gdLst>
                      <a:gd name="T0" fmla="*/ 773 w 76"/>
                      <a:gd name="T1" fmla="*/ 53 h 22"/>
                      <a:gd name="T2" fmla="*/ 758 w 76"/>
                      <a:gd name="T3" fmla="*/ 0 h 22"/>
                      <a:gd name="T4" fmla="*/ 636 w 76"/>
                      <a:gd name="T5" fmla="*/ 46 h 22"/>
                      <a:gd name="T6" fmla="*/ 0 w 76"/>
                      <a:gd name="T7" fmla="*/ 46 h 22"/>
                      <a:gd name="T8" fmla="*/ 0 w 76"/>
                      <a:gd name="T9" fmla="*/ 89 h 22"/>
                      <a:gd name="T10" fmla="*/ 644 w 76"/>
                      <a:gd name="T11" fmla="*/ 89 h 22"/>
                      <a:gd name="T12" fmla="*/ 793 w 76"/>
                      <a:gd name="T13" fmla="*/ 53 h 22"/>
                      <a:gd name="T14" fmla="*/ 773 w 76"/>
                      <a:gd name="T15" fmla="*/ 53 h 2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6"/>
                      <a:gd name="T25" fmla="*/ 0 h 22"/>
                      <a:gd name="T26" fmla="*/ 76 w 76"/>
                      <a:gd name="T27" fmla="*/ 22 h 2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6" h="22">
                        <a:moveTo>
                          <a:pt x="74" y="13"/>
                        </a:moveTo>
                        <a:lnTo>
                          <a:pt x="73" y="0"/>
                        </a:lnTo>
                        <a:lnTo>
                          <a:pt x="61" y="11"/>
                        </a:lnTo>
                        <a:lnTo>
                          <a:pt x="0" y="11"/>
                        </a:lnTo>
                        <a:lnTo>
                          <a:pt x="0" y="22"/>
                        </a:lnTo>
                        <a:lnTo>
                          <a:pt x="62" y="22"/>
                        </a:lnTo>
                        <a:lnTo>
                          <a:pt x="76" y="13"/>
                        </a:lnTo>
                        <a:lnTo>
                          <a:pt x="74" y="13"/>
                        </a:lnTo>
                      </a:path>
                    </a:pathLst>
                  </a:custGeom>
                  <a:solidFill>
                    <a:srgbClr val="FFCC66"/>
                  </a:solidFill>
                  <a:ln w="7938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512" name="Freeform 235"/>
                  <p:cNvSpPr>
                    <a:spLocks/>
                  </p:cNvSpPr>
                  <p:nvPr/>
                </p:nvSpPr>
                <p:spPr bwMode="auto">
                  <a:xfrm flipH="1">
                    <a:off x="505" y="857"/>
                    <a:ext cx="4" cy="4"/>
                  </a:xfrm>
                  <a:custGeom>
                    <a:avLst/>
                    <a:gdLst>
                      <a:gd name="T0" fmla="*/ 16 w 2"/>
                      <a:gd name="T1" fmla="*/ 8 h 2"/>
                      <a:gd name="T2" fmla="*/ 8 w 2"/>
                      <a:gd name="T3" fmla="*/ 16 h 2"/>
                      <a:gd name="T4" fmla="*/ 0 w 2"/>
                      <a:gd name="T5" fmla="*/ 8 h 2"/>
                      <a:gd name="T6" fmla="*/ 8 w 2"/>
                      <a:gd name="T7" fmla="*/ 0 h 2"/>
                      <a:gd name="T8" fmla="*/ 16 w 2"/>
                      <a:gd name="T9" fmla="*/ 8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"/>
                      <a:gd name="T16" fmla="*/ 0 h 2"/>
                      <a:gd name="T17" fmla="*/ 2 w 2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" h="2">
                        <a:moveTo>
                          <a:pt x="2" y="1"/>
                        </a:moveTo>
                        <a:lnTo>
                          <a:pt x="1" y="2"/>
                        </a:lnTo>
                        <a:lnTo>
                          <a:pt x="0" y="1"/>
                        </a:lnTo>
                        <a:lnTo>
                          <a:pt x="1" y="0"/>
                        </a:lnTo>
                        <a:lnTo>
                          <a:pt x="2" y="1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7938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513" name="Rectangle 236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645" y="854"/>
                    <a:ext cx="22" cy="3"/>
                  </a:xfrm>
                  <a:prstGeom prst="rect">
                    <a:avLst/>
                  </a:prstGeom>
                  <a:solidFill>
                    <a:srgbClr val="FFCC66"/>
                  </a:solidFill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788"/>
                  </a:p>
                </p:txBody>
              </p:sp>
              <p:sp>
                <p:nvSpPr>
                  <p:cNvPr id="514" name="Rectangle 237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09" y="1068"/>
                    <a:ext cx="96" cy="7"/>
                  </a:xfrm>
                  <a:prstGeom prst="rect">
                    <a:avLst/>
                  </a:prstGeom>
                  <a:solidFill>
                    <a:srgbClr val="FFCC66"/>
                  </a:solidFill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788"/>
                  </a:p>
                </p:txBody>
              </p:sp>
              <p:sp>
                <p:nvSpPr>
                  <p:cNvPr id="515" name="Freeform 238"/>
                  <p:cNvSpPr>
                    <a:spLocks/>
                  </p:cNvSpPr>
                  <p:nvPr/>
                </p:nvSpPr>
                <p:spPr bwMode="auto">
                  <a:xfrm flipH="1">
                    <a:off x="308" y="833"/>
                    <a:ext cx="35" cy="31"/>
                  </a:xfrm>
                  <a:custGeom>
                    <a:avLst/>
                    <a:gdLst>
                      <a:gd name="T0" fmla="*/ 152 w 15"/>
                      <a:gd name="T1" fmla="*/ 104 h 17"/>
                      <a:gd name="T2" fmla="*/ 0 w 15"/>
                      <a:gd name="T3" fmla="*/ 104 h 17"/>
                      <a:gd name="T4" fmla="*/ 65 w 15"/>
                      <a:gd name="T5" fmla="*/ 0 h 17"/>
                      <a:gd name="T6" fmla="*/ 191 w 15"/>
                      <a:gd name="T7" fmla="*/ 53 h 17"/>
                      <a:gd name="T8" fmla="*/ 152 w 15"/>
                      <a:gd name="T9" fmla="*/ 104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5"/>
                      <a:gd name="T16" fmla="*/ 0 h 17"/>
                      <a:gd name="T17" fmla="*/ 15 w 15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5" h="17">
                        <a:moveTo>
                          <a:pt x="12" y="17"/>
                        </a:moveTo>
                        <a:lnTo>
                          <a:pt x="0" y="17"/>
                        </a:lnTo>
                        <a:lnTo>
                          <a:pt x="5" y="0"/>
                        </a:lnTo>
                        <a:lnTo>
                          <a:pt x="15" y="9"/>
                        </a:lnTo>
                        <a:lnTo>
                          <a:pt x="12" y="17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516" name="Freeform 239"/>
                  <p:cNvSpPr>
                    <a:spLocks/>
                  </p:cNvSpPr>
                  <p:nvPr/>
                </p:nvSpPr>
                <p:spPr bwMode="auto">
                  <a:xfrm flipH="1">
                    <a:off x="308" y="833"/>
                    <a:ext cx="35" cy="31"/>
                  </a:xfrm>
                  <a:custGeom>
                    <a:avLst/>
                    <a:gdLst>
                      <a:gd name="T0" fmla="*/ 152 w 15"/>
                      <a:gd name="T1" fmla="*/ 104 h 17"/>
                      <a:gd name="T2" fmla="*/ 0 w 15"/>
                      <a:gd name="T3" fmla="*/ 104 h 17"/>
                      <a:gd name="T4" fmla="*/ 65 w 15"/>
                      <a:gd name="T5" fmla="*/ 0 h 17"/>
                      <a:gd name="T6" fmla="*/ 191 w 15"/>
                      <a:gd name="T7" fmla="*/ 53 h 17"/>
                      <a:gd name="T8" fmla="*/ 152 w 15"/>
                      <a:gd name="T9" fmla="*/ 104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5"/>
                      <a:gd name="T16" fmla="*/ 0 h 17"/>
                      <a:gd name="T17" fmla="*/ 15 w 15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5" h="17">
                        <a:moveTo>
                          <a:pt x="12" y="17"/>
                        </a:moveTo>
                        <a:lnTo>
                          <a:pt x="0" y="17"/>
                        </a:lnTo>
                        <a:lnTo>
                          <a:pt x="5" y="0"/>
                        </a:lnTo>
                        <a:lnTo>
                          <a:pt x="15" y="9"/>
                        </a:lnTo>
                        <a:lnTo>
                          <a:pt x="12" y="17"/>
                        </a:lnTo>
                      </a:path>
                    </a:pathLst>
                  </a:custGeom>
                  <a:solidFill>
                    <a:srgbClr val="FFCC66"/>
                  </a:solidFill>
                  <a:ln w="7938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</p:grpSp>
          </p:grpSp>
          <p:grpSp>
            <p:nvGrpSpPr>
              <p:cNvPr id="518" name="Group 517"/>
              <p:cNvGrpSpPr/>
              <p:nvPr/>
            </p:nvGrpSpPr>
            <p:grpSpPr>
              <a:xfrm>
                <a:off x="6703848" y="682625"/>
                <a:ext cx="1072916" cy="1379415"/>
                <a:chOff x="8805869" y="1235286"/>
                <a:chExt cx="1072916" cy="1379415"/>
              </a:xfrm>
            </p:grpSpPr>
            <p:sp>
              <p:nvSpPr>
                <p:cNvPr id="519" name="Freeform 187"/>
                <p:cNvSpPr>
                  <a:spLocks/>
                </p:cNvSpPr>
                <p:nvPr/>
              </p:nvSpPr>
              <p:spPr bwMode="auto">
                <a:xfrm rot="1050415">
                  <a:off x="8805869" y="1235286"/>
                  <a:ext cx="352875" cy="369377"/>
                </a:xfrm>
                <a:custGeom>
                  <a:avLst/>
                  <a:gdLst>
                    <a:gd name="T0" fmla="*/ 0 w 267"/>
                    <a:gd name="T1" fmla="*/ 0 h 401"/>
                    <a:gd name="T2" fmla="*/ 2147483647 w 267"/>
                    <a:gd name="T3" fmla="*/ 2147483647 h 401"/>
                    <a:gd name="T4" fmla="*/ 2147483647 w 267"/>
                    <a:gd name="T5" fmla="*/ 2147483647 h 401"/>
                    <a:gd name="T6" fmla="*/ 2147483647 w 267"/>
                    <a:gd name="T7" fmla="*/ 2147483647 h 401"/>
                    <a:gd name="T8" fmla="*/ 2147483647 w 267"/>
                    <a:gd name="T9" fmla="*/ 2147483647 h 401"/>
                    <a:gd name="T10" fmla="*/ 2147483647 w 267"/>
                    <a:gd name="T11" fmla="*/ 2147483647 h 401"/>
                    <a:gd name="T12" fmla="*/ 0 w 267"/>
                    <a:gd name="T13" fmla="*/ 0 h 40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7"/>
                    <a:gd name="T22" fmla="*/ 0 h 401"/>
                    <a:gd name="T23" fmla="*/ 267 w 267"/>
                    <a:gd name="T24" fmla="*/ 401 h 40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7" h="401">
                      <a:moveTo>
                        <a:pt x="0" y="0"/>
                      </a:moveTo>
                      <a:lnTo>
                        <a:pt x="179" y="210"/>
                      </a:lnTo>
                      <a:lnTo>
                        <a:pt x="127" y="214"/>
                      </a:lnTo>
                      <a:lnTo>
                        <a:pt x="267" y="401"/>
                      </a:lnTo>
                      <a:lnTo>
                        <a:pt x="88" y="192"/>
                      </a:lnTo>
                      <a:lnTo>
                        <a:pt x="139" y="18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0000"/>
                </a:solidFill>
                <a:ln w="1651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 sz="1788"/>
                </a:p>
              </p:txBody>
            </p:sp>
            <p:pic>
              <p:nvPicPr>
                <p:cNvPr id="520" name="Picture 2" descr="House Clip Art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9035298" y="1750924"/>
                  <a:ext cx="843487" cy="8637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521" name="Group 209"/>
                <p:cNvGrpSpPr>
                  <a:grpSpLocks/>
                </p:cNvGrpSpPr>
                <p:nvPr/>
              </p:nvGrpSpPr>
              <p:grpSpPr bwMode="auto">
                <a:xfrm>
                  <a:off x="8933105" y="1774822"/>
                  <a:ext cx="325204" cy="212044"/>
                  <a:chOff x="238" y="643"/>
                  <a:chExt cx="468" cy="432"/>
                </a:xfrm>
              </p:grpSpPr>
              <p:sp>
                <p:nvSpPr>
                  <p:cNvPr id="522" name="Freeform 210"/>
                  <p:cNvSpPr>
                    <a:spLocks/>
                  </p:cNvSpPr>
                  <p:nvPr/>
                </p:nvSpPr>
                <p:spPr bwMode="auto">
                  <a:xfrm flipH="1">
                    <a:off x="531" y="731"/>
                    <a:ext cx="175" cy="158"/>
                  </a:xfrm>
                  <a:custGeom>
                    <a:avLst/>
                    <a:gdLst>
                      <a:gd name="T0" fmla="*/ 817 w 81"/>
                      <a:gd name="T1" fmla="*/ 5 h 91"/>
                      <a:gd name="T2" fmla="*/ 19 w 81"/>
                      <a:gd name="T3" fmla="*/ 476 h 91"/>
                      <a:gd name="T4" fmla="*/ 0 w 81"/>
                      <a:gd name="T5" fmla="*/ 467 h 91"/>
                      <a:gd name="T6" fmla="*/ 797 w 81"/>
                      <a:gd name="T7" fmla="*/ 0 h 91"/>
                      <a:gd name="T8" fmla="*/ 817 w 81"/>
                      <a:gd name="T9" fmla="*/ 5 h 9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1"/>
                      <a:gd name="T16" fmla="*/ 0 h 91"/>
                      <a:gd name="T17" fmla="*/ 81 w 81"/>
                      <a:gd name="T18" fmla="*/ 91 h 9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1" h="91">
                        <a:moveTo>
                          <a:pt x="81" y="1"/>
                        </a:moveTo>
                        <a:lnTo>
                          <a:pt x="2" y="91"/>
                        </a:lnTo>
                        <a:lnTo>
                          <a:pt x="0" y="89"/>
                        </a:lnTo>
                        <a:lnTo>
                          <a:pt x="79" y="0"/>
                        </a:lnTo>
                        <a:lnTo>
                          <a:pt x="81" y="1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523" name="Freeform 211"/>
                  <p:cNvSpPr>
                    <a:spLocks/>
                  </p:cNvSpPr>
                  <p:nvPr/>
                </p:nvSpPr>
                <p:spPr bwMode="auto">
                  <a:xfrm flipH="1">
                    <a:off x="531" y="731"/>
                    <a:ext cx="175" cy="158"/>
                  </a:xfrm>
                  <a:custGeom>
                    <a:avLst/>
                    <a:gdLst>
                      <a:gd name="T0" fmla="*/ 817 w 81"/>
                      <a:gd name="T1" fmla="*/ 5 h 91"/>
                      <a:gd name="T2" fmla="*/ 19 w 81"/>
                      <a:gd name="T3" fmla="*/ 476 h 91"/>
                      <a:gd name="T4" fmla="*/ 0 w 81"/>
                      <a:gd name="T5" fmla="*/ 467 h 91"/>
                      <a:gd name="T6" fmla="*/ 797 w 81"/>
                      <a:gd name="T7" fmla="*/ 0 h 91"/>
                      <a:gd name="T8" fmla="*/ 817 w 81"/>
                      <a:gd name="T9" fmla="*/ 5 h 9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1"/>
                      <a:gd name="T16" fmla="*/ 0 h 91"/>
                      <a:gd name="T17" fmla="*/ 81 w 81"/>
                      <a:gd name="T18" fmla="*/ 91 h 9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1" h="91">
                        <a:moveTo>
                          <a:pt x="81" y="1"/>
                        </a:moveTo>
                        <a:lnTo>
                          <a:pt x="2" y="91"/>
                        </a:lnTo>
                        <a:lnTo>
                          <a:pt x="0" y="89"/>
                        </a:lnTo>
                        <a:lnTo>
                          <a:pt x="79" y="0"/>
                        </a:lnTo>
                        <a:lnTo>
                          <a:pt x="81" y="1"/>
                        </a:lnTo>
                      </a:path>
                    </a:pathLst>
                  </a:custGeom>
                  <a:solidFill>
                    <a:srgbClr val="FFCC66"/>
                  </a:solidFill>
                  <a:ln w="7938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524" name="Freeform 212"/>
                  <p:cNvSpPr>
                    <a:spLocks/>
                  </p:cNvSpPr>
                  <p:nvPr/>
                </p:nvSpPr>
                <p:spPr bwMode="auto">
                  <a:xfrm flipH="1">
                    <a:off x="238" y="829"/>
                    <a:ext cx="83" cy="74"/>
                  </a:xfrm>
                  <a:custGeom>
                    <a:avLst/>
                    <a:gdLst>
                      <a:gd name="T0" fmla="*/ 292 w 37"/>
                      <a:gd name="T1" fmla="*/ 219 h 43"/>
                      <a:gd name="T2" fmla="*/ 0 w 37"/>
                      <a:gd name="T3" fmla="*/ 153 h 43"/>
                      <a:gd name="T4" fmla="*/ 101 w 37"/>
                      <a:gd name="T5" fmla="*/ 0 h 43"/>
                      <a:gd name="T6" fmla="*/ 417 w 37"/>
                      <a:gd name="T7" fmla="*/ 62 h 43"/>
                      <a:gd name="T8" fmla="*/ 292 w 37"/>
                      <a:gd name="T9" fmla="*/ 219 h 4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"/>
                      <a:gd name="T16" fmla="*/ 0 h 43"/>
                      <a:gd name="T17" fmla="*/ 37 w 37"/>
                      <a:gd name="T18" fmla="*/ 43 h 4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" h="43">
                        <a:moveTo>
                          <a:pt x="26" y="43"/>
                        </a:moveTo>
                        <a:lnTo>
                          <a:pt x="0" y="30"/>
                        </a:lnTo>
                        <a:lnTo>
                          <a:pt x="9" y="0"/>
                        </a:lnTo>
                        <a:lnTo>
                          <a:pt x="37" y="12"/>
                        </a:lnTo>
                        <a:lnTo>
                          <a:pt x="26" y="43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525" name="Freeform 213"/>
                  <p:cNvSpPr>
                    <a:spLocks/>
                  </p:cNvSpPr>
                  <p:nvPr/>
                </p:nvSpPr>
                <p:spPr bwMode="auto">
                  <a:xfrm flipH="1">
                    <a:off x="238" y="829"/>
                    <a:ext cx="83" cy="74"/>
                  </a:xfrm>
                  <a:custGeom>
                    <a:avLst/>
                    <a:gdLst>
                      <a:gd name="T0" fmla="*/ 292 w 37"/>
                      <a:gd name="T1" fmla="*/ 219 h 43"/>
                      <a:gd name="T2" fmla="*/ 0 w 37"/>
                      <a:gd name="T3" fmla="*/ 153 h 43"/>
                      <a:gd name="T4" fmla="*/ 101 w 37"/>
                      <a:gd name="T5" fmla="*/ 0 h 43"/>
                      <a:gd name="T6" fmla="*/ 417 w 37"/>
                      <a:gd name="T7" fmla="*/ 62 h 43"/>
                      <a:gd name="T8" fmla="*/ 292 w 37"/>
                      <a:gd name="T9" fmla="*/ 219 h 4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"/>
                      <a:gd name="T16" fmla="*/ 0 h 43"/>
                      <a:gd name="T17" fmla="*/ 37 w 37"/>
                      <a:gd name="T18" fmla="*/ 43 h 4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" h="43">
                        <a:moveTo>
                          <a:pt x="26" y="43"/>
                        </a:moveTo>
                        <a:lnTo>
                          <a:pt x="0" y="30"/>
                        </a:lnTo>
                        <a:lnTo>
                          <a:pt x="9" y="0"/>
                        </a:lnTo>
                        <a:lnTo>
                          <a:pt x="37" y="12"/>
                        </a:lnTo>
                        <a:lnTo>
                          <a:pt x="26" y="43"/>
                        </a:lnTo>
                      </a:path>
                    </a:pathLst>
                  </a:custGeom>
                  <a:solidFill>
                    <a:srgbClr val="FFCC66"/>
                  </a:solidFill>
                  <a:ln w="7938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526" name="Freeform 214"/>
                  <p:cNvSpPr>
                    <a:spLocks/>
                  </p:cNvSpPr>
                  <p:nvPr/>
                </p:nvSpPr>
                <p:spPr bwMode="auto">
                  <a:xfrm flipH="1">
                    <a:off x="247" y="850"/>
                    <a:ext cx="65" cy="39"/>
                  </a:xfrm>
                  <a:custGeom>
                    <a:avLst/>
                    <a:gdLst>
                      <a:gd name="T0" fmla="*/ 241 w 31"/>
                      <a:gd name="T1" fmla="*/ 102 h 24"/>
                      <a:gd name="T2" fmla="*/ 0 w 31"/>
                      <a:gd name="T3" fmla="*/ 47 h 24"/>
                      <a:gd name="T4" fmla="*/ 17 w 31"/>
                      <a:gd name="T5" fmla="*/ 0 h 24"/>
                      <a:gd name="T6" fmla="*/ 285 w 31"/>
                      <a:gd name="T7" fmla="*/ 47 h 24"/>
                      <a:gd name="T8" fmla="*/ 241 w 31"/>
                      <a:gd name="T9" fmla="*/ 102 h 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1"/>
                      <a:gd name="T16" fmla="*/ 0 h 24"/>
                      <a:gd name="T17" fmla="*/ 31 w 31"/>
                      <a:gd name="T18" fmla="*/ 24 h 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1" h="24">
                        <a:moveTo>
                          <a:pt x="26" y="24"/>
                        </a:moveTo>
                        <a:lnTo>
                          <a:pt x="0" y="11"/>
                        </a:lnTo>
                        <a:lnTo>
                          <a:pt x="2" y="0"/>
                        </a:lnTo>
                        <a:lnTo>
                          <a:pt x="31" y="11"/>
                        </a:lnTo>
                        <a:lnTo>
                          <a:pt x="26" y="24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527" name="Freeform 215"/>
                  <p:cNvSpPr>
                    <a:spLocks/>
                  </p:cNvSpPr>
                  <p:nvPr/>
                </p:nvSpPr>
                <p:spPr bwMode="auto">
                  <a:xfrm flipH="1">
                    <a:off x="247" y="850"/>
                    <a:ext cx="65" cy="39"/>
                  </a:xfrm>
                  <a:custGeom>
                    <a:avLst/>
                    <a:gdLst>
                      <a:gd name="T0" fmla="*/ 241 w 31"/>
                      <a:gd name="T1" fmla="*/ 102 h 24"/>
                      <a:gd name="T2" fmla="*/ 0 w 31"/>
                      <a:gd name="T3" fmla="*/ 47 h 24"/>
                      <a:gd name="T4" fmla="*/ 17 w 31"/>
                      <a:gd name="T5" fmla="*/ 0 h 24"/>
                      <a:gd name="T6" fmla="*/ 285 w 31"/>
                      <a:gd name="T7" fmla="*/ 47 h 24"/>
                      <a:gd name="T8" fmla="*/ 241 w 31"/>
                      <a:gd name="T9" fmla="*/ 102 h 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1"/>
                      <a:gd name="T16" fmla="*/ 0 h 24"/>
                      <a:gd name="T17" fmla="*/ 31 w 31"/>
                      <a:gd name="T18" fmla="*/ 24 h 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1" h="24">
                        <a:moveTo>
                          <a:pt x="26" y="24"/>
                        </a:moveTo>
                        <a:lnTo>
                          <a:pt x="0" y="11"/>
                        </a:lnTo>
                        <a:lnTo>
                          <a:pt x="2" y="0"/>
                        </a:lnTo>
                        <a:lnTo>
                          <a:pt x="31" y="11"/>
                        </a:lnTo>
                        <a:lnTo>
                          <a:pt x="26" y="24"/>
                        </a:lnTo>
                      </a:path>
                    </a:pathLst>
                  </a:custGeom>
                  <a:solidFill>
                    <a:srgbClr val="FFCC66"/>
                  </a:solidFill>
                  <a:ln w="7938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528" name="Freeform 216"/>
                  <p:cNvSpPr>
                    <a:spLocks/>
                  </p:cNvSpPr>
                  <p:nvPr/>
                </p:nvSpPr>
                <p:spPr bwMode="auto">
                  <a:xfrm flipH="1">
                    <a:off x="430" y="643"/>
                    <a:ext cx="92" cy="274"/>
                  </a:xfrm>
                  <a:custGeom>
                    <a:avLst/>
                    <a:gdLst>
                      <a:gd name="T0" fmla="*/ 28 w 43"/>
                      <a:gd name="T1" fmla="*/ 0 h 157"/>
                      <a:gd name="T2" fmla="*/ 178 w 43"/>
                      <a:gd name="T3" fmla="*/ 113 h 157"/>
                      <a:gd name="T4" fmla="*/ 342 w 43"/>
                      <a:gd name="T5" fmla="*/ 384 h 157"/>
                      <a:gd name="T6" fmla="*/ 421 w 43"/>
                      <a:gd name="T7" fmla="*/ 675 h 157"/>
                      <a:gd name="T8" fmla="*/ 421 w 43"/>
                      <a:gd name="T9" fmla="*/ 784 h 157"/>
                      <a:gd name="T10" fmla="*/ 362 w 43"/>
                      <a:gd name="T11" fmla="*/ 834 h 157"/>
                      <a:gd name="T12" fmla="*/ 233 w 43"/>
                      <a:gd name="T13" fmla="*/ 735 h 157"/>
                      <a:gd name="T14" fmla="*/ 68 w 43"/>
                      <a:gd name="T15" fmla="*/ 450 h 157"/>
                      <a:gd name="T16" fmla="*/ 0 w 43"/>
                      <a:gd name="T17" fmla="*/ 159 h 157"/>
                      <a:gd name="T18" fmla="*/ 0 w 43"/>
                      <a:gd name="T19" fmla="*/ 58 h 157"/>
                      <a:gd name="T20" fmla="*/ 28 w 43"/>
                      <a:gd name="T21" fmla="*/ 0 h 15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43"/>
                      <a:gd name="T34" fmla="*/ 0 h 157"/>
                      <a:gd name="T35" fmla="*/ 43 w 43"/>
                      <a:gd name="T36" fmla="*/ 157 h 157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43" h="157">
                        <a:moveTo>
                          <a:pt x="3" y="0"/>
                        </a:moveTo>
                        <a:lnTo>
                          <a:pt x="18" y="21"/>
                        </a:lnTo>
                        <a:lnTo>
                          <a:pt x="35" y="72"/>
                        </a:lnTo>
                        <a:lnTo>
                          <a:pt x="43" y="127"/>
                        </a:lnTo>
                        <a:lnTo>
                          <a:pt x="43" y="147"/>
                        </a:lnTo>
                        <a:lnTo>
                          <a:pt x="37" y="157"/>
                        </a:lnTo>
                        <a:lnTo>
                          <a:pt x="24" y="138"/>
                        </a:lnTo>
                        <a:lnTo>
                          <a:pt x="7" y="85"/>
                        </a:lnTo>
                        <a:lnTo>
                          <a:pt x="0" y="30"/>
                        </a:lnTo>
                        <a:lnTo>
                          <a:pt x="0" y="11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529" name="Freeform 217"/>
                  <p:cNvSpPr>
                    <a:spLocks/>
                  </p:cNvSpPr>
                  <p:nvPr/>
                </p:nvSpPr>
                <p:spPr bwMode="auto">
                  <a:xfrm flipH="1">
                    <a:off x="430" y="643"/>
                    <a:ext cx="92" cy="274"/>
                  </a:xfrm>
                  <a:custGeom>
                    <a:avLst/>
                    <a:gdLst>
                      <a:gd name="T0" fmla="*/ 28 w 43"/>
                      <a:gd name="T1" fmla="*/ 0 h 157"/>
                      <a:gd name="T2" fmla="*/ 178 w 43"/>
                      <a:gd name="T3" fmla="*/ 113 h 157"/>
                      <a:gd name="T4" fmla="*/ 342 w 43"/>
                      <a:gd name="T5" fmla="*/ 384 h 157"/>
                      <a:gd name="T6" fmla="*/ 421 w 43"/>
                      <a:gd name="T7" fmla="*/ 675 h 157"/>
                      <a:gd name="T8" fmla="*/ 421 w 43"/>
                      <a:gd name="T9" fmla="*/ 784 h 157"/>
                      <a:gd name="T10" fmla="*/ 362 w 43"/>
                      <a:gd name="T11" fmla="*/ 834 h 157"/>
                      <a:gd name="T12" fmla="*/ 233 w 43"/>
                      <a:gd name="T13" fmla="*/ 735 h 157"/>
                      <a:gd name="T14" fmla="*/ 68 w 43"/>
                      <a:gd name="T15" fmla="*/ 450 h 157"/>
                      <a:gd name="T16" fmla="*/ 0 w 43"/>
                      <a:gd name="T17" fmla="*/ 159 h 157"/>
                      <a:gd name="T18" fmla="*/ 0 w 43"/>
                      <a:gd name="T19" fmla="*/ 58 h 157"/>
                      <a:gd name="T20" fmla="*/ 28 w 43"/>
                      <a:gd name="T21" fmla="*/ 0 h 15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43"/>
                      <a:gd name="T34" fmla="*/ 0 h 157"/>
                      <a:gd name="T35" fmla="*/ 43 w 43"/>
                      <a:gd name="T36" fmla="*/ 157 h 157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43" h="157">
                        <a:moveTo>
                          <a:pt x="3" y="0"/>
                        </a:moveTo>
                        <a:lnTo>
                          <a:pt x="18" y="21"/>
                        </a:lnTo>
                        <a:lnTo>
                          <a:pt x="35" y="72"/>
                        </a:lnTo>
                        <a:lnTo>
                          <a:pt x="43" y="127"/>
                        </a:lnTo>
                        <a:lnTo>
                          <a:pt x="43" y="147"/>
                        </a:lnTo>
                        <a:lnTo>
                          <a:pt x="37" y="157"/>
                        </a:lnTo>
                        <a:lnTo>
                          <a:pt x="24" y="138"/>
                        </a:lnTo>
                        <a:lnTo>
                          <a:pt x="7" y="85"/>
                        </a:lnTo>
                        <a:lnTo>
                          <a:pt x="0" y="30"/>
                        </a:lnTo>
                        <a:lnTo>
                          <a:pt x="0" y="11"/>
                        </a:lnTo>
                        <a:lnTo>
                          <a:pt x="3" y="0"/>
                        </a:lnTo>
                      </a:path>
                    </a:pathLst>
                  </a:custGeom>
                  <a:solidFill>
                    <a:srgbClr val="FFCC66"/>
                  </a:solidFill>
                  <a:ln w="7938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530" name="Freeform 218"/>
                  <p:cNvSpPr>
                    <a:spLocks/>
                  </p:cNvSpPr>
                  <p:nvPr/>
                </p:nvSpPr>
                <p:spPr bwMode="auto">
                  <a:xfrm flipH="1">
                    <a:off x="422" y="643"/>
                    <a:ext cx="96" cy="274"/>
                  </a:xfrm>
                  <a:custGeom>
                    <a:avLst/>
                    <a:gdLst>
                      <a:gd name="T0" fmla="*/ 20 w 43"/>
                      <a:gd name="T1" fmla="*/ 0 h 157"/>
                      <a:gd name="T2" fmla="*/ 199 w 43"/>
                      <a:gd name="T3" fmla="*/ 106 h 157"/>
                      <a:gd name="T4" fmla="*/ 388 w 43"/>
                      <a:gd name="T5" fmla="*/ 384 h 157"/>
                      <a:gd name="T6" fmla="*/ 478 w 43"/>
                      <a:gd name="T7" fmla="*/ 675 h 157"/>
                      <a:gd name="T8" fmla="*/ 478 w 43"/>
                      <a:gd name="T9" fmla="*/ 777 h 157"/>
                      <a:gd name="T10" fmla="*/ 433 w 43"/>
                      <a:gd name="T11" fmla="*/ 834 h 157"/>
                      <a:gd name="T12" fmla="*/ 270 w 43"/>
                      <a:gd name="T13" fmla="*/ 728 h 157"/>
                      <a:gd name="T14" fmla="*/ 80 w 43"/>
                      <a:gd name="T15" fmla="*/ 457 h 157"/>
                      <a:gd name="T16" fmla="*/ 0 w 43"/>
                      <a:gd name="T17" fmla="*/ 159 h 157"/>
                      <a:gd name="T18" fmla="*/ 0 w 43"/>
                      <a:gd name="T19" fmla="*/ 58 h 157"/>
                      <a:gd name="T20" fmla="*/ 20 w 43"/>
                      <a:gd name="T21" fmla="*/ 0 h 15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43"/>
                      <a:gd name="T34" fmla="*/ 0 h 157"/>
                      <a:gd name="T35" fmla="*/ 43 w 43"/>
                      <a:gd name="T36" fmla="*/ 157 h 157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43" h="157">
                        <a:moveTo>
                          <a:pt x="2" y="0"/>
                        </a:moveTo>
                        <a:lnTo>
                          <a:pt x="18" y="20"/>
                        </a:lnTo>
                        <a:lnTo>
                          <a:pt x="35" y="72"/>
                        </a:lnTo>
                        <a:lnTo>
                          <a:pt x="43" y="127"/>
                        </a:lnTo>
                        <a:lnTo>
                          <a:pt x="43" y="146"/>
                        </a:lnTo>
                        <a:lnTo>
                          <a:pt x="39" y="157"/>
                        </a:lnTo>
                        <a:lnTo>
                          <a:pt x="24" y="137"/>
                        </a:lnTo>
                        <a:lnTo>
                          <a:pt x="7" y="86"/>
                        </a:lnTo>
                        <a:lnTo>
                          <a:pt x="0" y="30"/>
                        </a:lnTo>
                        <a:lnTo>
                          <a:pt x="0" y="11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531" name="Freeform 219"/>
                  <p:cNvSpPr>
                    <a:spLocks/>
                  </p:cNvSpPr>
                  <p:nvPr/>
                </p:nvSpPr>
                <p:spPr bwMode="auto">
                  <a:xfrm flipH="1">
                    <a:off x="422" y="643"/>
                    <a:ext cx="96" cy="274"/>
                  </a:xfrm>
                  <a:custGeom>
                    <a:avLst/>
                    <a:gdLst>
                      <a:gd name="T0" fmla="*/ 20 w 43"/>
                      <a:gd name="T1" fmla="*/ 0 h 157"/>
                      <a:gd name="T2" fmla="*/ 199 w 43"/>
                      <a:gd name="T3" fmla="*/ 106 h 157"/>
                      <a:gd name="T4" fmla="*/ 388 w 43"/>
                      <a:gd name="T5" fmla="*/ 384 h 157"/>
                      <a:gd name="T6" fmla="*/ 478 w 43"/>
                      <a:gd name="T7" fmla="*/ 675 h 157"/>
                      <a:gd name="T8" fmla="*/ 478 w 43"/>
                      <a:gd name="T9" fmla="*/ 777 h 157"/>
                      <a:gd name="T10" fmla="*/ 433 w 43"/>
                      <a:gd name="T11" fmla="*/ 834 h 157"/>
                      <a:gd name="T12" fmla="*/ 270 w 43"/>
                      <a:gd name="T13" fmla="*/ 728 h 157"/>
                      <a:gd name="T14" fmla="*/ 80 w 43"/>
                      <a:gd name="T15" fmla="*/ 457 h 157"/>
                      <a:gd name="T16" fmla="*/ 0 w 43"/>
                      <a:gd name="T17" fmla="*/ 159 h 157"/>
                      <a:gd name="T18" fmla="*/ 0 w 43"/>
                      <a:gd name="T19" fmla="*/ 58 h 157"/>
                      <a:gd name="T20" fmla="*/ 20 w 43"/>
                      <a:gd name="T21" fmla="*/ 0 h 15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43"/>
                      <a:gd name="T34" fmla="*/ 0 h 157"/>
                      <a:gd name="T35" fmla="*/ 43 w 43"/>
                      <a:gd name="T36" fmla="*/ 157 h 157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43" h="157">
                        <a:moveTo>
                          <a:pt x="2" y="0"/>
                        </a:moveTo>
                        <a:lnTo>
                          <a:pt x="18" y="20"/>
                        </a:lnTo>
                        <a:lnTo>
                          <a:pt x="35" y="72"/>
                        </a:lnTo>
                        <a:lnTo>
                          <a:pt x="43" y="127"/>
                        </a:lnTo>
                        <a:lnTo>
                          <a:pt x="43" y="146"/>
                        </a:lnTo>
                        <a:lnTo>
                          <a:pt x="39" y="157"/>
                        </a:lnTo>
                        <a:lnTo>
                          <a:pt x="24" y="137"/>
                        </a:lnTo>
                        <a:lnTo>
                          <a:pt x="7" y="86"/>
                        </a:lnTo>
                        <a:lnTo>
                          <a:pt x="0" y="30"/>
                        </a:lnTo>
                        <a:lnTo>
                          <a:pt x="0" y="11"/>
                        </a:lnTo>
                        <a:lnTo>
                          <a:pt x="2" y="0"/>
                        </a:lnTo>
                      </a:path>
                    </a:pathLst>
                  </a:custGeom>
                  <a:solidFill>
                    <a:srgbClr val="FFCC66"/>
                  </a:solidFill>
                  <a:ln w="7938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532" name="Freeform 220"/>
                  <p:cNvSpPr>
                    <a:spLocks/>
                  </p:cNvSpPr>
                  <p:nvPr/>
                </p:nvSpPr>
                <p:spPr bwMode="auto">
                  <a:xfrm flipH="1">
                    <a:off x="483" y="703"/>
                    <a:ext cx="66" cy="210"/>
                  </a:xfrm>
                  <a:custGeom>
                    <a:avLst/>
                    <a:gdLst>
                      <a:gd name="T0" fmla="*/ 341 w 29"/>
                      <a:gd name="T1" fmla="*/ 608 h 122"/>
                      <a:gd name="T2" fmla="*/ 305 w 29"/>
                      <a:gd name="T3" fmla="*/ 621 h 122"/>
                      <a:gd name="T4" fmla="*/ 0 w 29"/>
                      <a:gd name="T5" fmla="*/ 5 h 122"/>
                      <a:gd name="T6" fmla="*/ 36 w 29"/>
                      <a:gd name="T7" fmla="*/ 0 h 122"/>
                      <a:gd name="T8" fmla="*/ 341 w 29"/>
                      <a:gd name="T9" fmla="*/ 608 h 1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"/>
                      <a:gd name="T16" fmla="*/ 0 h 122"/>
                      <a:gd name="T17" fmla="*/ 29 w 29"/>
                      <a:gd name="T18" fmla="*/ 122 h 1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" h="122">
                        <a:moveTo>
                          <a:pt x="29" y="119"/>
                        </a:moveTo>
                        <a:lnTo>
                          <a:pt x="26" y="122"/>
                        </a:lnTo>
                        <a:lnTo>
                          <a:pt x="0" y="1"/>
                        </a:lnTo>
                        <a:lnTo>
                          <a:pt x="3" y="0"/>
                        </a:lnTo>
                        <a:lnTo>
                          <a:pt x="29" y="119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533" name="Freeform 221"/>
                  <p:cNvSpPr>
                    <a:spLocks/>
                  </p:cNvSpPr>
                  <p:nvPr/>
                </p:nvSpPr>
                <p:spPr bwMode="auto">
                  <a:xfrm flipH="1">
                    <a:off x="483" y="703"/>
                    <a:ext cx="66" cy="210"/>
                  </a:xfrm>
                  <a:custGeom>
                    <a:avLst/>
                    <a:gdLst>
                      <a:gd name="T0" fmla="*/ 341 w 29"/>
                      <a:gd name="T1" fmla="*/ 608 h 122"/>
                      <a:gd name="T2" fmla="*/ 305 w 29"/>
                      <a:gd name="T3" fmla="*/ 621 h 122"/>
                      <a:gd name="T4" fmla="*/ 0 w 29"/>
                      <a:gd name="T5" fmla="*/ 5 h 122"/>
                      <a:gd name="T6" fmla="*/ 36 w 29"/>
                      <a:gd name="T7" fmla="*/ 0 h 122"/>
                      <a:gd name="T8" fmla="*/ 341 w 29"/>
                      <a:gd name="T9" fmla="*/ 608 h 1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"/>
                      <a:gd name="T16" fmla="*/ 0 h 122"/>
                      <a:gd name="T17" fmla="*/ 29 w 29"/>
                      <a:gd name="T18" fmla="*/ 122 h 1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" h="122">
                        <a:moveTo>
                          <a:pt x="29" y="119"/>
                        </a:moveTo>
                        <a:lnTo>
                          <a:pt x="26" y="122"/>
                        </a:lnTo>
                        <a:lnTo>
                          <a:pt x="0" y="1"/>
                        </a:lnTo>
                        <a:lnTo>
                          <a:pt x="3" y="0"/>
                        </a:lnTo>
                        <a:lnTo>
                          <a:pt x="29" y="119"/>
                        </a:lnTo>
                      </a:path>
                    </a:pathLst>
                  </a:custGeom>
                  <a:solidFill>
                    <a:srgbClr val="FFCC66"/>
                  </a:solidFill>
                  <a:ln w="7938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534" name="Freeform 222"/>
                  <p:cNvSpPr>
                    <a:spLocks/>
                  </p:cNvSpPr>
                  <p:nvPr/>
                </p:nvSpPr>
                <p:spPr bwMode="auto">
                  <a:xfrm flipH="1">
                    <a:off x="435" y="906"/>
                    <a:ext cx="57" cy="50"/>
                  </a:xfrm>
                  <a:custGeom>
                    <a:avLst/>
                    <a:gdLst>
                      <a:gd name="T0" fmla="*/ 221 w 26"/>
                      <a:gd name="T1" fmla="*/ 172 h 27"/>
                      <a:gd name="T2" fmla="*/ 0 w 26"/>
                      <a:gd name="T3" fmla="*/ 31 h 27"/>
                      <a:gd name="T4" fmla="*/ 33 w 26"/>
                      <a:gd name="T5" fmla="*/ 0 h 27"/>
                      <a:gd name="T6" fmla="*/ 274 w 26"/>
                      <a:gd name="T7" fmla="*/ 150 h 27"/>
                      <a:gd name="T8" fmla="*/ 221 w 26"/>
                      <a:gd name="T9" fmla="*/ 172 h 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"/>
                      <a:gd name="T16" fmla="*/ 0 h 27"/>
                      <a:gd name="T17" fmla="*/ 26 w 26"/>
                      <a:gd name="T18" fmla="*/ 27 h 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" h="27">
                        <a:moveTo>
                          <a:pt x="21" y="27"/>
                        </a:moveTo>
                        <a:lnTo>
                          <a:pt x="0" y="5"/>
                        </a:lnTo>
                        <a:lnTo>
                          <a:pt x="3" y="0"/>
                        </a:lnTo>
                        <a:lnTo>
                          <a:pt x="26" y="24"/>
                        </a:lnTo>
                        <a:lnTo>
                          <a:pt x="21" y="27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535" name="Freeform 223"/>
                  <p:cNvSpPr>
                    <a:spLocks/>
                  </p:cNvSpPr>
                  <p:nvPr/>
                </p:nvSpPr>
                <p:spPr bwMode="auto">
                  <a:xfrm flipH="1">
                    <a:off x="435" y="906"/>
                    <a:ext cx="57" cy="50"/>
                  </a:xfrm>
                  <a:custGeom>
                    <a:avLst/>
                    <a:gdLst>
                      <a:gd name="T0" fmla="*/ 221 w 26"/>
                      <a:gd name="T1" fmla="*/ 172 h 27"/>
                      <a:gd name="T2" fmla="*/ 0 w 26"/>
                      <a:gd name="T3" fmla="*/ 31 h 27"/>
                      <a:gd name="T4" fmla="*/ 33 w 26"/>
                      <a:gd name="T5" fmla="*/ 0 h 27"/>
                      <a:gd name="T6" fmla="*/ 274 w 26"/>
                      <a:gd name="T7" fmla="*/ 150 h 27"/>
                      <a:gd name="T8" fmla="*/ 221 w 26"/>
                      <a:gd name="T9" fmla="*/ 172 h 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"/>
                      <a:gd name="T16" fmla="*/ 0 h 27"/>
                      <a:gd name="T17" fmla="*/ 26 w 26"/>
                      <a:gd name="T18" fmla="*/ 27 h 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" h="27">
                        <a:moveTo>
                          <a:pt x="21" y="27"/>
                        </a:moveTo>
                        <a:lnTo>
                          <a:pt x="0" y="5"/>
                        </a:lnTo>
                        <a:lnTo>
                          <a:pt x="3" y="0"/>
                        </a:lnTo>
                        <a:lnTo>
                          <a:pt x="26" y="24"/>
                        </a:lnTo>
                        <a:lnTo>
                          <a:pt x="21" y="27"/>
                        </a:lnTo>
                      </a:path>
                    </a:pathLst>
                  </a:custGeom>
                  <a:solidFill>
                    <a:srgbClr val="FFCC66"/>
                  </a:solidFill>
                  <a:ln w="7938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536" name="Freeform 224"/>
                  <p:cNvSpPr>
                    <a:spLocks/>
                  </p:cNvSpPr>
                  <p:nvPr/>
                </p:nvSpPr>
                <p:spPr bwMode="auto">
                  <a:xfrm flipH="1">
                    <a:off x="290" y="892"/>
                    <a:ext cx="154" cy="57"/>
                  </a:xfrm>
                  <a:custGeom>
                    <a:avLst/>
                    <a:gdLst>
                      <a:gd name="T0" fmla="*/ 20 w 70"/>
                      <a:gd name="T1" fmla="*/ 169 h 33"/>
                      <a:gd name="T2" fmla="*/ 0 w 70"/>
                      <a:gd name="T3" fmla="*/ 155 h 33"/>
                      <a:gd name="T4" fmla="*/ 711 w 70"/>
                      <a:gd name="T5" fmla="*/ 0 h 33"/>
                      <a:gd name="T6" fmla="*/ 746 w 70"/>
                      <a:gd name="T7" fmla="*/ 9 h 33"/>
                      <a:gd name="T8" fmla="*/ 20 w 70"/>
                      <a:gd name="T9" fmla="*/ 169 h 3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0"/>
                      <a:gd name="T16" fmla="*/ 0 h 33"/>
                      <a:gd name="T17" fmla="*/ 70 w 70"/>
                      <a:gd name="T18" fmla="*/ 33 h 3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0" h="33">
                        <a:moveTo>
                          <a:pt x="2" y="33"/>
                        </a:moveTo>
                        <a:lnTo>
                          <a:pt x="0" y="30"/>
                        </a:lnTo>
                        <a:lnTo>
                          <a:pt x="67" y="0"/>
                        </a:lnTo>
                        <a:lnTo>
                          <a:pt x="70" y="2"/>
                        </a:lnTo>
                        <a:lnTo>
                          <a:pt x="2" y="33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537" name="Freeform 225"/>
                  <p:cNvSpPr>
                    <a:spLocks/>
                  </p:cNvSpPr>
                  <p:nvPr/>
                </p:nvSpPr>
                <p:spPr bwMode="auto">
                  <a:xfrm flipH="1">
                    <a:off x="290" y="892"/>
                    <a:ext cx="154" cy="57"/>
                  </a:xfrm>
                  <a:custGeom>
                    <a:avLst/>
                    <a:gdLst>
                      <a:gd name="T0" fmla="*/ 20 w 70"/>
                      <a:gd name="T1" fmla="*/ 169 h 33"/>
                      <a:gd name="T2" fmla="*/ 0 w 70"/>
                      <a:gd name="T3" fmla="*/ 155 h 33"/>
                      <a:gd name="T4" fmla="*/ 711 w 70"/>
                      <a:gd name="T5" fmla="*/ 0 h 33"/>
                      <a:gd name="T6" fmla="*/ 746 w 70"/>
                      <a:gd name="T7" fmla="*/ 9 h 33"/>
                      <a:gd name="T8" fmla="*/ 20 w 70"/>
                      <a:gd name="T9" fmla="*/ 169 h 3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0"/>
                      <a:gd name="T16" fmla="*/ 0 h 33"/>
                      <a:gd name="T17" fmla="*/ 70 w 70"/>
                      <a:gd name="T18" fmla="*/ 33 h 3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0" h="33">
                        <a:moveTo>
                          <a:pt x="2" y="33"/>
                        </a:moveTo>
                        <a:lnTo>
                          <a:pt x="0" y="30"/>
                        </a:lnTo>
                        <a:lnTo>
                          <a:pt x="67" y="0"/>
                        </a:lnTo>
                        <a:lnTo>
                          <a:pt x="70" y="2"/>
                        </a:lnTo>
                        <a:lnTo>
                          <a:pt x="2" y="33"/>
                        </a:lnTo>
                      </a:path>
                    </a:pathLst>
                  </a:custGeom>
                  <a:solidFill>
                    <a:srgbClr val="FFCC66"/>
                  </a:solidFill>
                  <a:ln w="7938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538" name="Rectangle 226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27" y="882"/>
                    <a:ext cx="65" cy="3"/>
                  </a:xfrm>
                  <a:prstGeom prst="rect">
                    <a:avLst/>
                  </a:prstGeom>
                  <a:solidFill>
                    <a:srgbClr val="FFCC66"/>
                  </a:solidFill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788"/>
                  </a:p>
                </p:txBody>
              </p:sp>
              <p:sp>
                <p:nvSpPr>
                  <p:cNvPr id="539" name="Rectangle 227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49" y="899"/>
                    <a:ext cx="17" cy="28"/>
                  </a:xfrm>
                  <a:prstGeom prst="rect">
                    <a:avLst/>
                  </a:prstGeom>
                  <a:solidFill>
                    <a:srgbClr val="FFCC66"/>
                  </a:solidFill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788"/>
                  </a:p>
                </p:txBody>
              </p:sp>
              <p:sp>
                <p:nvSpPr>
                  <p:cNvPr id="540" name="Rectangle 228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57" y="942"/>
                    <a:ext cx="9" cy="112"/>
                  </a:xfrm>
                  <a:prstGeom prst="rect">
                    <a:avLst/>
                  </a:prstGeom>
                  <a:solidFill>
                    <a:srgbClr val="FFCC66"/>
                  </a:solidFill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788"/>
                  </a:p>
                </p:txBody>
              </p:sp>
              <p:sp>
                <p:nvSpPr>
                  <p:cNvPr id="541" name="Freeform 229"/>
                  <p:cNvSpPr>
                    <a:spLocks/>
                  </p:cNvSpPr>
                  <p:nvPr/>
                </p:nvSpPr>
                <p:spPr bwMode="auto">
                  <a:xfrm flipH="1">
                    <a:off x="553" y="906"/>
                    <a:ext cx="4" cy="4"/>
                  </a:xfrm>
                  <a:custGeom>
                    <a:avLst/>
                    <a:gdLst>
                      <a:gd name="T0" fmla="*/ 16 w 2"/>
                      <a:gd name="T1" fmla="*/ 8 h 2"/>
                      <a:gd name="T2" fmla="*/ 8 w 2"/>
                      <a:gd name="T3" fmla="*/ 16 h 2"/>
                      <a:gd name="T4" fmla="*/ 0 w 2"/>
                      <a:gd name="T5" fmla="*/ 8 h 2"/>
                      <a:gd name="T6" fmla="*/ 8 w 2"/>
                      <a:gd name="T7" fmla="*/ 0 h 2"/>
                      <a:gd name="T8" fmla="*/ 16 w 2"/>
                      <a:gd name="T9" fmla="*/ 8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"/>
                      <a:gd name="T16" fmla="*/ 0 h 2"/>
                      <a:gd name="T17" fmla="*/ 2 w 2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" h="2">
                        <a:moveTo>
                          <a:pt x="2" y="1"/>
                        </a:moveTo>
                        <a:lnTo>
                          <a:pt x="1" y="2"/>
                        </a:lnTo>
                        <a:lnTo>
                          <a:pt x="0" y="1"/>
                        </a:lnTo>
                        <a:lnTo>
                          <a:pt x="1" y="0"/>
                        </a:lnTo>
                        <a:lnTo>
                          <a:pt x="2" y="1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7938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542" name="Freeform 230"/>
                  <p:cNvSpPr>
                    <a:spLocks/>
                  </p:cNvSpPr>
                  <p:nvPr/>
                </p:nvSpPr>
                <p:spPr bwMode="auto">
                  <a:xfrm flipH="1">
                    <a:off x="570" y="906"/>
                    <a:ext cx="5" cy="4"/>
                  </a:xfrm>
                  <a:custGeom>
                    <a:avLst/>
                    <a:gdLst>
                      <a:gd name="T0" fmla="*/ 30 w 2"/>
                      <a:gd name="T1" fmla="*/ 8 h 2"/>
                      <a:gd name="T2" fmla="*/ 17 w 2"/>
                      <a:gd name="T3" fmla="*/ 16 h 2"/>
                      <a:gd name="T4" fmla="*/ 0 w 2"/>
                      <a:gd name="T5" fmla="*/ 8 h 2"/>
                      <a:gd name="T6" fmla="*/ 17 w 2"/>
                      <a:gd name="T7" fmla="*/ 0 h 2"/>
                      <a:gd name="T8" fmla="*/ 30 w 2"/>
                      <a:gd name="T9" fmla="*/ 8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"/>
                      <a:gd name="T16" fmla="*/ 0 h 2"/>
                      <a:gd name="T17" fmla="*/ 2 w 2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" h="2">
                        <a:moveTo>
                          <a:pt x="2" y="1"/>
                        </a:moveTo>
                        <a:lnTo>
                          <a:pt x="1" y="2"/>
                        </a:lnTo>
                        <a:lnTo>
                          <a:pt x="0" y="1"/>
                        </a:lnTo>
                        <a:lnTo>
                          <a:pt x="1" y="0"/>
                        </a:lnTo>
                        <a:lnTo>
                          <a:pt x="2" y="1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7938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543" name="Freeform 231"/>
                  <p:cNvSpPr>
                    <a:spLocks/>
                  </p:cNvSpPr>
                  <p:nvPr/>
                </p:nvSpPr>
                <p:spPr bwMode="auto">
                  <a:xfrm flipH="1">
                    <a:off x="553" y="927"/>
                    <a:ext cx="4" cy="4"/>
                  </a:xfrm>
                  <a:custGeom>
                    <a:avLst/>
                    <a:gdLst>
                      <a:gd name="T0" fmla="*/ 16 w 2"/>
                      <a:gd name="T1" fmla="*/ 1 h 3"/>
                      <a:gd name="T2" fmla="*/ 8 w 2"/>
                      <a:gd name="T3" fmla="*/ 7 h 3"/>
                      <a:gd name="T4" fmla="*/ 0 w 2"/>
                      <a:gd name="T5" fmla="*/ 1 h 3"/>
                      <a:gd name="T6" fmla="*/ 8 w 2"/>
                      <a:gd name="T7" fmla="*/ 0 h 3"/>
                      <a:gd name="T8" fmla="*/ 16 w 2"/>
                      <a:gd name="T9" fmla="*/ 1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"/>
                      <a:gd name="T16" fmla="*/ 0 h 3"/>
                      <a:gd name="T17" fmla="*/ 2 w 2"/>
                      <a:gd name="T18" fmla="*/ 3 h 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" h="3">
                        <a:moveTo>
                          <a:pt x="2" y="1"/>
                        </a:moveTo>
                        <a:lnTo>
                          <a:pt x="1" y="3"/>
                        </a:lnTo>
                        <a:lnTo>
                          <a:pt x="0" y="1"/>
                        </a:lnTo>
                        <a:lnTo>
                          <a:pt x="1" y="0"/>
                        </a:lnTo>
                        <a:lnTo>
                          <a:pt x="2" y="1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7938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544" name="Freeform 232"/>
                  <p:cNvSpPr>
                    <a:spLocks/>
                  </p:cNvSpPr>
                  <p:nvPr/>
                </p:nvSpPr>
                <p:spPr bwMode="auto">
                  <a:xfrm flipH="1">
                    <a:off x="570" y="927"/>
                    <a:ext cx="5" cy="4"/>
                  </a:xfrm>
                  <a:custGeom>
                    <a:avLst/>
                    <a:gdLst>
                      <a:gd name="T0" fmla="*/ 30 w 2"/>
                      <a:gd name="T1" fmla="*/ 1 h 3"/>
                      <a:gd name="T2" fmla="*/ 17 w 2"/>
                      <a:gd name="T3" fmla="*/ 7 h 3"/>
                      <a:gd name="T4" fmla="*/ 0 w 2"/>
                      <a:gd name="T5" fmla="*/ 1 h 3"/>
                      <a:gd name="T6" fmla="*/ 17 w 2"/>
                      <a:gd name="T7" fmla="*/ 0 h 3"/>
                      <a:gd name="T8" fmla="*/ 30 w 2"/>
                      <a:gd name="T9" fmla="*/ 1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"/>
                      <a:gd name="T16" fmla="*/ 0 h 3"/>
                      <a:gd name="T17" fmla="*/ 2 w 2"/>
                      <a:gd name="T18" fmla="*/ 3 h 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" h="3">
                        <a:moveTo>
                          <a:pt x="2" y="1"/>
                        </a:moveTo>
                        <a:lnTo>
                          <a:pt x="1" y="3"/>
                        </a:lnTo>
                        <a:lnTo>
                          <a:pt x="0" y="1"/>
                        </a:lnTo>
                        <a:lnTo>
                          <a:pt x="1" y="0"/>
                        </a:lnTo>
                        <a:lnTo>
                          <a:pt x="2" y="1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7938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545" name="Freeform 233"/>
                  <p:cNvSpPr>
                    <a:spLocks/>
                  </p:cNvSpPr>
                  <p:nvPr/>
                </p:nvSpPr>
                <p:spPr bwMode="auto">
                  <a:xfrm flipH="1">
                    <a:off x="492" y="840"/>
                    <a:ext cx="166" cy="35"/>
                  </a:xfrm>
                  <a:custGeom>
                    <a:avLst/>
                    <a:gdLst>
                      <a:gd name="T0" fmla="*/ 773 w 76"/>
                      <a:gd name="T1" fmla="*/ 53 h 22"/>
                      <a:gd name="T2" fmla="*/ 758 w 76"/>
                      <a:gd name="T3" fmla="*/ 0 h 22"/>
                      <a:gd name="T4" fmla="*/ 636 w 76"/>
                      <a:gd name="T5" fmla="*/ 46 h 22"/>
                      <a:gd name="T6" fmla="*/ 0 w 76"/>
                      <a:gd name="T7" fmla="*/ 46 h 22"/>
                      <a:gd name="T8" fmla="*/ 0 w 76"/>
                      <a:gd name="T9" fmla="*/ 89 h 22"/>
                      <a:gd name="T10" fmla="*/ 644 w 76"/>
                      <a:gd name="T11" fmla="*/ 89 h 22"/>
                      <a:gd name="T12" fmla="*/ 793 w 76"/>
                      <a:gd name="T13" fmla="*/ 53 h 22"/>
                      <a:gd name="T14" fmla="*/ 773 w 76"/>
                      <a:gd name="T15" fmla="*/ 53 h 2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6"/>
                      <a:gd name="T25" fmla="*/ 0 h 22"/>
                      <a:gd name="T26" fmla="*/ 76 w 76"/>
                      <a:gd name="T27" fmla="*/ 22 h 2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6" h="22">
                        <a:moveTo>
                          <a:pt x="74" y="13"/>
                        </a:moveTo>
                        <a:lnTo>
                          <a:pt x="73" y="0"/>
                        </a:lnTo>
                        <a:lnTo>
                          <a:pt x="61" y="11"/>
                        </a:lnTo>
                        <a:lnTo>
                          <a:pt x="0" y="11"/>
                        </a:lnTo>
                        <a:lnTo>
                          <a:pt x="0" y="22"/>
                        </a:lnTo>
                        <a:lnTo>
                          <a:pt x="62" y="22"/>
                        </a:lnTo>
                        <a:lnTo>
                          <a:pt x="76" y="13"/>
                        </a:lnTo>
                        <a:lnTo>
                          <a:pt x="74" y="13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546" name="Freeform 234"/>
                  <p:cNvSpPr>
                    <a:spLocks/>
                  </p:cNvSpPr>
                  <p:nvPr/>
                </p:nvSpPr>
                <p:spPr bwMode="auto">
                  <a:xfrm flipH="1">
                    <a:off x="492" y="840"/>
                    <a:ext cx="166" cy="35"/>
                  </a:xfrm>
                  <a:custGeom>
                    <a:avLst/>
                    <a:gdLst>
                      <a:gd name="T0" fmla="*/ 773 w 76"/>
                      <a:gd name="T1" fmla="*/ 53 h 22"/>
                      <a:gd name="T2" fmla="*/ 758 w 76"/>
                      <a:gd name="T3" fmla="*/ 0 h 22"/>
                      <a:gd name="T4" fmla="*/ 636 w 76"/>
                      <a:gd name="T5" fmla="*/ 46 h 22"/>
                      <a:gd name="T6" fmla="*/ 0 w 76"/>
                      <a:gd name="T7" fmla="*/ 46 h 22"/>
                      <a:gd name="T8" fmla="*/ 0 w 76"/>
                      <a:gd name="T9" fmla="*/ 89 h 22"/>
                      <a:gd name="T10" fmla="*/ 644 w 76"/>
                      <a:gd name="T11" fmla="*/ 89 h 22"/>
                      <a:gd name="T12" fmla="*/ 793 w 76"/>
                      <a:gd name="T13" fmla="*/ 53 h 22"/>
                      <a:gd name="T14" fmla="*/ 773 w 76"/>
                      <a:gd name="T15" fmla="*/ 53 h 2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6"/>
                      <a:gd name="T25" fmla="*/ 0 h 22"/>
                      <a:gd name="T26" fmla="*/ 76 w 76"/>
                      <a:gd name="T27" fmla="*/ 22 h 2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6" h="22">
                        <a:moveTo>
                          <a:pt x="74" y="13"/>
                        </a:moveTo>
                        <a:lnTo>
                          <a:pt x="73" y="0"/>
                        </a:lnTo>
                        <a:lnTo>
                          <a:pt x="61" y="11"/>
                        </a:lnTo>
                        <a:lnTo>
                          <a:pt x="0" y="11"/>
                        </a:lnTo>
                        <a:lnTo>
                          <a:pt x="0" y="22"/>
                        </a:lnTo>
                        <a:lnTo>
                          <a:pt x="62" y="22"/>
                        </a:lnTo>
                        <a:lnTo>
                          <a:pt x="76" y="13"/>
                        </a:lnTo>
                        <a:lnTo>
                          <a:pt x="74" y="13"/>
                        </a:lnTo>
                      </a:path>
                    </a:pathLst>
                  </a:custGeom>
                  <a:solidFill>
                    <a:srgbClr val="FFCC66"/>
                  </a:solidFill>
                  <a:ln w="7938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547" name="Freeform 235"/>
                  <p:cNvSpPr>
                    <a:spLocks/>
                  </p:cNvSpPr>
                  <p:nvPr/>
                </p:nvSpPr>
                <p:spPr bwMode="auto">
                  <a:xfrm flipH="1">
                    <a:off x="505" y="857"/>
                    <a:ext cx="4" cy="4"/>
                  </a:xfrm>
                  <a:custGeom>
                    <a:avLst/>
                    <a:gdLst>
                      <a:gd name="T0" fmla="*/ 16 w 2"/>
                      <a:gd name="T1" fmla="*/ 8 h 2"/>
                      <a:gd name="T2" fmla="*/ 8 w 2"/>
                      <a:gd name="T3" fmla="*/ 16 h 2"/>
                      <a:gd name="T4" fmla="*/ 0 w 2"/>
                      <a:gd name="T5" fmla="*/ 8 h 2"/>
                      <a:gd name="T6" fmla="*/ 8 w 2"/>
                      <a:gd name="T7" fmla="*/ 0 h 2"/>
                      <a:gd name="T8" fmla="*/ 16 w 2"/>
                      <a:gd name="T9" fmla="*/ 8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"/>
                      <a:gd name="T16" fmla="*/ 0 h 2"/>
                      <a:gd name="T17" fmla="*/ 2 w 2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" h="2">
                        <a:moveTo>
                          <a:pt x="2" y="1"/>
                        </a:moveTo>
                        <a:lnTo>
                          <a:pt x="1" y="2"/>
                        </a:lnTo>
                        <a:lnTo>
                          <a:pt x="0" y="1"/>
                        </a:lnTo>
                        <a:lnTo>
                          <a:pt x="1" y="0"/>
                        </a:lnTo>
                        <a:lnTo>
                          <a:pt x="2" y="1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7938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548" name="Rectangle 236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645" y="854"/>
                    <a:ext cx="22" cy="3"/>
                  </a:xfrm>
                  <a:prstGeom prst="rect">
                    <a:avLst/>
                  </a:prstGeom>
                  <a:solidFill>
                    <a:srgbClr val="FFCC66"/>
                  </a:solidFill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788"/>
                  </a:p>
                </p:txBody>
              </p:sp>
              <p:sp>
                <p:nvSpPr>
                  <p:cNvPr id="549" name="Rectangle 237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09" y="1068"/>
                    <a:ext cx="96" cy="7"/>
                  </a:xfrm>
                  <a:prstGeom prst="rect">
                    <a:avLst/>
                  </a:prstGeom>
                  <a:solidFill>
                    <a:srgbClr val="FFCC66"/>
                  </a:solidFill>
                  <a:ln w="7938">
                    <a:solidFill>
                      <a:srgbClr val="33333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788"/>
                  </a:p>
                </p:txBody>
              </p:sp>
              <p:sp>
                <p:nvSpPr>
                  <p:cNvPr id="550" name="Freeform 238"/>
                  <p:cNvSpPr>
                    <a:spLocks/>
                  </p:cNvSpPr>
                  <p:nvPr/>
                </p:nvSpPr>
                <p:spPr bwMode="auto">
                  <a:xfrm flipH="1">
                    <a:off x="308" y="833"/>
                    <a:ext cx="35" cy="31"/>
                  </a:xfrm>
                  <a:custGeom>
                    <a:avLst/>
                    <a:gdLst>
                      <a:gd name="T0" fmla="*/ 152 w 15"/>
                      <a:gd name="T1" fmla="*/ 104 h 17"/>
                      <a:gd name="T2" fmla="*/ 0 w 15"/>
                      <a:gd name="T3" fmla="*/ 104 h 17"/>
                      <a:gd name="T4" fmla="*/ 65 w 15"/>
                      <a:gd name="T5" fmla="*/ 0 h 17"/>
                      <a:gd name="T6" fmla="*/ 191 w 15"/>
                      <a:gd name="T7" fmla="*/ 53 h 17"/>
                      <a:gd name="T8" fmla="*/ 152 w 15"/>
                      <a:gd name="T9" fmla="*/ 104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5"/>
                      <a:gd name="T16" fmla="*/ 0 h 17"/>
                      <a:gd name="T17" fmla="*/ 15 w 15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5" h="17">
                        <a:moveTo>
                          <a:pt x="12" y="17"/>
                        </a:moveTo>
                        <a:lnTo>
                          <a:pt x="0" y="17"/>
                        </a:lnTo>
                        <a:lnTo>
                          <a:pt x="5" y="0"/>
                        </a:lnTo>
                        <a:lnTo>
                          <a:pt x="15" y="9"/>
                        </a:lnTo>
                        <a:lnTo>
                          <a:pt x="12" y="17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  <p:sp>
                <p:nvSpPr>
                  <p:cNvPr id="551" name="Freeform 239"/>
                  <p:cNvSpPr>
                    <a:spLocks/>
                  </p:cNvSpPr>
                  <p:nvPr/>
                </p:nvSpPr>
                <p:spPr bwMode="auto">
                  <a:xfrm flipH="1">
                    <a:off x="308" y="833"/>
                    <a:ext cx="35" cy="31"/>
                  </a:xfrm>
                  <a:custGeom>
                    <a:avLst/>
                    <a:gdLst>
                      <a:gd name="T0" fmla="*/ 152 w 15"/>
                      <a:gd name="T1" fmla="*/ 104 h 17"/>
                      <a:gd name="T2" fmla="*/ 0 w 15"/>
                      <a:gd name="T3" fmla="*/ 104 h 17"/>
                      <a:gd name="T4" fmla="*/ 65 w 15"/>
                      <a:gd name="T5" fmla="*/ 0 h 17"/>
                      <a:gd name="T6" fmla="*/ 191 w 15"/>
                      <a:gd name="T7" fmla="*/ 53 h 17"/>
                      <a:gd name="T8" fmla="*/ 152 w 15"/>
                      <a:gd name="T9" fmla="*/ 104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5"/>
                      <a:gd name="T16" fmla="*/ 0 h 17"/>
                      <a:gd name="T17" fmla="*/ 15 w 15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5" h="17">
                        <a:moveTo>
                          <a:pt x="12" y="17"/>
                        </a:moveTo>
                        <a:lnTo>
                          <a:pt x="0" y="17"/>
                        </a:lnTo>
                        <a:lnTo>
                          <a:pt x="5" y="0"/>
                        </a:lnTo>
                        <a:lnTo>
                          <a:pt x="15" y="9"/>
                        </a:lnTo>
                        <a:lnTo>
                          <a:pt x="12" y="17"/>
                        </a:lnTo>
                      </a:path>
                    </a:pathLst>
                  </a:custGeom>
                  <a:solidFill>
                    <a:srgbClr val="FFCC66"/>
                  </a:solidFill>
                  <a:ln w="7938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sz="1788"/>
                  </a:p>
                </p:txBody>
              </p:sp>
            </p:grpSp>
          </p:grpSp>
          <p:pic>
            <p:nvPicPr>
              <p:cNvPr id="586" name="Picture 679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flipH="1">
                <a:off x="4811190" y="1539397"/>
                <a:ext cx="663575" cy="865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030" name="Straight Arrow Connector 1029"/>
              <p:cNvCxnSpPr/>
              <p:nvPr/>
            </p:nvCxnSpPr>
            <p:spPr>
              <a:xfrm>
                <a:off x="7668323" y="1745542"/>
                <a:ext cx="276225" cy="0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Straight Arrow Connector 596"/>
              <p:cNvCxnSpPr/>
              <p:nvPr/>
            </p:nvCxnSpPr>
            <p:spPr>
              <a:xfrm>
                <a:off x="7355020" y="2110827"/>
                <a:ext cx="276225" cy="0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" name="Straight Arrow Connector 597"/>
              <p:cNvCxnSpPr/>
              <p:nvPr/>
            </p:nvCxnSpPr>
            <p:spPr>
              <a:xfrm>
                <a:off x="6894559" y="2478174"/>
                <a:ext cx="276225" cy="0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34" name="Picture 103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15260" y="1823184"/>
                <a:ext cx="826746" cy="538246"/>
              </a:xfrm>
              <a:prstGeom prst="rect">
                <a:avLst/>
              </a:prstGeom>
            </p:spPr>
          </p:pic>
          <p:grpSp>
            <p:nvGrpSpPr>
              <p:cNvPr id="609" name="Group 608"/>
              <p:cNvGrpSpPr/>
              <p:nvPr/>
            </p:nvGrpSpPr>
            <p:grpSpPr>
              <a:xfrm>
                <a:off x="7603437" y="1960752"/>
                <a:ext cx="487198" cy="487198"/>
                <a:chOff x="6070680" y="4102331"/>
                <a:chExt cx="487198" cy="487198"/>
              </a:xfrm>
            </p:grpSpPr>
            <p:pic>
              <p:nvPicPr>
                <p:cNvPr id="610" name="Picture 609" descr="C:\Users\802516136\AppData\Local\Microsoft\Windows\Temporary Internet Files\Content.IE5\IKLKOKZP\MC900434781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70680" y="4102331"/>
                  <a:ext cx="487198" cy="48719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11" name="Picture 610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143919" y="4186512"/>
                  <a:ext cx="365037" cy="237654"/>
                </a:xfrm>
                <a:prstGeom prst="rect">
                  <a:avLst/>
                </a:prstGeom>
              </p:spPr>
            </p:pic>
          </p:grpSp>
          <p:grpSp>
            <p:nvGrpSpPr>
              <p:cNvPr id="612" name="Group 611"/>
              <p:cNvGrpSpPr/>
              <p:nvPr/>
            </p:nvGrpSpPr>
            <p:grpSpPr>
              <a:xfrm>
                <a:off x="7880753" y="1546008"/>
                <a:ext cx="487198" cy="487198"/>
                <a:chOff x="6070680" y="4102331"/>
                <a:chExt cx="487198" cy="487198"/>
              </a:xfrm>
            </p:grpSpPr>
            <p:pic>
              <p:nvPicPr>
                <p:cNvPr id="613" name="Picture 612" descr="C:\Users\802516136\AppData\Local\Microsoft\Windows\Temporary Internet Files\Content.IE5\IKLKOKZP\MC900434781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70680" y="4102331"/>
                  <a:ext cx="487198" cy="48719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14" name="Picture 613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143919" y="4186512"/>
                  <a:ext cx="365037" cy="237654"/>
                </a:xfrm>
                <a:prstGeom prst="rect">
                  <a:avLst/>
                </a:prstGeom>
              </p:spPr>
            </p:pic>
          </p:grpSp>
          <p:cxnSp>
            <p:nvCxnSpPr>
              <p:cNvPr id="615" name="Straight Arrow Connector 614"/>
              <p:cNvCxnSpPr/>
              <p:nvPr/>
            </p:nvCxnSpPr>
            <p:spPr>
              <a:xfrm>
                <a:off x="4534965" y="2110827"/>
                <a:ext cx="276225" cy="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53" name="TextBox 1052"/>
          <p:cNvSpPr txBox="1"/>
          <p:nvPr/>
        </p:nvSpPr>
        <p:spPr>
          <a:xfrm>
            <a:off x="63480" y="305691"/>
            <a:ext cx="708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Satellite and Digital Terrestrial Television - </a:t>
            </a:r>
            <a:r>
              <a:rPr lang="en-GB" sz="2400" u="sng" dirty="0"/>
              <a:t>PUSH</a:t>
            </a:r>
          </a:p>
        </p:txBody>
      </p:sp>
      <p:sp>
        <p:nvSpPr>
          <p:cNvPr id="755" name="TextBox 754"/>
          <p:cNvSpPr txBox="1"/>
          <p:nvPr/>
        </p:nvSpPr>
        <p:spPr>
          <a:xfrm>
            <a:off x="124790" y="994469"/>
            <a:ext cx="6354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3924" indent="-283924">
              <a:buFont typeface="Arial" panose="020B0604020202020204" pitchFamily="34" charset="0"/>
              <a:buChar char="•"/>
            </a:pPr>
            <a:r>
              <a:rPr lang="en-GB" sz="2000" dirty="0"/>
              <a:t>All receive the same signal</a:t>
            </a:r>
          </a:p>
          <a:p>
            <a:pPr marL="283924" indent="-283924">
              <a:buFont typeface="Arial" panose="020B0604020202020204" pitchFamily="34" charset="0"/>
              <a:buChar char="•"/>
            </a:pPr>
            <a:r>
              <a:rPr lang="en-GB" sz="2000" dirty="0"/>
              <a:t>Millions of clients, all are synchronised</a:t>
            </a:r>
          </a:p>
          <a:p>
            <a:pPr marL="283924" indent="-283924">
              <a:buFont typeface="Arial" panose="020B0604020202020204" pitchFamily="34" charset="0"/>
              <a:buChar char="•"/>
            </a:pPr>
            <a:r>
              <a:rPr lang="en-GB" sz="2000" dirty="0"/>
              <a:t>Dedicated CPE (TV sets &amp; STBs)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0153221-8061-4B7E-948C-00ADA92A1698}"/>
              </a:ext>
            </a:extLst>
          </p:cNvPr>
          <p:cNvGrpSpPr/>
          <p:nvPr/>
        </p:nvGrpSpPr>
        <p:grpSpPr>
          <a:xfrm>
            <a:off x="154504" y="2560146"/>
            <a:ext cx="11767616" cy="1877122"/>
            <a:chOff x="124790" y="2637175"/>
            <a:chExt cx="11767616" cy="187712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7BC96FC-2749-4E3D-AD57-D91923117813}"/>
                </a:ext>
              </a:extLst>
            </p:cNvPr>
            <p:cNvGrpSpPr/>
            <p:nvPr/>
          </p:nvGrpSpPr>
          <p:grpSpPr>
            <a:xfrm>
              <a:off x="7103413" y="2637175"/>
              <a:ext cx="4788993" cy="1678301"/>
              <a:chOff x="5143065" y="4908887"/>
              <a:chExt cx="4788993" cy="1678301"/>
            </a:xfrm>
          </p:grpSpPr>
          <p:cxnSp>
            <p:nvCxnSpPr>
              <p:cNvPr id="637" name="Straight Arrow Connector 636"/>
              <p:cNvCxnSpPr/>
              <p:nvPr/>
            </p:nvCxnSpPr>
            <p:spPr>
              <a:xfrm>
                <a:off x="7194789" y="6368659"/>
                <a:ext cx="263377" cy="179812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7" name="Rectangle 1036"/>
              <p:cNvSpPr/>
              <p:nvPr/>
            </p:nvSpPr>
            <p:spPr>
              <a:xfrm>
                <a:off x="6237718" y="5568970"/>
                <a:ext cx="308025" cy="25552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88"/>
              </a:p>
            </p:txBody>
          </p:sp>
          <p:pic>
            <p:nvPicPr>
              <p:cNvPr id="618" name="Picture 61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43065" y="5393043"/>
                <a:ext cx="821432" cy="534786"/>
              </a:xfrm>
              <a:prstGeom prst="rect">
                <a:avLst/>
              </a:prstGeom>
            </p:spPr>
          </p:pic>
          <p:cxnSp>
            <p:nvCxnSpPr>
              <p:cNvPr id="619" name="Straight Arrow Connector 618"/>
              <p:cNvCxnSpPr/>
              <p:nvPr/>
            </p:nvCxnSpPr>
            <p:spPr>
              <a:xfrm>
                <a:off x="5957502" y="5678836"/>
                <a:ext cx="274450" cy="0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1" name="Rectangle 620"/>
              <p:cNvSpPr/>
              <p:nvPr/>
            </p:nvSpPr>
            <p:spPr>
              <a:xfrm>
                <a:off x="6861359" y="5036649"/>
                <a:ext cx="308025" cy="25552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88"/>
              </a:p>
            </p:txBody>
          </p:sp>
          <p:sp>
            <p:nvSpPr>
              <p:cNvPr id="622" name="Rectangle 621"/>
              <p:cNvSpPr/>
              <p:nvPr/>
            </p:nvSpPr>
            <p:spPr>
              <a:xfrm>
                <a:off x="6845399" y="5546871"/>
                <a:ext cx="308025" cy="25552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88"/>
              </a:p>
            </p:txBody>
          </p:sp>
          <p:sp>
            <p:nvSpPr>
              <p:cNvPr id="623" name="Rectangle 622"/>
              <p:cNvSpPr/>
              <p:nvPr/>
            </p:nvSpPr>
            <p:spPr>
              <a:xfrm>
                <a:off x="6861359" y="6165188"/>
                <a:ext cx="308025" cy="25552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88"/>
              </a:p>
            </p:txBody>
          </p:sp>
          <p:cxnSp>
            <p:nvCxnSpPr>
              <p:cNvPr id="624" name="Straight Arrow Connector 623"/>
              <p:cNvCxnSpPr/>
              <p:nvPr/>
            </p:nvCxnSpPr>
            <p:spPr>
              <a:xfrm>
                <a:off x="6545742" y="5678836"/>
                <a:ext cx="274450" cy="0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5" name="Straight Arrow Connector 624"/>
              <p:cNvCxnSpPr/>
              <p:nvPr/>
            </p:nvCxnSpPr>
            <p:spPr>
              <a:xfrm flipV="1">
                <a:off x="6560743" y="5292170"/>
                <a:ext cx="257934" cy="276801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6" name="Straight Arrow Connector 625"/>
              <p:cNvCxnSpPr/>
              <p:nvPr/>
            </p:nvCxnSpPr>
            <p:spPr>
              <a:xfrm>
                <a:off x="6560743" y="5876542"/>
                <a:ext cx="263377" cy="231097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0" name="Straight Arrow Connector 629"/>
              <p:cNvCxnSpPr/>
              <p:nvPr/>
            </p:nvCxnSpPr>
            <p:spPr>
              <a:xfrm>
                <a:off x="7200174" y="5151245"/>
                <a:ext cx="274450" cy="0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1" name="Straight Arrow Connector 630"/>
              <p:cNvCxnSpPr/>
              <p:nvPr/>
            </p:nvCxnSpPr>
            <p:spPr>
              <a:xfrm flipV="1">
                <a:off x="7215175" y="4908887"/>
                <a:ext cx="263377" cy="132492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2" name="Straight Arrow Connector 631"/>
              <p:cNvCxnSpPr/>
              <p:nvPr/>
            </p:nvCxnSpPr>
            <p:spPr>
              <a:xfrm>
                <a:off x="7215175" y="5240119"/>
                <a:ext cx="263377" cy="179812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5" name="Straight Arrow Connector 634"/>
              <p:cNvCxnSpPr/>
              <p:nvPr/>
            </p:nvCxnSpPr>
            <p:spPr>
              <a:xfrm>
                <a:off x="7179789" y="6279786"/>
                <a:ext cx="274450" cy="0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6" name="Straight Arrow Connector 635"/>
              <p:cNvCxnSpPr/>
              <p:nvPr/>
            </p:nvCxnSpPr>
            <p:spPr>
              <a:xfrm flipV="1">
                <a:off x="7194789" y="6037426"/>
                <a:ext cx="263377" cy="132492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99" name="Group 598"/>
              <p:cNvGrpSpPr/>
              <p:nvPr/>
            </p:nvGrpSpPr>
            <p:grpSpPr>
              <a:xfrm>
                <a:off x="7193219" y="5046589"/>
                <a:ext cx="2738839" cy="1540599"/>
                <a:chOff x="5461705" y="2710045"/>
                <a:chExt cx="2756556" cy="1550565"/>
              </a:xfrm>
            </p:grpSpPr>
            <p:cxnSp>
              <p:nvCxnSpPr>
                <p:cNvPr id="639" name="Straight Arrow Connector 638"/>
                <p:cNvCxnSpPr/>
                <p:nvPr/>
              </p:nvCxnSpPr>
              <p:spPr>
                <a:xfrm flipV="1">
                  <a:off x="5465676" y="3141933"/>
                  <a:ext cx="1174515" cy="252907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0" name="Straight Arrow Connector 639"/>
                <p:cNvCxnSpPr/>
                <p:nvPr/>
              </p:nvCxnSpPr>
              <p:spPr>
                <a:xfrm flipV="1">
                  <a:off x="5464947" y="2924401"/>
                  <a:ext cx="1462172" cy="333229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1" name="Straight Arrow Connector 640"/>
                <p:cNvCxnSpPr/>
                <p:nvPr/>
              </p:nvCxnSpPr>
              <p:spPr>
                <a:xfrm>
                  <a:off x="5461705" y="3485328"/>
                  <a:ext cx="667665" cy="264811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46" name="Group 1045"/>
                <p:cNvGrpSpPr/>
                <p:nvPr/>
              </p:nvGrpSpPr>
              <p:grpSpPr>
                <a:xfrm>
                  <a:off x="6038727" y="2710045"/>
                  <a:ext cx="2179534" cy="1550565"/>
                  <a:chOff x="6454281" y="4101029"/>
                  <a:chExt cx="2179534" cy="1550565"/>
                </a:xfrm>
              </p:grpSpPr>
              <p:pic>
                <p:nvPicPr>
                  <p:cNvPr id="647" name="Picture 2" descr="House Clip Art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6454281" y="4649488"/>
                    <a:ext cx="843487" cy="86377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cxnSp>
                <p:nvCxnSpPr>
                  <p:cNvPr id="679" name="Straight Arrow Connector 678"/>
                  <p:cNvCxnSpPr/>
                  <p:nvPr/>
                </p:nvCxnSpPr>
                <p:spPr>
                  <a:xfrm>
                    <a:off x="7934187" y="4632689"/>
                    <a:ext cx="276225" cy="0"/>
                  </a:xfrm>
                  <a:prstGeom prst="straightConnector1">
                    <a:avLst/>
                  </a:prstGeom>
                  <a:ln w="1270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0" name="Straight Arrow Connector 679"/>
                  <p:cNvCxnSpPr/>
                  <p:nvPr/>
                </p:nvCxnSpPr>
                <p:spPr>
                  <a:xfrm>
                    <a:off x="7620884" y="5036074"/>
                    <a:ext cx="276225" cy="0"/>
                  </a:xfrm>
                  <a:prstGeom prst="straightConnector1">
                    <a:avLst/>
                  </a:prstGeom>
                  <a:ln w="1270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1" name="Straight Arrow Connector 680"/>
                  <p:cNvCxnSpPr/>
                  <p:nvPr/>
                </p:nvCxnSpPr>
                <p:spPr>
                  <a:xfrm>
                    <a:off x="7160423" y="5365321"/>
                    <a:ext cx="276225" cy="0"/>
                  </a:xfrm>
                  <a:prstGeom prst="straightConnector1">
                    <a:avLst/>
                  </a:prstGeom>
                  <a:ln w="1270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682" name="Group 681"/>
                  <p:cNvGrpSpPr/>
                  <p:nvPr/>
                </p:nvGrpSpPr>
                <p:grpSpPr>
                  <a:xfrm>
                    <a:off x="7406420" y="5164396"/>
                    <a:ext cx="487198" cy="487198"/>
                    <a:chOff x="6070680" y="4102331"/>
                    <a:chExt cx="487198" cy="487198"/>
                  </a:xfrm>
                </p:grpSpPr>
                <p:pic>
                  <p:nvPicPr>
                    <p:cNvPr id="683" name="Picture 682" descr="C:\Users\802516136\AppData\Local\Microsoft\Windows\Temporary Internet Files\Content.IE5\IKLKOKZP\MC900434781[1]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070680" y="4102331"/>
                      <a:ext cx="487198" cy="487198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684" name="Picture 683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6143919" y="4186512"/>
                      <a:ext cx="365037" cy="23765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685" name="Group 684"/>
                  <p:cNvGrpSpPr/>
                  <p:nvPr/>
                </p:nvGrpSpPr>
                <p:grpSpPr>
                  <a:xfrm>
                    <a:off x="7869301" y="4847899"/>
                    <a:ext cx="487198" cy="487198"/>
                    <a:chOff x="6070680" y="4102331"/>
                    <a:chExt cx="487198" cy="487198"/>
                  </a:xfrm>
                </p:grpSpPr>
                <p:pic>
                  <p:nvPicPr>
                    <p:cNvPr id="686" name="Picture 685" descr="C:\Users\802516136\AppData\Local\Microsoft\Windows\Temporary Internet Files\Content.IE5\IKLKOKZP\MC900434781[1]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070680" y="4102331"/>
                      <a:ext cx="487198" cy="487198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687" name="Picture 686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6143919" y="4186512"/>
                      <a:ext cx="365037" cy="23765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688" name="Group 687"/>
                  <p:cNvGrpSpPr/>
                  <p:nvPr/>
                </p:nvGrpSpPr>
                <p:grpSpPr>
                  <a:xfrm>
                    <a:off x="8146617" y="4433155"/>
                    <a:ext cx="487198" cy="487198"/>
                    <a:chOff x="6070680" y="4102331"/>
                    <a:chExt cx="487198" cy="487198"/>
                  </a:xfrm>
                </p:grpSpPr>
                <p:pic>
                  <p:nvPicPr>
                    <p:cNvPr id="689" name="Picture 688" descr="C:\Users\802516136\AppData\Local\Microsoft\Windows\Temporary Internet Files\Content.IE5\IKLKOKZP\MC900434781[1]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070680" y="4102331"/>
                      <a:ext cx="487198" cy="487198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690" name="Picture 689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6143919" y="4186512"/>
                      <a:ext cx="365037" cy="237654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692" name="Picture 2" descr="House Clip Art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6863385" y="4365542"/>
                    <a:ext cx="843487" cy="86377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93" name="Picture 2" descr="House Clip Art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7187502" y="4101029"/>
                    <a:ext cx="843487" cy="86377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sp>
          <p:nvSpPr>
            <p:cNvPr id="742" name="TextBox 741"/>
            <p:cNvSpPr txBox="1"/>
            <p:nvPr/>
          </p:nvSpPr>
          <p:spPr>
            <a:xfrm>
              <a:off x="124790" y="2726843"/>
              <a:ext cx="63541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Multicast (UDP/IP) - </a:t>
              </a:r>
              <a:r>
                <a:rPr lang="en-GB" sz="2400" u="sng" dirty="0"/>
                <a:t>PUSH</a:t>
              </a:r>
            </a:p>
          </p:txBody>
        </p:sp>
        <p:sp>
          <p:nvSpPr>
            <p:cNvPr id="756" name="TextBox 755"/>
            <p:cNvSpPr txBox="1"/>
            <p:nvPr/>
          </p:nvSpPr>
          <p:spPr>
            <a:xfrm>
              <a:off x="146726" y="3190858"/>
              <a:ext cx="648279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3924" indent="-283924">
                <a:buFont typeface="Arial" panose="020B0604020202020204" pitchFamily="34" charset="0"/>
                <a:buChar char="•"/>
              </a:pPr>
              <a:r>
                <a:rPr lang="en-GB" sz="2000" dirty="0"/>
                <a:t>One ‘copy’ of the signal, replicated in the network</a:t>
              </a:r>
            </a:p>
            <a:p>
              <a:pPr marL="283924" indent="-283924">
                <a:buFont typeface="Arial" panose="020B0604020202020204" pitchFamily="34" charset="0"/>
                <a:buChar char="•"/>
              </a:pPr>
              <a:r>
                <a:rPr lang="en-GB" sz="2000" dirty="0"/>
                <a:t>~Millions of clients, all synchronised</a:t>
              </a:r>
            </a:p>
            <a:p>
              <a:pPr marL="283924" indent="-283924">
                <a:buFont typeface="Arial" panose="020B0604020202020204" pitchFamily="34" charset="0"/>
                <a:buChar char="•"/>
              </a:pPr>
              <a:r>
                <a:rPr lang="en-GB" sz="2000" dirty="0"/>
                <a:t>Specific devices.</a:t>
              </a:r>
            </a:p>
            <a:p>
              <a:pPr marL="283924" indent="-283924">
                <a:buFont typeface="Arial" panose="020B0604020202020204" pitchFamily="34" charset="0"/>
                <a:buChar char="•"/>
              </a:pPr>
              <a:r>
                <a:rPr lang="en-GB" sz="2000" dirty="0"/>
                <a:t>Does not work across the Internet.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1EE2F75-A284-438B-91AA-E27985A6E62C}"/>
              </a:ext>
            </a:extLst>
          </p:cNvPr>
          <p:cNvGrpSpPr/>
          <p:nvPr/>
        </p:nvGrpSpPr>
        <p:grpSpPr>
          <a:xfrm>
            <a:off x="144689" y="4675546"/>
            <a:ext cx="11955864" cy="2001124"/>
            <a:chOff x="144689" y="4675546"/>
            <a:chExt cx="11955864" cy="2001124"/>
          </a:xfrm>
        </p:grpSpPr>
        <p:sp>
          <p:nvSpPr>
            <p:cNvPr id="743" name="TextBox 742"/>
            <p:cNvSpPr txBox="1"/>
            <p:nvPr/>
          </p:nvSpPr>
          <p:spPr>
            <a:xfrm>
              <a:off x="144689" y="4675546"/>
              <a:ext cx="63541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Unicast (usually TCP/IP) - </a:t>
              </a:r>
              <a:r>
                <a:rPr lang="en-GB" sz="2400" u="sng" dirty="0"/>
                <a:t>PULL</a:t>
              </a:r>
            </a:p>
          </p:txBody>
        </p:sp>
        <p:sp>
          <p:nvSpPr>
            <p:cNvPr id="761" name="TextBox 760"/>
            <p:cNvSpPr txBox="1"/>
            <p:nvPr/>
          </p:nvSpPr>
          <p:spPr>
            <a:xfrm>
              <a:off x="203670" y="5353231"/>
              <a:ext cx="657404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3924" indent="-283924">
                <a:buFont typeface="Arial" panose="020B0604020202020204" pitchFamily="34" charset="0"/>
                <a:buChar char="•"/>
              </a:pPr>
              <a:r>
                <a:rPr lang="en-GB" sz="2000" dirty="0"/>
                <a:t>Each client needs </a:t>
              </a:r>
              <a:r>
                <a:rPr lang="en-GB" sz="2000" u="sng" dirty="0"/>
                <a:t>its own </a:t>
              </a:r>
              <a:r>
                <a:rPr lang="en-GB" sz="2000" dirty="0"/>
                <a:t>copy of the signal: millions of clients means millions of streams!</a:t>
              </a:r>
            </a:p>
            <a:p>
              <a:pPr marL="283924" indent="-283924">
                <a:buFont typeface="Arial" panose="020B0604020202020204" pitchFamily="34" charset="0"/>
                <a:buChar char="•"/>
              </a:pPr>
              <a:r>
                <a:rPr lang="en-GB" sz="2000" dirty="0"/>
                <a:t>Not synchronised</a:t>
              </a:r>
            </a:p>
            <a:p>
              <a:pPr marL="283924" indent="-283924">
                <a:buFont typeface="Arial" panose="020B0604020202020204" pitchFamily="34" charset="0"/>
                <a:buChar char="•"/>
              </a:pPr>
              <a:r>
                <a:rPr lang="en-GB" sz="2000" dirty="0"/>
                <a:t>Wired, wireless, almost any device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AF86C89-3E47-4C8A-BF65-F2512838E5CD}"/>
                </a:ext>
              </a:extLst>
            </p:cNvPr>
            <p:cNvGrpSpPr/>
            <p:nvPr/>
          </p:nvGrpSpPr>
          <p:grpSpPr>
            <a:xfrm>
              <a:off x="7043000" y="5002789"/>
              <a:ext cx="5057553" cy="1639587"/>
              <a:chOff x="4988283" y="2737402"/>
              <a:chExt cx="5057553" cy="1639587"/>
            </a:xfrm>
          </p:grpSpPr>
          <p:pic>
            <p:nvPicPr>
              <p:cNvPr id="699" name="Picture 69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88283" y="3221559"/>
                <a:ext cx="821432" cy="534787"/>
              </a:xfrm>
              <a:prstGeom prst="rect">
                <a:avLst/>
              </a:prstGeom>
            </p:spPr>
          </p:pic>
          <p:sp>
            <p:nvSpPr>
              <p:cNvPr id="701" name="Rectangle 700"/>
              <p:cNvSpPr/>
              <p:nvPr/>
            </p:nvSpPr>
            <p:spPr>
              <a:xfrm>
                <a:off x="6706577" y="2865164"/>
                <a:ext cx="308024" cy="25552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88"/>
              </a:p>
            </p:txBody>
          </p:sp>
          <p:sp>
            <p:nvSpPr>
              <p:cNvPr id="702" name="Rectangle 701"/>
              <p:cNvSpPr/>
              <p:nvPr/>
            </p:nvSpPr>
            <p:spPr>
              <a:xfrm>
                <a:off x="6690617" y="3375387"/>
                <a:ext cx="308024" cy="25552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88"/>
              </a:p>
            </p:txBody>
          </p:sp>
          <p:sp>
            <p:nvSpPr>
              <p:cNvPr id="703" name="Rectangle 702"/>
              <p:cNvSpPr/>
              <p:nvPr/>
            </p:nvSpPr>
            <p:spPr>
              <a:xfrm>
                <a:off x="6706577" y="3993706"/>
                <a:ext cx="308024" cy="25552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88"/>
              </a:p>
            </p:txBody>
          </p:sp>
          <p:cxnSp>
            <p:nvCxnSpPr>
              <p:cNvPr id="704" name="Straight Arrow Connector 703"/>
              <p:cNvCxnSpPr/>
              <p:nvPr/>
            </p:nvCxnSpPr>
            <p:spPr>
              <a:xfrm>
                <a:off x="6390960" y="3535745"/>
                <a:ext cx="274450" cy="0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5" name="Straight Arrow Connector 704"/>
              <p:cNvCxnSpPr/>
              <p:nvPr/>
            </p:nvCxnSpPr>
            <p:spPr>
              <a:xfrm flipV="1">
                <a:off x="6405960" y="3120686"/>
                <a:ext cx="257934" cy="276801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6" name="Straight Arrow Connector 705"/>
              <p:cNvCxnSpPr/>
              <p:nvPr/>
            </p:nvCxnSpPr>
            <p:spPr>
              <a:xfrm>
                <a:off x="6405960" y="3705060"/>
                <a:ext cx="263377" cy="231097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7" name="Straight Arrow Connector 706"/>
              <p:cNvCxnSpPr/>
              <p:nvPr/>
            </p:nvCxnSpPr>
            <p:spPr>
              <a:xfrm>
                <a:off x="7045392" y="2979762"/>
                <a:ext cx="274450" cy="0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8" name="Straight Arrow Connector 707"/>
              <p:cNvCxnSpPr/>
              <p:nvPr/>
            </p:nvCxnSpPr>
            <p:spPr>
              <a:xfrm flipV="1">
                <a:off x="7060392" y="2737402"/>
                <a:ext cx="263377" cy="132493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9" name="Straight Arrow Connector 708"/>
              <p:cNvCxnSpPr/>
              <p:nvPr/>
            </p:nvCxnSpPr>
            <p:spPr>
              <a:xfrm>
                <a:off x="7060392" y="3068635"/>
                <a:ext cx="263377" cy="179812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0" name="Straight Arrow Connector 709"/>
              <p:cNvCxnSpPr/>
              <p:nvPr/>
            </p:nvCxnSpPr>
            <p:spPr>
              <a:xfrm>
                <a:off x="7025007" y="4108304"/>
                <a:ext cx="274450" cy="0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1" name="Straight Arrow Connector 710"/>
              <p:cNvCxnSpPr/>
              <p:nvPr/>
            </p:nvCxnSpPr>
            <p:spPr>
              <a:xfrm flipV="1">
                <a:off x="7040007" y="3865944"/>
                <a:ext cx="263377" cy="132493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2" name="Straight Arrow Connector 711"/>
              <p:cNvCxnSpPr/>
              <p:nvPr/>
            </p:nvCxnSpPr>
            <p:spPr>
              <a:xfrm>
                <a:off x="7040007" y="4197177"/>
                <a:ext cx="263377" cy="179812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4" name="Straight Arrow Connector 713"/>
              <p:cNvCxnSpPr/>
              <p:nvPr/>
            </p:nvCxnSpPr>
            <p:spPr>
              <a:xfrm flipV="1">
                <a:off x="6310155" y="3071318"/>
                <a:ext cx="257934" cy="276801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5" name="Straight Arrow Connector 714"/>
              <p:cNvCxnSpPr/>
              <p:nvPr/>
            </p:nvCxnSpPr>
            <p:spPr>
              <a:xfrm flipV="1">
                <a:off x="6254098" y="3023787"/>
                <a:ext cx="257934" cy="276801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6" name="Straight Arrow Connector 715"/>
              <p:cNvCxnSpPr/>
              <p:nvPr/>
            </p:nvCxnSpPr>
            <p:spPr>
              <a:xfrm>
                <a:off x="6356427" y="3762609"/>
                <a:ext cx="263377" cy="231097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7" name="Straight Arrow Connector 716"/>
              <p:cNvCxnSpPr/>
              <p:nvPr/>
            </p:nvCxnSpPr>
            <p:spPr>
              <a:xfrm>
                <a:off x="6298809" y="3820609"/>
                <a:ext cx="263377" cy="231097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8" name="Straight Arrow Connector 717"/>
              <p:cNvCxnSpPr/>
              <p:nvPr/>
            </p:nvCxnSpPr>
            <p:spPr>
              <a:xfrm>
                <a:off x="6380904" y="3615287"/>
                <a:ext cx="274450" cy="0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9" name="Straight Arrow Connector 718"/>
              <p:cNvCxnSpPr/>
              <p:nvPr/>
            </p:nvCxnSpPr>
            <p:spPr>
              <a:xfrm>
                <a:off x="6380904" y="3448769"/>
                <a:ext cx="274450" cy="0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52" name="Group 1051"/>
              <p:cNvGrpSpPr/>
              <p:nvPr/>
            </p:nvGrpSpPr>
            <p:grpSpPr>
              <a:xfrm>
                <a:off x="7040007" y="2825031"/>
                <a:ext cx="3005829" cy="1540601"/>
                <a:chOff x="6188944" y="5637653"/>
                <a:chExt cx="3025274" cy="1550565"/>
              </a:xfrm>
            </p:grpSpPr>
            <p:cxnSp>
              <p:nvCxnSpPr>
                <p:cNvPr id="720" name="Straight Arrow Connector 719"/>
                <p:cNvCxnSpPr/>
                <p:nvPr/>
              </p:nvCxnSpPr>
              <p:spPr>
                <a:xfrm>
                  <a:off x="6194897" y="6323488"/>
                  <a:ext cx="1396174" cy="0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1" name="Straight Arrow Connector 720"/>
                <p:cNvCxnSpPr/>
                <p:nvPr/>
              </p:nvCxnSpPr>
              <p:spPr>
                <a:xfrm flipV="1">
                  <a:off x="6188944" y="6116997"/>
                  <a:ext cx="1718244" cy="95914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2" name="Straight Arrow Connector 721"/>
                <p:cNvCxnSpPr/>
                <p:nvPr/>
              </p:nvCxnSpPr>
              <p:spPr>
                <a:xfrm>
                  <a:off x="6188944" y="6412936"/>
                  <a:ext cx="977528" cy="264811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23" name="Group 722"/>
                <p:cNvGrpSpPr/>
                <p:nvPr/>
              </p:nvGrpSpPr>
              <p:grpSpPr>
                <a:xfrm>
                  <a:off x="7034684" y="5637653"/>
                  <a:ext cx="2179534" cy="1550565"/>
                  <a:chOff x="6454281" y="4101029"/>
                  <a:chExt cx="2179534" cy="1550565"/>
                </a:xfrm>
              </p:grpSpPr>
              <p:pic>
                <p:nvPicPr>
                  <p:cNvPr id="724" name="Picture 2" descr="House Clip Art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6454281" y="4649488"/>
                    <a:ext cx="843487" cy="86377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cxnSp>
                <p:nvCxnSpPr>
                  <p:cNvPr id="725" name="Straight Arrow Connector 724"/>
                  <p:cNvCxnSpPr/>
                  <p:nvPr/>
                </p:nvCxnSpPr>
                <p:spPr>
                  <a:xfrm>
                    <a:off x="7934187" y="4632689"/>
                    <a:ext cx="276225" cy="0"/>
                  </a:xfrm>
                  <a:prstGeom prst="straightConnector1">
                    <a:avLst/>
                  </a:prstGeom>
                  <a:ln w="1270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6" name="Straight Arrow Connector 725"/>
                  <p:cNvCxnSpPr/>
                  <p:nvPr/>
                </p:nvCxnSpPr>
                <p:spPr>
                  <a:xfrm>
                    <a:off x="7620884" y="5036074"/>
                    <a:ext cx="276225" cy="0"/>
                  </a:xfrm>
                  <a:prstGeom prst="straightConnector1">
                    <a:avLst/>
                  </a:prstGeom>
                  <a:ln w="1270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7" name="Straight Arrow Connector 726"/>
                  <p:cNvCxnSpPr/>
                  <p:nvPr/>
                </p:nvCxnSpPr>
                <p:spPr>
                  <a:xfrm>
                    <a:off x="7160423" y="5365321"/>
                    <a:ext cx="276225" cy="0"/>
                  </a:xfrm>
                  <a:prstGeom prst="straightConnector1">
                    <a:avLst/>
                  </a:prstGeom>
                  <a:ln w="1270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728" name="Group 727"/>
                  <p:cNvGrpSpPr/>
                  <p:nvPr/>
                </p:nvGrpSpPr>
                <p:grpSpPr>
                  <a:xfrm>
                    <a:off x="7406420" y="5164396"/>
                    <a:ext cx="487198" cy="487198"/>
                    <a:chOff x="6070680" y="4102331"/>
                    <a:chExt cx="487198" cy="487198"/>
                  </a:xfrm>
                </p:grpSpPr>
                <p:pic>
                  <p:nvPicPr>
                    <p:cNvPr id="737" name="Picture 736" descr="C:\Users\802516136\AppData\Local\Microsoft\Windows\Temporary Internet Files\Content.IE5\IKLKOKZP\MC900434781[1]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070680" y="4102331"/>
                      <a:ext cx="487198" cy="487198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738" name="Picture 737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6143919" y="4186512"/>
                      <a:ext cx="365037" cy="23765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729" name="Group 728"/>
                  <p:cNvGrpSpPr/>
                  <p:nvPr/>
                </p:nvGrpSpPr>
                <p:grpSpPr>
                  <a:xfrm>
                    <a:off x="7869301" y="4847899"/>
                    <a:ext cx="487198" cy="487198"/>
                    <a:chOff x="6070680" y="4102331"/>
                    <a:chExt cx="487198" cy="487198"/>
                  </a:xfrm>
                </p:grpSpPr>
                <p:pic>
                  <p:nvPicPr>
                    <p:cNvPr id="735" name="Picture 734" descr="C:\Users\802516136\AppData\Local\Microsoft\Windows\Temporary Internet Files\Content.IE5\IKLKOKZP\MC900434781[1]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070680" y="4102331"/>
                      <a:ext cx="487198" cy="487198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736" name="Picture 735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6143919" y="4186512"/>
                      <a:ext cx="365037" cy="23765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730" name="Group 729"/>
                  <p:cNvGrpSpPr/>
                  <p:nvPr/>
                </p:nvGrpSpPr>
                <p:grpSpPr>
                  <a:xfrm>
                    <a:off x="8146617" y="4433155"/>
                    <a:ext cx="487198" cy="487198"/>
                    <a:chOff x="6070680" y="4102331"/>
                    <a:chExt cx="487198" cy="487198"/>
                  </a:xfrm>
                </p:grpSpPr>
                <p:pic>
                  <p:nvPicPr>
                    <p:cNvPr id="733" name="Picture 732" descr="C:\Users\802516136\AppData\Local\Microsoft\Windows\Temporary Internet Files\Content.IE5\IKLKOKZP\MC900434781[1]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070680" y="4102331"/>
                      <a:ext cx="487198" cy="487198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734" name="Picture 733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6143919" y="4186512"/>
                      <a:ext cx="365037" cy="237654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731" name="Picture 2" descr="House Clip Art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6863385" y="4365542"/>
                    <a:ext cx="843487" cy="86377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732" name="Picture 2" descr="House Clip Art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7187502" y="4101029"/>
                    <a:ext cx="843487" cy="86377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7191CF1E-0C56-4ACD-9E8C-3FE136D73BD9}"/>
                  </a:ext>
                </a:extLst>
              </p:cNvPr>
              <p:cNvGrpSpPr/>
              <p:nvPr/>
            </p:nvGrpSpPr>
            <p:grpSpPr>
              <a:xfrm>
                <a:off x="5806125" y="3316807"/>
                <a:ext cx="274450" cy="424575"/>
                <a:chOff x="4114078" y="5537659"/>
                <a:chExt cx="276225" cy="427321"/>
              </a:xfrm>
            </p:grpSpPr>
            <p:cxnSp>
              <p:nvCxnSpPr>
                <p:cNvPr id="700" name="Straight Arrow Connector 699"/>
                <p:cNvCxnSpPr>
                  <a:cxnSpLocks/>
                </p:cNvCxnSpPr>
                <p:nvPr/>
              </p:nvCxnSpPr>
              <p:spPr>
                <a:xfrm>
                  <a:off x="4114078" y="5697904"/>
                  <a:ext cx="276225" cy="0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7" name="Straight Arrow Connector 616">
                  <a:extLst>
                    <a:ext uri="{FF2B5EF4-FFF2-40B4-BE49-F238E27FC236}">
                      <a16:creationId xmlns:a16="http://schemas.microsoft.com/office/drawing/2014/main" id="{816E673B-958B-49AA-85B1-CFD7AF171E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14078" y="5751319"/>
                  <a:ext cx="276225" cy="0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0" name="Straight Arrow Connector 619">
                  <a:extLst>
                    <a:ext uri="{FF2B5EF4-FFF2-40B4-BE49-F238E27FC236}">
                      <a16:creationId xmlns:a16="http://schemas.microsoft.com/office/drawing/2014/main" id="{643995AC-68AD-4E91-B42E-D1FAEC5AD9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14078" y="5804734"/>
                  <a:ext cx="276225" cy="0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9" name="Straight Arrow Connector 738">
                  <a:extLst>
                    <a:ext uri="{FF2B5EF4-FFF2-40B4-BE49-F238E27FC236}">
                      <a16:creationId xmlns:a16="http://schemas.microsoft.com/office/drawing/2014/main" id="{97A06DD5-BCF2-4556-AFC1-F6E7C87600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14078" y="5858149"/>
                  <a:ext cx="276225" cy="0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0" name="Straight Arrow Connector 739">
                  <a:extLst>
                    <a:ext uri="{FF2B5EF4-FFF2-40B4-BE49-F238E27FC236}">
                      <a16:creationId xmlns:a16="http://schemas.microsoft.com/office/drawing/2014/main" id="{946176DD-5CB8-4F43-8FC0-118E35B0F9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14078" y="5911564"/>
                  <a:ext cx="276225" cy="0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1" name="Straight Arrow Connector 740">
                  <a:extLst>
                    <a:ext uri="{FF2B5EF4-FFF2-40B4-BE49-F238E27FC236}">
                      <a16:creationId xmlns:a16="http://schemas.microsoft.com/office/drawing/2014/main" id="{0416CE98-3727-4A41-9B50-AED50E359F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14078" y="5964980"/>
                  <a:ext cx="276225" cy="0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4" name="Straight Arrow Connector 743">
                  <a:extLst>
                    <a:ext uri="{FF2B5EF4-FFF2-40B4-BE49-F238E27FC236}">
                      <a16:creationId xmlns:a16="http://schemas.microsoft.com/office/drawing/2014/main" id="{9AA9A876-C91A-4C10-8CAC-4662CF2D0E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14078" y="5537659"/>
                  <a:ext cx="276225" cy="0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5" name="Straight Arrow Connector 744">
                  <a:extLst>
                    <a:ext uri="{FF2B5EF4-FFF2-40B4-BE49-F238E27FC236}">
                      <a16:creationId xmlns:a16="http://schemas.microsoft.com/office/drawing/2014/main" id="{52DAB238-77B2-4D58-A90F-73140EAFE4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14078" y="5591074"/>
                  <a:ext cx="276225" cy="0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6" name="Straight Arrow Connector 745">
                  <a:extLst>
                    <a:ext uri="{FF2B5EF4-FFF2-40B4-BE49-F238E27FC236}">
                      <a16:creationId xmlns:a16="http://schemas.microsoft.com/office/drawing/2014/main" id="{116FF181-9C1B-410B-B400-BC225303D3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14078" y="5644489"/>
                  <a:ext cx="276225" cy="0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98" name="Rectangle 697"/>
              <p:cNvSpPr/>
              <p:nvPr/>
            </p:nvSpPr>
            <p:spPr>
              <a:xfrm>
                <a:off x="6082936" y="3304016"/>
                <a:ext cx="308024" cy="45267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788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8489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07559-C5C6-BA6A-ED07-4FB6098DC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BT Group Headline"/>
              </a:rPr>
              <a:t>What is the Challenge?</a:t>
            </a:r>
            <a:br>
              <a:rPr lang="en-US" dirty="0">
                <a:cs typeface="BT Group Headline"/>
              </a:rPr>
            </a:br>
            <a:endParaRPr lang="en-US" dirty="0">
              <a:cs typeface="BT Group Headline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38340-4579-109F-CD3B-CD461E824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976" y="2123421"/>
            <a:ext cx="7545843" cy="3950909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GB" sz="2400" dirty="0"/>
              <a:t>HTTP Adaptive Streaming has become the dominant video delivery technology for major live events.</a:t>
            </a:r>
          </a:p>
          <a:p>
            <a:endParaRPr lang="en-GB" sz="2400" dirty="0"/>
          </a:p>
          <a:p>
            <a:r>
              <a:rPr lang="en-GB" sz="2400" dirty="0"/>
              <a:t>Demand for higher quality contents (66% of connected TV sets will be 4K TV by 2023)</a:t>
            </a:r>
          </a:p>
          <a:p>
            <a:endParaRPr lang="en-GB" sz="2400" dirty="0"/>
          </a:p>
          <a:p>
            <a:r>
              <a:rPr lang="en-GB" sz="2400" dirty="0"/>
              <a:t>Handling impulsive traffic peaks</a:t>
            </a:r>
          </a:p>
          <a:p>
            <a:endParaRPr lang="en-GB" sz="24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806C4DE-BF89-421B-B369-F39EC18AF770}"/>
              </a:ext>
            </a:extLst>
          </p:cNvPr>
          <p:cNvGrpSpPr/>
          <p:nvPr/>
        </p:nvGrpSpPr>
        <p:grpSpPr>
          <a:xfrm>
            <a:off x="6538587" y="3717070"/>
            <a:ext cx="5177613" cy="3140930"/>
            <a:chOff x="1324199" y="1380185"/>
            <a:chExt cx="9091748" cy="4260000"/>
          </a:xfrm>
        </p:grpSpPr>
        <p:graphicFrame>
          <p:nvGraphicFramePr>
            <p:cNvPr id="14" name="Chart 13">
              <a:extLst>
                <a:ext uri="{FF2B5EF4-FFF2-40B4-BE49-F238E27FC236}">
                  <a16:creationId xmlns:a16="http://schemas.microsoft.com/office/drawing/2014/main" id="{1B29EC46-D7B5-47FF-8651-A898974280F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92546406"/>
                </p:ext>
              </p:extLst>
            </p:nvPr>
          </p:nvGraphicFramePr>
          <p:xfrm>
            <a:off x="1324199" y="1529984"/>
            <a:ext cx="9091748" cy="41102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TextBox 3">
              <a:extLst>
                <a:ext uri="{FF2B5EF4-FFF2-40B4-BE49-F238E27FC236}">
                  <a16:creationId xmlns:a16="http://schemas.microsoft.com/office/drawing/2014/main" id="{23A2B997-989B-464C-872D-6CF0B126628A}"/>
                </a:ext>
              </a:extLst>
            </p:cNvPr>
            <p:cNvSpPr txBox="1"/>
            <p:nvPr/>
          </p:nvSpPr>
          <p:spPr>
            <a:xfrm>
              <a:off x="4294805" y="1380185"/>
              <a:ext cx="3017174" cy="3685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788" dirty="0">
                  <a:solidFill>
                    <a:srgbClr val="0070C0"/>
                  </a:solidFill>
                </a:rPr>
                <a:t>Euro 2016 England Game</a:t>
              </a:r>
            </a:p>
          </p:txBody>
        </p:sp>
        <p:sp>
          <p:nvSpPr>
            <p:cNvPr id="16" name="TextBox 4">
              <a:extLst>
                <a:ext uri="{FF2B5EF4-FFF2-40B4-BE49-F238E27FC236}">
                  <a16:creationId xmlns:a16="http://schemas.microsoft.com/office/drawing/2014/main" id="{71902629-D4D2-417F-A959-298D77B614D3}"/>
                </a:ext>
              </a:extLst>
            </p:cNvPr>
            <p:cNvSpPr txBox="1"/>
            <p:nvPr/>
          </p:nvSpPr>
          <p:spPr>
            <a:xfrm>
              <a:off x="6270668" y="3585084"/>
              <a:ext cx="2082621" cy="3685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788" dirty="0">
                  <a:solidFill>
                    <a:srgbClr val="C00000"/>
                  </a:solidFill>
                </a:rPr>
                <a:t>Just Another Day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828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2B691-CDB6-41A9-8F8D-F582EECC9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adaptive bitrate streaming?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18FD59-9904-4D66-B89B-602F9AE10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BT Group PowerPoint    |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81C450-D052-4E03-87CB-ACC26008E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33AD-2A2E-4B40-820E-C0C238FC5E2C}" type="slidenum">
              <a:rPr lang="en-GB" smtClean="0"/>
              <a:t>6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9749D22-4342-447A-8D20-9ABBEEC5C4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ABR algorithms switch between encoding profiles to maintain a balance between likelihood of stalling and media quality.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5350D1-1F06-480B-A89F-61582BD1F2B1}"/>
              </a:ext>
            </a:extLst>
          </p:cNvPr>
          <p:cNvSpPr txBox="1"/>
          <p:nvPr/>
        </p:nvSpPr>
        <p:spPr>
          <a:xfrm>
            <a:off x="449221" y="2659683"/>
            <a:ext cx="1529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High Quality (</a:t>
            </a:r>
            <a:r>
              <a:rPr lang="en-GB" dirty="0" err="1"/>
              <a:t>Pos</a:t>
            </a:r>
            <a:r>
              <a:rPr lang="en-GB" dirty="0"/>
              <a:t> 7)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11868B-6FF9-4DE6-8142-A4BAAA62231E}"/>
              </a:ext>
            </a:extLst>
          </p:cNvPr>
          <p:cNvSpPr txBox="1"/>
          <p:nvPr/>
        </p:nvSpPr>
        <p:spPr>
          <a:xfrm>
            <a:off x="449221" y="3551987"/>
            <a:ext cx="1931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Medium Quality (</a:t>
            </a:r>
            <a:r>
              <a:rPr lang="en-GB" dirty="0" err="1"/>
              <a:t>Pos</a:t>
            </a:r>
            <a:r>
              <a:rPr lang="en-GB" dirty="0"/>
              <a:t> 4)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B74911-D437-4EC5-BDF6-D96C047F002F}"/>
              </a:ext>
            </a:extLst>
          </p:cNvPr>
          <p:cNvSpPr txBox="1"/>
          <p:nvPr/>
        </p:nvSpPr>
        <p:spPr>
          <a:xfrm>
            <a:off x="495229" y="4501256"/>
            <a:ext cx="1931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Low Quality (</a:t>
            </a:r>
            <a:r>
              <a:rPr lang="en-GB" dirty="0" err="1"/>
              <a:t>Pos</a:t>
            </a:r>
            <a:r>
              <a:rPr lang="en-GB" dirty="0"/>
              <a:t> 2)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1A9D24-E063-48EA-90BC-056E76CB298B}"/>
              </a:ext>
            </a:extLst>
          </p:cNvPr>
          <p:cNvSpPr txBox="1"/>
          <p:nvPr/>
        </p:nvSpPr>
        <p:spPr>
          <a:xfrm>
            <a:off x="449220" y="5900519"/>
            <a:ext cx="1189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Player Requests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1E4D681-00C8-4394-8E9D-BAD847869388}"/>
              </a:ext>
            </a:extLst>
          </p:cNvPr>
          <p:cNvGrpSpPr/>
          <p:nvPr/>
        </p:nvGrpSpPr>
        <p:grpSpPr>
          <a:xfrm>
            <a:off x="2547668" y="2715858"/>
            <a:ext cx="4314842" cy="286134"/>
            <a:chOff x="2547668" y="2715858"/>
            <a:chExt cx="4314842" cy="28613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F603722-0F79-40D3-BE87-BAC0451A1C2F}"/>
                </a:ext>
              </a:extLst>
            </p:cNvPr>
            <p:cNvSpPr/>
            <p:nvPr/>
          </p:nvSpPr>
          <p:spPr>
            <a:xfrm>
              <a:off x="2547668" y="2720196"/>
              <a:ext cx="615351" cy="2817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Seg 1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DAB0D45-2C7F-453D-A2AE-5D86C165C79F}"/>
                </a:ext>
              </a:extLst>
            </p:cNvPr>
            <p:cNvSpPr/>
            <p:nvPr/>
          </p:nvSpPr>
          <p:spPr>
            <a:xfrm>
              <a:off x="3280913" y="2715858"/>
              <a:ext cx="615351" cy="2817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Seg 2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A4B88E9-D7C3-4009-B661-95BD3BE4A94F}"/>
                </a:ext>
              </a:extLst>
            </p:cNvPr>
            <p:cNvSpPr/>
            <p:nvPr/>
          </p:nvSpPr>
          <p:spPr>
            <a:xfrm>
              <a:off x="4023018" y="2715858"/>
              <a:ext cx="615351" cy="2817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Seg 3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D911554-7D4E-4836-B244-967EE2BF5F5E}"/>
                </a:ext>
              </a:extLst>
            </p:cNvPr>
            <p:cNvSpPr/>
            <p:nvPr/>
          </p:nvSpPr>
          <p:spPr>
            <a:xfrm>
              <a:off x="4765123" y="2716413"/>
              <a:ext cx="615351" cy="2817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Seg 4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A49FFE8-BB09-43BC-B2CB-101EC8588CF3}"/>
                </a:ext>
              </a:extLst>
            </p:cNvPr>
            <p:cNvSpPr/>
            <p:nvPr/>
          </p:nvSpPr>
          <p:spPr>
            <a:xfrm>
              <a:off x="5498368" y="2716413"/>
              <a:ext cx="615351" cy="2817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Seg 5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25A67C1-958B-43B9-9F3B-67F1596457D8}"/>
                </a:ext>
              </a:extLst>
            </p:cNvPr>
            <p:cNvSpPr/>
            <p:nvPr/>
          </p:nvSpPr>
          <p:spPr>
            <a:xfrm>
              <a:off x="6247159" y="2715858"/>
              <a:ext cx="615351" cy="2817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Seg 6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8CA500E-2348-4586-8331-379342D9E56C}"/>
              </a:ext>
            </a:extLst>
          </p:cNvPr>
          <p:cNvGrpSpPr/>
          <p:nvPr/>
        </p:nvGrpSpPr>
        <p:grpSpPr>
          <a:xfrm>
            <a:off x="2547668" y="3626800"/>
            <a:ext cx="4314842" cy="286134"/>
            <a:chOff x="2547668" y="2715858"/>
            <a:chExt cx="4314842" cy="286134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F2BD53E-AA6B-4998-A717-B2D15EDECCA5}"/>
                </a:ext>
              </a:extLst>
            </p:cNvPr>
            <p:cNvSpPr/>
            <p:nvPr/>
          </p:nvSpPr>
          <p:spPr>
            <a:xfrm>
              <a:off x="2547668" y="2720196"/>
              <a:ext cx="615351" cy="28179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Seg 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82B74F7-CB91-48BC-80A7-62E0770C51DF}"/>
                </a:ext>
              </a:extLst>
            </p:cNvPr>
            <p:cNvSpPr/>
            <p:nvPr/>
          </p:nvSpPr>
          <p:spPr>
            <a:xfrm>
              <a:off x="3280913" y="2715858"/>
              <a:ext cx="615351" cy="28179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Seg 2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98E7D61-3FD8-4DE2-B1E4-D9E0FA65D138}"/>
                </a:ext>
              </a:extLst>
            </p:cNvPr>
            <p:cNvSpPr/>
            <p:nvPr/>
          </p:nvSpPr>
          <p:spPr>
            <a:xfrm>
              <a:off x="4023018" y="2715858"/>
              <a:ext cx="615351" cy="28179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Seg 3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4859CF1-A7DC-4507-8D1D-498277562772}"/>
                </a:ext>
              </a:extLst>
            </p:cNvPr>
            <p:cNvSpPr/>
            <p:nvPr/>
          </p:nvSpPr>
          <p:spPr>
            <a:xfrm>
              <a:off x="4765123" y="2716413"/>
              <a:ext cx="615351" cy="28179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Seg 4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8160D94-3B98-4008-9967-5DC518B200BC}"/>
                </a:ext>
              </a:extLst>
            </p:cNvPr>
            <p:cNvSpPr/>
            <p:nvPr/>
          </p:nvSpPr>
          <p:spPr>
            <a:xfrm>
              <a:off x="5498368" y="2716413"/>
              <a:ext cx="615351" cy="28179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Seg 5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9EE40A8-2338-4EA7-A7A9-72427A9B23EA}"/>
                </a:ext>
              </a:extLst>
            </p:cNvPr>
            <p:cNvSpPr/>
            <p:nvPr/>
          </p:nvSpPr>
          <p:spPr>
            <a:xfrm>
              <a:off x="6247159" y="2715858"/>
              <a:ext cx="615351" cy="28179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Seg 6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2E9C9E7-6AB9-4430-A148-635852B6AA50}"/>
              </a:ext>
            </a:extLst>
          </p:cNvPr>
          <p:cNvGrpSpPr/>
          <p:nvPr/>
        </p:nvGrpSpPr>
        <p:grpSpPr>
          <a:xfrm>
            <a:off x="2547668" y="4578581"/>
            <a:ext cx="4314842" cy="286134"/>
            <a:chOff x="2547668" y="2715858"/>
            <a:chExt cx="4314842" cy="286134"/>
          </a:xfrm>
          <a:solidFill>
            <a:srgbClr val="CC9900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E7DBD47-4BBA-4FB6-A5C3-ACDF374BB5D4}"/>
                </a:ext>
              </a:extLst>
            </p:cNvPr>
            <p:cNvSpPr/>
            <p:nvPr/>
          </p:nvSpPr>
          <p:spPr>
            <a:xfrm>
              <a:off x="2547668" y="2720196"/>
              <a:ext cx="615351" cy="28179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Seg 1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A77FFA5-2E64-4BDB-AB25-0F8319E8AFD3}"/>
                </a:ext>
              </a:extLst>
            </p:cNvPr>
            <p:cNvSpPr/>
            <p:nvPr/>
          </p:nvSpPr>
          <p:spPr>
            <a:xfrm>
              <a:off x="3280913" y="2715858"/>
              <a:ext cx="615351" cy="28179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Seg 2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B3352DF-66EE-42B2-AFD9-FC6608474851}"/>
                </a:ext>
              </a:extLst>
            </p:cNvPr>
            <p:cNvSpPr/>
            <p:nvPr/>
          </p:nvSpPr>
          <p:spPr>
            <a:xfrm>
              <a:off x="4023018" y="2715858"/>
              <a:ext cx="615351" cy="28179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Seg 3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9AA59FF-00F8-4DBB-8F46-06FB3FB95742}"/>
                </a:ext>
              </a:extLst>
            </p:cNvPr>
            <p:cNvSpPr/>
            <p:nvPr/>
          </p:nvSpPr>
          <p:spPr>
            <a:xfrm>
              <a:off x="4765123" y="2716413"/>
              <a:ext cx="615351" cy="28179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Seg 4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1F1BB2C-508D-45E0-82D3-B245059C2BE5}"/>
                </a:ext>
              </a:extLst>
            </p:cNvPr>
            <p:cNvSpPr/>
            <p:nvPr/>
          </p:nvSpPr>
          <p:spPr>
            <a:xfrm>
              <a:off x="5498368" y="2716413"/>
              <a:ext cx="615351" cy="28179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Seg 5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B1732DC-A77F-4ABD-8E25-F33DDEC86D8F}"/>
                </a:ext>
              </a:extLst>
            </p:cNvPr>
            <p:cNvSpPr/>
            <p:nvPr/>
          </p:nvSpPr>
          <p:spPr>
            <a:xfrm>
              <a:off x="6247159" y="2715858"/>
              <a:ext cx="615351" cy="28179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Seg 6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0521FFB-1E48-4B5B-82F8-D0AB2ADE58E9}"/>
              </a:ext>
            </a:extLst>
          </p:cNvPr>
          <p:cNvGrpSpPr/>
          <p:nvPr/>
        </p:nvGrpSpPr>
        <p:grpSpPr>
          <a:xfrm>
            <a:off x="2157214" y="5815442"/>
            <a:ext cx="5033566" cy="829246"/>
            <a:chOff x="2157214" y="5815442"/>
            <a:chExt cx="5033566" cy="829246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98FCB6FA-0F21-4A9C-8703-F5D19FDA2427}"/>
                </a:ext>
              </a:extLst>
            </p:cNvPr>
            <p:cNvGrpSpPr/>
            <p:nvPr/>
          </p:nvGrpSpPr>
          <p:grpSpPr>
            <a:xfrm>
              <a:off x="2547668" y="6080617"/>
              <a:ext cx="4314842" cy="292691"/>
              <a:chOff x="2547668" y="6080617"/>
              <a:chExt cx="4314842" cy="292691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524CD517-EF6D-42D0-8ED6-C549C706AECC}"/>
                  </a:ext>
                </a:extLst>
              </p:cNvPr>
              <p:cNvGrpSpPr/>
              <p:nvPr/>
            </p:nvGrpSpPr>
            <p:grpSpPr>
              <a:xfrm>
                <a:off x="2547668" y="6080617"/>
                <a:ext cx="4314842" cy="286134"/>
                <a:chOff x="2547668" y="2715858"/>
                <a:chExt cx="4314842" cy="286134"/>
              </a:xfrm>
              <a:solidFill>
                <a:srgbClr val="CC9900"/>
              </a:solidFill>
            </p:grpSpPr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92FBDC15-3DA0-4BD9-B850-E8766859F9F6}"/>
                    </a:ext>
                  </a:extLst>
                </p:cNvPr>
                <p:cNvSpPr/>
                <p:nvPr/>
              </p:nvSpPr>
              <p:spPr>
                <a:xfrm>
                  <a:off x="2547668" y="2720196"/>
                  <a:ext cx="615351" cy="281796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200" dirty="0"/>
                    <a:t>Seg 1</a:t>
                  </a:r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A2135E80-5ED5-4861-AD53-786A5E45985A}"/>
                    </a:ext>
                  </a:extLst>
                </p:cNvPr>
                <p:cNvSpPr/>
                <p:nvPr/>
              </p:nvSpPr>
              <p:spPr>
                <a:xfrm>
                  <a:off x="6247159" y="2715858"/>
                  <a:ext cx="615351" cy="281796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200" dirty="0"/>
                    <a:t>Seg 6</a:t>
                  </a:r>
                </a:p>
              </p:txBody>
            </p:sp>
          </p:grp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1348B2A-C040-42DA-B1B5-E2D70B85D9EB}"/>
                  </a:ext>
                </a:extLst>
              </p:cNvPr>
              <p:cNvSpPr/>
              <p:nvPr/>
            </p:nvSpPr>
            <p:spPr>
              <a:xfrm>
                <a:off x="3296459" y="6080617"/>
                <a:ext cx="615351" cy="281796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Seg 2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536E784-8396-408C-BC08-2F6C6AF1B2F6}"/>
                  </a:ext>
                </a:extLst>
              </p:cNvPr>
              <p:cNvSpPr/>
              <p:nvPr/>
            </p:nvSpPr>
            <p:spPr>
              <a:xfrm>
                <a:off x="4034215" y="6080617"/>
                <a:ext cx="615351" cy="281796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Seg 3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D5FEC2C-74B3-41DB-8F7E-CEA9DB702371}"/>
                  </a:ext>
                </a:extLst>
              </p:cNvPr>
              <p:cNvSpPr/>
              <p:nvPr/>
            </p:nvSpPr>
            <p:spPr>
              <a:xfrm>
                <a:off x="4758671" y="6080617"/>
                <a:ext cx="615351" cy="28179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Seg 4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14D2F36-67AB-47D9-B168-D8107670C7D0}"/>
                  </a:ext>
                </a:extLst>
              </p:cNvPr>
              <p:cNvSpPr/>
              <p:nvPr/>
            </p:nvSpPr>
            <p:spPr>
              <a:xfrm>
                <a:off x="5498368" y="6091512"/>
                <a:ext cx="615351" cy="28179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Seg 5</a:t>
                </a:r>
              </a:p>
            </p:txBody>
          </p:sp>
        </p:grpSp>
        <p:pic>
          <p:nvPicPr>
            <p:cNvPr id="52" name="Graphic 51" descr="Film strip outline">
              <a:extLst>
                <a:ext uri="{FF2B5EF4-FFF2-40B4-BE49-F238E27FC236}">
                  <a16:creationId xmlns:a16="http://schemas.microsoft.com/office/drawing/2014/main" id="{D643DCCA-1890-467F-81E9-3E92284D1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3135808" y="4844834"/>
              <a:ext cx="821260" cy="2778447"/>
            </a:xfrm>
            <a:prstGeom prst="rect">
              <a:avLst/>
            </a:prstGeom>
          </p:spPr>
        </p:pic>
        <p:pic>
          <p:nvPicPr>
            <p:cNvPr id="55" name="Graphic 54" descr="Film strip outline">
              <a:extLst>
                <a:ext uri="{FF2B5EF4-FFF2-40B4-BE49-F238E27FC236}">
                  <a16:creationId xmlns:a16="http://schemas.microsoft.com/office/drawing/2014/main" id="{5CC4CF27-6B1C-48F8-B3E3-E5C77914B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5390927" y="4836848"/>
              <a:ext cx="821260" cy="2778447"/>
            </a:xfrm>
            <a:prstGeom prst="rect">
              <a:avLst/>
            </a:prstGeom>
          </p:spPr>
        </p:pic>
      </p:grpSp>
      <p:pic>
        <p:nvPicPr>
          <p:cNvPr id="59" name="Picture 58" descr="Bright ladder against dull ladders">
            <a:extLst>
              <a:ext uri="{FF2B5EF4-FFF2-40B4-BE49-F238E27FC236}">
                <a16:creationId xmlns:a16="http://schemas.microsoft.com/office/drawing/2014/main" id="{4631AB6B-FD03-4CAB-922A-1C96F75B00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157" t="20704" r="25445"/>
          <a:stretch/>
        </p:blipFill>
        <p:spPr>
          <a:xfrm flipH="1">
            <a:off x="20074" y="2542871"/>
            <a:ext cx="508173" cy="265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5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397EF-7B33-4223-9523-C46D89FDD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mABR?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943236-45FD-4A92-B7AD-0AD8D3DCA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BT Group PowerPoint    |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03E913-38B8-4DB8-8409-19C06B9FF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33AD-2A2E-4B40-820E-C0C238FC5E2C}" type="slidenum">
              <a:rPr lang="en-GB" smtClean="0"/>
              <a:t>7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ACDB96C-7C7B-4CB4-A69E-DCEA9B565B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7976" y="1554136"/>
            <a:ext cx="11147904" cy="1533940"/>
          </a:xfrm>
        </p:spPr>
        <p:txBody>
          <a:bodyPr/>
          <a:lstStyle/>
          <a:p>
            <a:r>
              <a:rPr lang="en-GB" dirty="0"/>
              <a:t>Multicast ABR is a streaming technology that combines </a:t>
            </a:r>
          </a:p>
          <a:p>
            <a:r>
              <a:rPr lang="en-GB" dirty="0"/>
              <a:t>the </a:t>
            </a:r>
            <a:r>
              <a:rPr lang="en-GB" b="1" dirty="0"/>
              <a:t>simplicity</a:t>
            </a:r>
            <a:r>
              <a:rPr lang="en-GB" dirty="0"/>
              <a:t> and </a:t>
            </a:r>
            <a:r>
              <a:rPr lang="en-GB" b="1" dirty="0"/>
              <a:t>global</a:t>
            </a:r>
            <a:r>
              <a:rPr lang="en-GB" dirty="0"/>
              <a:t> reach of HAS </a:t>
            </a:r>
          </a:p>
          <a:p>
            <a:r>
              <a:rPr lang="en-GB" dirty="0"/>
              <a:t>whilst benefitting from the inherent </a:t>
            </a:r>
            <a:r>
              <a:rPr lang="en-GB" b="1" dirty="0"/>
              <a:t>scalability</a:t>
            </a:r>
            <a:r>
              <a:rPr lang="en-GB" dirty="0"/>
              <a:t> of multicast</a:t>
            </a:r>
          </a:p>
          <a:p>
            <a:endParaRPr lang="en-GB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4E37C86-2FBD-41D0-8075-409B4E2A0D95}"/>
              </a:ext>
            </a:extLst>
          </p:cNvPr>
          <p:cNvGrpSpPr/>
          <p:nvPr/>
        </p:nvGrpSpPr>
        <p:grpSpPr>
          <a:xfrm>
            <a:off x="1778829" y="3666312"/>
            <a:ext cx="10241587" cy="2528063"/>
            <a:chOff x="1886405" y="2703334"/>
            <a:chExt cx="10241587" cy="2528063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318826D-1BFC-4C38-BC26-C24B9D383D44}"/>
                </a:ext>
              </a:extLst>
            </p:cNvPr>
            <p:cNvGrpSpPr/>
            <p:nvPr/>
          </p:nvGrpSpPr>
          <p:grpSpPr>
            <a:xfrm>
              <a:off x="1886405" y="2703334"/>
              <a:ext cx="10241587" cy="2528063"/>
              <a:chOff x="2314550" y="2850494"/>
              <a:chExt cx="10241587" cy="2528063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7AD07CB5-3363-419B-B8E5-EA9154551AA0}"/>
                  </a:ext>
                </a:extLst>
              </p:cNvPr>
              <p:cNvGrpSpPr/>
              <p:nvPr/>
            </p:nvGrpSpPr>
            <p:grpSpPr>
              <a:xfrm>
                <a:off x="2314550" y="2850494"/>
                <a:ext cx="10241587" cy="2528063"/>
                <a:chOff x="2314550" y="2850494"/>
                <a:chExt cx="10241587" cy="2528063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8B618620-4524-4CBF-B6A3-3505ECDE05EA}"/>
                    </a:ext>
                  </a:extLst>
                </p:cNvPr>
                <p:cNvGrpSpPr/>
                <p:nvPr/>
              </p:nvGrpSpPr>
              <p:grpSpPr>
                <a:xfrm>
                  <a:off x="7833306" y="4249126"/>
                  <a:ext cx="4722831" cy="292692"/>
                  <a:chOff x="7881558" y="4270610"/>
                  <a:chExt cx="4722831" cy="292692"/>
                </a:xfrm>
              </p:grpSpPr>
              <p:grpSp>
                <p:nvGrpSpPr>
                  <p:cNvPr id="200" name="Group 199">
                    <a:extLst>
                      <a:ext uri="{FF2B5EF4-FFF2-40B4-BE49-F238E27FC236}">
                        <a16:creationId xmlns:a16="http://schemas.microsoft.com/office/drawing/2014/main" id="{CD0957AC-3BB2-4C17-A342-E0F2F628DF4D}"/>
                      </a:ext>
                    </a:extLst>
                  </p:cNvPr>
                  <p:cNvGrpSpPr/>
                  <p:nvPr/>
                </p:nvGrpSpPr>
                <p:grpSpPr>
                  <a:xfrm>
                    <a:off x="7881558" y="4270611"/>
                    <a:ext cx="4722831" cy="281796"/>
                    <a:chOff x="3512415" y="792640"/>
                    <a:chExt cx="4722831" cy="281796"/>
                  </a:xfrm>
                  <a:solidFill>
                    <a:srgbClr val="CC9900"/>
                  </a:solidFill>
                </p:grpSpPr>
                <p:sp>
                  <p:nvSpPr>
                    <p:cNvPr id="201" name="Rectangle 200">
                      <a:extLst>
                        <a:ext uri="{FF2B5EF4-FFF2-40B4-BE49-F238E27FC236}">
                          <a16:creationId xmlns:a16="http://schemas.microsoft.com/office/drawing/2014/main" id="{3520D87B-DC67-4108-A4F5-0EB2C018F5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2415" y="819090"/>
                      <a:ext cx="615351" cy="250686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B" sz="1200" dirty="0"/>
                        <a:t>Seg 1</a:t>
                      </a:r>
                    </a:p>
                  </p:txBody>
                </p:sp>
                <p:sp>
                  <p:nvSpPr>
                    <p:cNvPr id="202" name="Rectangle 201">
                      <a:extLst>
                        <a:ext uri="{FF2B5EF4-FFF2-40B4-BE49-F238E27FC236}">
                          <a16:creationId xmlns:a16="http://schemas.microsoft.com/office/drawing/2014/main" id="{13C89630-A1EE-406C-8A94-78CA89C7E2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19895" y="792640"/>
                      <a:ext cx="615351" cy="281796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B" sz="1200" dirty="0"/>
                        <a:t>Seg 7</a:t>
                      </a:r>
                    </a:p>
                  </p:txBody>
                </p:sp>
              </p:grpSp>
              <p:sp>
                <p:nvSpPr>
                  <p:cNvPr id="203" name="Rectangle 202">
                    <a:extLst>
                      <a:ext uri="{FF2B5EF4-FFF2-40B4-BE49-F238E27FC236}">
                        <a16:creationId xmlns:a16="http://schemas.microsoft.com/office/drawing/2014/main" id="{8ADA16EB-5D3C-4E9F-8497-CC024A5EEDF3}"/>
                      </a:ext>
                    </a:extLst>
                  </p:cNvPr>
                  <p:cNvSpPr/>
                  <p:nvPr/>
                </p:nvSpPr>
                <p:spPr>
                  <a:xfrm>
                    <a:off x="8535379" y="4270610"/>
                    <a:ext cx="615351" cy="292687"/>
                  </a:xfrm>
                  <a:prstGeom prst="rect">
                    <a:avLst/>
                  </a:prstGeom>
                </p:spPr>
                <p:style>
                  <a:lnRef idx="3">
                    <a:schemeClr val="lt1"/>
                  </a:lnRef>
                  <a:fillRef idx="1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1200" dirty="0"/>
                      <a:t>Seg 2</a:t>
                    </a:r>
                  </a:p>
                </p:txBody>
              </p:sp>
              <p:sp>
                <p:nvSpPr>
                  <p:cNvPr id="204" name="Rectangle 203">
                    <a:extLst>
                      <a:ext uri="{FF2B5EF4-FFF2-40B4-BE49-F238E27FC236}">
                        <a16:creationId xmlns:a16="http://schemas.microsoft.com/office/drawing/2014/main" id="{018C3EE0-FC3F-4DE7-9944-94694260A404}"/>
                      </a:ext>
                    </a:extLst>
                  </p:cNvPr>
                  <p:cNvSpPr/>
                  <p:nvPr/>
                </p:nvSpPr>
                <p:spPr>
                  <a:xfrm>
                    <a:off x="9197836" y="4270611"/>
                    <a:ext cx="615351" cy="292686"/>
                  </a:xfrm>
                  <a:prstGeom prst="rect">
                    <a:avLst/>
                  </a:prstGeom>
                </p:spPr>
                <p:style>
                  <a:lnRef idx="3">
                    <a:schemeClr val="lt1"/>
                  </a:lnRef>
                  <a:fillRef idx="1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1200" dirty="0"/>
                      <a:t>Seg 3</a:t>
                    </a:r>
                  </a:p>
                </p:txBody>
              </p:sp>
              <p:sp>
                <p:nvSpPr>
                  <p:cNvPr id="205" name="Rectangle 204">
                    <a:extLst>
                      <a:ext uri="{FF2B5EF4-FFF2-40B4-BE49-F238E27FC236}">
                        <a16:creationId xmlns:a16="http://schemas.microsoft.com/office/drawing/2014/main" id="{EC06E856-89F0-409C-9180-94F7A3064AE9}"/>
                      </a:ext>
                    </a:extLst>
                  </p:cNvPr>
                  <p:cNvSpPr/>
                  <p:nvPr/>
                </p:nvSpPr>
                <p:spPr>
                  <a:xfrm>
                    <a:off x="9890018" y="4270611"/>
                    <a:ext cx="615351" cy="281796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1200" dirty="0"/>
                      <a:t>Seg 4</a:t>
                    </a:r>
                  </a:p>
                </p:txBody>
              </p:sp>
              <p:sp>
                <p:nvSpPr>
                  <p:cNvPr id="206" name="Rectangle 205">
                    <a:extLst>
                      <a:ext uri="{FF2B5EF4-FFF2-40B4-BE49-F238E27FC236}">
                        <a16:creationId xmlns:a16="http://schemas.microsoft.com/office/drawing/2014/main" id="{5E72A044-559B-416D-9D51-45E56442FDAE}"/>
                      </a:ext>
                    </a:extLst>
                  </p:cNvPr>
                  <p:cNvSpPr/>
                  <p:nvPr/>
                </p:nvSpPr>
                <p:spPr>
                  <a:xfrm>
                    <a:off x="10618957" y="4281506"/>
                    <a:ext cx="615351" cy="281796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1200" dirty="0"/>
                      <a:t>Seg 5</a:t>
                    </a:r>
                  </a:p>
                </p:txBody>
              </p:sp>
              <p:sp>
                <p:nvSpPr>
                  <p:cNvPr id="207" name="Rectangle 206">
                    <a:extLst>
                      <a:ext uri="{FF2B5EF4-FFF2-40B4-BE49-F238E27FC236}">
                        <a16:creationId xmlns:a16="http://schemas.microsoft.com/office/drawing/2014/main" id="{55DE6753-225B-4511-A2DF-F6E9FF48C105}"/>
                      </a:ext>
                    </a:extLst>
                  </p:cNvPr>
                  <p:cNvSpPr/>
                  <p:nvPr/>
                </p:nvSpPr>
                <p:spPr>
                  <a:xfrm>
                    <a:off x="11311139" y="4270611"/>
                    <a:ext cx="615351" cy="281796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1200" dirty="0"/>
                      <a:t>Seg 6</a:t>
                    </a:r>
                  </a:p>
                </p:txBody>
              </p:sp>
            </p:grpSp>
            <p:grpSp>
              <p:nvGrpSpPr>
                <p:cNvPr id="144" name="Group 143">
                  <a:extLst>
                    <a:ext uri="{FF2B5EF4-FFF2-40B4-BE49-F238E27FC236}">
                      <a16:creationId xmlns:a16="http://schemas.microsoft.com/office/drawing/2014/main" id="{2563DEAC-F907-4F7A-8723-CE956159BFFC}"/>
                    </a:ext>
                  </a:extLst>
                </p:cNvPr>
                <p:cNvGrpSpPr/>
                <p:nvPr/>
              </p:nvGrpSpPr>
              <p:grpSpPr>
                <a:xfrm>
                  <a:off x="2314550" y="2850494"/>
                  <a:ext cx="7004996" cy="2528063"/>
                  <a:chOff x="5056634" y="2583570"/>
                  <a:chExt cx="7004996" cy="2528063"/>
                </a:xfrm>
              </p:grpSpPr>
              <p:sp>
                <p:nvSpPr>
                  <p:cNvPr id="145" name="Rectangle: Rounded Corners 144">
                    <a:extLst>
                      <a:ext uri="{FF2B5EF4-FFF2-40B4-BE49-F238E27FC236}">
                        <a16:creationId xmlns:a16="http://schemas.microsoft.com/office/drawing/2014/main" id="{F3CAB376-9E08-40CF-A602-5AF93BDFFA1A}"/>
                      </a:ext>
                    </a:extLst>
                  </p:cNvPr>
                  <p:cNvSpPr/>
                  <p:nvPr/>
                </p:nvSpPr>
                <p:spPr>
                  <a:xfrm>
                    <a:off x="11139150" y="2634505"/>
                    <a:ext cx="922480" cy="684457"/>
                  </a:xfrm>
                  <a:prstGeom prst="roundRect">
                    <a:avLst/>
                  </a:prstGeom>
                  <a:noFill/>
                  <a:ln w="9525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Bef>
                        <a:spcPts val="800"/>
                      </a:spcBef>
                      <a:spcAft>
                        <a:spcPts val="400"/>
                      </a:spcAft>
                    </a:pPr>
                    <a:r>
                      <a:rPr lang="en-US" sz="1600" dirty="0">
                        <a:solidFill>
                          <a:srgbClr val="000000"/>
                        </a:solidFill>
                        <a:effectLst/>
                        <a:ea typeface="SimSun" panose="02010600030101010101" pitchFamily="2" charset="-122"/>
                      </a:rPr>
                      <a:t>Media Player</a:t>
                    </a:r>
                    <a:endParaRPr lang="en-GB" sz="1600" dirty="0">
                      <a:solidFill>
                        <a:srgbClr val="000000"/>
                      </a:solidFill>
                      <a:effectLst/>
                      <a:ea typeface="SimSun" panose="02010600030101010101" pitchFamily="2" charset="-122"/>
                    </a:endParaRPr>
                  </a:p>
                </p:txBody>
              </p:sp>
              <p:sp>
                <p:nvSpPr>
                  <p:cNvPr id="146" name="Rectangle: Rounded Corners 145">
                    <a:extLst>
                      <a:ext uri="{FF2B5EF4-FFF2-40B4-BE49-F238E27FC236}">
                        <a16:creationId xmlns:a16="http://schemas.microsoft.com/office/drawing/2014/main" id="{2439AEC7-ADE5-4C5E-8F8D-928F6980B30D}"/>
                      </a:ext>
                    </a:extLst>
                  </p:cNvPr>
                  <p:cNvSpPr/>
                  <p:nvPr/>
                </p:nvSpPr>
                <p:spPr>
                  <a:xfrm>
                    <a:off x="9866242" y="2646333"/>
                    <a:ext cx="658154" cy="66124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Bef>
                        <a:spcPts val="800"/>
                      </a:spcBef>
                      <a:spcAft>
                        <a:spcPts val="400"/>
                      </a:spcAft>
                    </a:pPr>
                    <a:r>
                      <a:rPr lang="en-US" sz="1400" dirty="0">
                        <a:solidFill>
                          <a:srgbClr val="000000"/>
                        </a:solidFill>
                        <a:effectLst/>
                        <a:ea typeface="SimSun" panose="02010600030101010101" pitchFamily="2" charset="-122"/>
                      </a:rPr>
                      <a:t>MC- GW</a:t>
                    </a:r>
                    <a:endParaRPr lang="en-GB" sz="1400" dirty="0">
                      <a:solidFill>
                        <a:srgbClr val="000000"/>
                      </a:solidFill>
                      <a:effectLst/>
                      <a:ea typeface="SimSun" panose="02010600030101010101" pitchFamily="2" charset="-122"/>
                    </a:endParaRPr>
                  </a:p>
                </p:txBody>
              </p:sp>
              <p:sp>
                <p:nvSpPr>
                  <p:cNvPr id="147" name="Rectangle: Rounded Corners 146">
                    <a:extLst>
                      <a:ext uri="{FF2B5EF4-FFF2-40B4-BE49-F238E27FC236}">
                        <a16:creationId xmlns:a16="http://schemas.microsoft.com/office/drawing/2014/main" id="{3B37671F-B61A-44ED-9059-63EA5DBC3681}"/>
                      </a:ext>
                    </a:extLst>
                  </p:cNvPr>
                  <p:cNvSpPr/>
                  <p:nvPr/>
                </p:nvSpPr>
                <p:spPr>
                  <a:xfrm>
                    <a:off x="6199770" y="2606030"/>
                    <a:ext cx="631054" cy="704094"/>
                  </a:xfrm>
                  <a:prstGeom prst="roundRect">
                    <a:avLst/>
                  </a:prstGeom>
                  <a:noFill/>
                  <a:ln w="9525" cap="flat" cmpd="sng" algn="ctr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Bef>
                        <a:spcPts val="800"/>
                      </a:spcBef>
                      <a:spcAft>
                        <a:spcPts val="400"/>
                      </a:spcAft>
                    </a:pPr>
                    <a:r>
                      <a:rPr lang="en-US" sz="1400" dirty="0">
                        <a:solidFill>
                          <a:srgbClr val="000000"/>
                        </a:solidFill>
                        <a:effectLst/>
                        <a:ea typeface="SimSun" panose="02010600030101010101" pitchFamily="2" charset="-122"/>
                      </a:rPr>
                      <a:t>MC- </a:t>
                    </a:r>
                    <a:r>
                      <a:rPr lang="en-US" sz="1400" dirty="0" err="1">
                        <a:solidFill>
                          <a:srgbClr val="000000"/>
                        </a:solidFill>
                        <a:effectLst/>
                        <a:ea typeface="SimSun" panose="02010600030101010101" pitchFamily="2" charset="-122"/>
                      </a:rPr>
                      <a:t>Srv</a:t>
                    </a:r>
                    <a:endParaRPr lang="en-GB" sz="1400" dirty="0">
                      <a:solidFill>
                        <a:srgbClr val="000000"/>
                      </a:solidFill>
                      <a:effectLst/>
                      <a:ea typeface="SimSun" panose="02010600030101010101" pitchFamily="2" charset="-122"/>
                    </a:endParaRPr>
                  </a:p>
                </p:txBody>
              </p:sp>
              <p:sp>
                <p:nvSpPr>
                  <p:cNvPr id="148" name="Rectangle: Rounded Corners 147">
                    <a:extLst>
                      <a:ext uri="{FF2B5EF4-FFF2-40B4-BE49-F238E27FC236}">
                        <a16:creationId xmlns:a16="http://schemas.microsoft.com/office/drawing/2014/main" id="{2756B9D0-D8F2-45BD-8B74-4CE7F4D3F200}"/>
                      </a:ext>
                    </a:extLst>
                  </p:cNvPr>
                  <p:cNvSpPr/>
                  <p:nvPr/>
                </p:nvSpPr>
                <p:spPr>
                  <a:xfrm>
                    <a:off x="5056634" y="2583570"/>
                    <a:ext cx="727709" cy="746774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rgbClr val="00206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Bef>
                        <a:spcPts val="800"/>
                      </a:spcBef>
                      <a:spcAft>
                        <a:spcPts val="400"/>
                      </a:spcAft>
                    </a:pPr>
                    <a:r>
                      <a:rPr lang="en-US" sz="1400" dirty="0">
                        <a:solidFill>
                          <a:srgbClr val="000000"/>
                        </a:solidFill>
                        <a:ea typeface="SimSun" panose="02010600030101010101" pitchFamily="2" charset="-122"/>
                      </a:rPr>
                      <a:t>CDN </a:t>
                    </a:r>
                  </a:p>
                  <a:p>
                    <a:pPr algn="ctr">
                      <a:spcBef>
                        <a:spcPts val="800"/>
                      </a:spcBef>
                      <a:spcAft>
                        <a:spcPts val="400"/>
                      </a:spcAft>
                    </a:pPr>
                    <a:r>
                      <a:rPr lang="en-US" sz="1400" dirty="0">
                        <a:solidFill>
                          <a:srgbClr val="000000"/>
                        </a:solidFill>
                        <a:effectLst/>
                        <a:ea typeface="SimSun" panose="02010600030101010101" pitchFamily="2" charset="-122"/>
                      </a:rPr>
                      <a:t>Node</a:t>
                    </a:r>
                    <a:endParaRPr lang="en-GB" sz="1400" dirty="0">
                      <a:solidFill>
                        <a:srgbClr val="000000"/>
                      </a:solidFill>
                      <a:effectLst/>
                      <a:ea typeface="SimSun" panose="02010600030101010101" pitchFamily="2" charset="-122"/>
                    </a:endParaRPr>
                  </a:p>
                </p:txBody>
              </p:sp>
              <p:cxnSp>
                <p:nvCxnSpPr>
                  <p:cNvPr id="149" name="Straight Connector 148">
                    <a:extLst>
                      <a:ext uri="{FF2B5EF4-FFF2-40B4-BE49-F238E27FC236}">
                        <a16:creationId xmlns:a16="http://schemas.microsoft.com/office/drawing/2014/main" id="{ECA059B0-12A1-4BEE-93F5-FE7BE556EF2F}"/>
                      </a:ext>
                    </a:extLst>
                  </p:cNvPr>
                  <p:cNvCxnSpPr>
                    <a:cxnSpLocks/>
                    <a:endCxn id="165" idx="1"/>
                  </p:cNvCxnSpPr>
                  <p:nvPr/>
                </p:nvCxnSpPr>
                <p:spPr>
                  <a:xfrm>
                    <a:off x="6819435" y="2958077"/>
                    <a:ext cx="1239206" cy="8931"/>
                  </a:xfrm>
                  <a:prstGeom prst="line">
                    <a:avLst/>
                  </a:prstGeom>
                  <a:ln w="9525" cap="flat" cmpd="sng" algn="ctr">
                    <a:solidFill>
                      <a:srgbClr val="0825B8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Straight Connector 149">
                    <a:extLst>
                      <a:ext uri="{FF2B5EF4-FFF2-40B4-BE49-F238E27FC236}">
                        <a16:creationId xmlns:a16="http://schemas.microsoft.com/office/drawing/2014/main" id="{2D0AE82C-076C-4F73-972A-C5A3DE697B34}"/>
                      </a:ext>
                    </a:extLst>
                  </p:cNvPr>
                  <p:cNvCxnSpPr>
                    <a:cxnSpLocks/>
                    <a:stCxn id="146" idx="3"/>
                  </p:cNvCxnSpPr>
                  <p:nvPr/>
                </p:nvCxnSpPr>
                <p:spPr>
                  <a:xfrm>
                    <a:off x="10524396" y="2976957"/>
                    <a:ext cx="549035" cy="0"/>
                  </a:xfrm>
                  <a:prstGeom prst="line">
                    <a:avLst/>
                  </a:prstGeom>
                  <a:ln w="9525" cap="flat" cmpd="sng" algn="ctr">
                    <a:solidFill>
                      <a:schemeClr val="accent3"/>
                    </a:solidFill>
                    <a:prstDash val="solid"/>
                    <a:round/>
                    <a:headEnd type="arrow" w="med" len="med"/>
                    <a:tailEnd type="arrow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Straight Connector 150">
                    <a:extLst>
                      <a:ext uri="{FF2B5EF4-FFF2-40B4-BE49-F238E27FC236}">
                        <a16:creationId xmlns:a16="http://schemas.microsoft.com/office/drawing/2014/main" id="{CD68CBF7-FFFD-46F1-BFEA-97D710FC8448}"/>
                      </a:ext>
                    </a:extLst>
                  </p:cNvPr>
                  <p:cNvCxnSpPr>
                    <a:cxnSpLocks/>
                    <a:stCxn id="148" idx="3"/>
                    <a:endCxn id="147" idx="1"/>
                  </p:cNvCxnSpPr>
                  <p:nvPr/>
                </p:nvCxnSpPr>
                <p:spPr>
                  <a:xfrm>
                    <a:off x="5784343" y="2956957"/>
                    <a:ext cx="415427" cy="1120"/>
                  </a:xfrm>
                  <a:prstGeom prst="line">
                    <a:avLst/>
                  </a:prstGeom>
                  <a:ln w="9525" cap="flat" cmpd="sng" algn="ctr">
                    <a:solidFill>
                      <a:schemeClr val="accent3"/>
                    </a:solidFill>
                    <a:prstDash val="solid"/>
                    <a:round/>
                    <a:headEnd type="arrow" w="med" len="med"/>
                    <a:tailEnd type="arrow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2" name="Text Box 219">
                    <a:extLst>
                      <a:ext uri="{FF2B5EF4-FFF2-40B4-BE49-F238E27FC236}">
                        <a16:creationId xmlns:a16="http://schemas.microsoft.com/office/drawing/2014/main" id="{02AC09F0-0CB8-440A-8239-BD5CE93D11BD}"/>
                      </a:ext>
                    </a:extLst>
                  </p:cNvPr>
                  <p:cNvSpPr txBox="1"/>
                  <p:nvPr/>
                </p:nvSpPr>
                <p:spPr>
                  <a:xfrm>
                    <a:off x="7676626" y="2664048"/>
                    <a:ext cx="706498" cy="300438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Bef>
                        <a:spcPts val="800"/>
                      </a:spcBef>
                      <a:spcAft>
                        <a:spcPts val="400"/>
                      </a:spcAft>
                    </a:pPr>
                    <a:r>
                      <a:rPr lang="en-US" sz="1400" b="1" dirty="0">
                        <a:solidFill>
                          <a:schemeClr val="accent5"/>
                        </a:solidFill>
                        <a:effectLst/>
                        <a:ea typeface="SimSun" panose="02010600030101010101" pitchFamily="2" charset="-122"/>
                      </a:rPr>
                      <a:t>MC</a:t>
                    </a:r>
                    <a:endParaRPr lang="en-GB" sz="2400" b="1" dirty="0">
                      <a:solidFill>
                        <a:schemeClr val="accent5"/>
                      </a:solidFill>
                      <a:effectLst/>
                      <a:ea typeface="SimSun" panose="02010600030101010101" pitchFamily="2" charset="-122"/>
                    </a:endParaRPr>
                  </a:p>
                </p:txBody>
              </p:sp>
              <p:sp>
                <p:nvSpPr>
                  <p:cNvPr id="154" name="Text Box 219">
                    <a:extLst>
                      <a:ext uri="{FF2B5EF4-FFF2-40B4-BE49-F238E27FC236}">
                        <a16:creationId xmlns:a16="http://schemas.microsoft.com/office/drawing/2014/main" id="{2CCBE53A-A093-4036-A419-4011FF1C339F}"/>
                      </a:ext>
                    </a:extLst>
                  </p:cNvPr>
                  <p:cNvSpPr txBox="1"/>
                  <p:nvPr/>
                </p:nvSpPr>
                <p:spPr>
                  <a:xfrm>
                    <a:off x="10643879" y="2741291"/>
                    <a:ext cx="277406" cy="297023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Bef>
                        <a:spcPts val="800"/>
                      </a:spcBef>
                      <a:spcAft>
                        <a:spcPts val="400"/>
                      </a:spcAft>
                    </a:pPr>
                    <a:r>
                      <a:rPr lang="en-US" sz="1400" b="1" dirty="0">
                        <a:solidFill>
                          <a:srgbClr val="C00000"/>
                        </a:solidFill>
                        <a:effectLst/>
                        <a:ea typeface="SimSun" panose="02010600030101010101" pitchFamily="2" charset="-122"/>
                      </a:rPr>
                      <a:t>UC</a:t>
                    </a:r>
                    <a:endParaRPr lang="en-GB" sz="2400" b="1" dirty="0">
                      <a:solidFill>
                        <a:srgbClr val="C00000"/>
                      </a:solidFill>
                      <a:effectLst/>
                      <a:ea typeface="SimSun" panose="02010600030101010101" pitchFamily="2" charset="-122"/>
                    </a:endParaRPr>
                  </a:p>
                </p:txBody>
              </p:sp>
              <p:sp>
                <p:nvSpPr>
                  <p:cNvPr id="155" name="Double Bracket 154">
                    <a:extLst>
                      <a:ext uri="{FF2B5EF4-FFF2-40B4-BE49-F238E27FC236}">
                        <a16:creationId xmlns:a16="http://schemas.microsoft.com/office/drawing/2014/main" id="{9BF7F213-CA0C-43F9-A674-3497F7DCB157}"/>
                      </a:ext>
                    </a:extLst>
                  </p:cNvPr>
                  <p:cNvSpPr/>
                  <p:nvPr/>
                </p:nvSpPr>
                <p:spPr>
                  <a:xfrm>
                    <a:off x="5134051" y="4784495"/>
                    <a:ext cx="2898784" cy="327138"/>
                  </a:xfrm>
                  <a:prstGeom prst="bracketPair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Bef>
                        <a:spcPts val="800"/>
                      </a:spcBef>
                      <a:spcAft>
                        <a:spcPts val="400"/>
                      </a:spcAft>
                    </a:pPr>
                    <a:r>
                      <a:rPr lang="en-US" sz="1600" dirty="0">
                        <a:solidFill>
                          <a:srgbClr val="000000"/>
                        </a:solidFill>
                        <a:effectLst/>
                        <a:ea typeface="SimSun" panose="02010600030101010101" pitchFamily="2" charset="-122"/>
                      </a:rPr>
                      <a:t>Core Network</a:t>
                    </a:r>
                    <a:endParaRPr lang="en-GB" sz="1600" dirty="0">
                      <a:solidFill>
                        <a:srgbClr val="000000"/>
                      </a:solidFill>
                      <a:effectLst/>
                      <a:ea typeface="SimSun" panose="02010600030101010101" pitchFamily="2" charset="-122"/>
                    </a:endParaRPr>
                  </a:p>
                </p:txBody>
              </p:sp>
              <p:grpSp>
                <p:nvGrpSpPr>
                  <p:cNvPr id="156" name="Group 155">
                    <a:extLst>
                      <a:ext uri="{FF2B5EF4-FFF2-40B4-BE49-F238E27FC236}">
                        <a16:creationId xmlns:a16="http://schemas.microsoft.com/office/drawing/2014/main" id="{596A65BF-31B5-4BD5-A3AD-529887FB6BED}"/>
                      </a:ext>
                    </a:extLst>
                  </p:cNvPr>
                  <p:cNvGrpSpPr/>
                  <p:nvPr/>
                </p:nvGrpSpPr>
                <p:grpSpPr>
                  <a:xfrm>
                    <a:off x="8184253" y="4752552"/>
                    <a:ext cx="947198" cy="332382"/>
                    <a:chOff x="1404785" y="2204315"/>
                    <a:chExt cx="529783" cy="222588"/>
                  </a:xfrm>
                </p:grpSpPr>
                <p:sp>
                  <p:nvSpPr>
                    <p:cNvPr id="160" name="Double Bracket 159">
                      <a:extLst>
                        <a:ext uri="{FF2B5EF4-FFF2-40B4-BE49-F238E27FC236}">
                          <a16:creationId xmlns:a16="http://schemas.microsoft.com/office/drawing/2014/main" id="{925FBCD2-E576-4CFC-85D3-3C82A15F1E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04785" y="2207828"/>
                      <a:ext cx="506783" cy="219075"/>
                    </a:xfrm>
                    <a:prstGeom prst="bracketPair">
                      <a:avLst/>
                    </a:prstGeom>
                    <a:solidFill>
                      <a:schemeClr val="accent6">
                        <a:lumMod val="20000"/>
                        <a:lumOff val="80000"/>
                      </a:schemeClr>
                    </a:solidFill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spcBef>
                          <a:spcPts val="800"/>
                        </a:spcBef>
                        <a:spcAft>
                          <a:spcPts val="400"/>
                        </a:spcAft>
                      </a:pP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p:txBody>
                </p:sp>
                <p:sp>
                  <p:nvSpPr>
                    <p:cNvPr id="161" name="Text Box 28">
                      <a:extLst>
                        <a:ext uri="{FF2B5EF4-FFF2-40B4-BE49-F238E27FC236}">
                          <a16:creationId xmlns:a16="http://schemas.microsoft.com/office/drawing/2014/main" id="{EB5B8110-4307-40F6-B29F-51A2393A3F0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06175" y="2204315"/>
                      <a:ext cx="528393" cy="178528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ea typeface="SimSun" panose="02010600030101010101" pitchFamily="2" charset="-122"/>
                        </a:rPr>
                        <a:t>Edge 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ea typeface="SimSun" panose="02010600030101010101" pitchFamily="2" charset="-122"/>
                      </a:endParaRPr>
                    </a:p>
                  </p:txBody>
                </p:sp>
              </p:grpSp>
              <p:grpSp>
                <p:nvGrpSpPr>
                  <p:cNvPr id="157" name="Group 156">
                    <a:extLst>
                      <a:ext uri="{FF2B5EF4-FFF2-40B4-BE49-F238E27FC236}">
                        <a16:creationId xmlns:a16="http://schemas.microsoft.com/office/drawing/2014/main" id="{EC4E48A3-C64B-40BC-AAC9-288534739FA2}"/>
                      </a:ext>
                    </a:extLst>
                  </p:cNvPr>
                  <p:cNvGrpSpPr/>
                  <p:nvPr/>
                </p:nvGrpSpPr>
                <p:grpSpPr>
                  <a:xfrm>
                    <a:off x="9180172" y="4757792"/>
                    <a:ext cx="2732545" cy="350725"/>
                    <a:chOff x="1866468" y="2207643"/>
                    <a:chExt cx="1581669" cy="234873"/>
                  </a:xfrm>
                </p:grpSpPr>
                <p:sp>
                  <p:nvSpPr>
                    <p:cNvPr id="158" name="Double Bracket 157">
                      <a:extLst>
                        <a:ext uri="{FF2B5EF4-FFF2-40B4-BE49-F238E27FC236}">
                          <a16:creationId xmlns:a16="http://schemas.microsoft.com/office/drawing/2014/main" id="{A908FDE4-FBCB-4188-A3F1-D981CCFF5A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66468" y="2209207"/>
                      <a:ext cx="1581669" cy="233309"/>
                    </a:xfrm>
                    <a:prstGeom prst="bracketPair">
                      <a:avLst/>
                    </a:prstGeom>
                    <a:solidFill>
                      <a:schemeClr val="accent6">
                        <a:lumMod val="20000"/>
                        <a:lumOff val="80000"/>
                      </a:schemeClr>
                    </a:solidFill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spcBef>
                          <a:spcPts val="800"/>
                        </a:spcBef>
                        <a:spcAft>
                          <a:spcPts val="400"/>
                        </a:spcAft>
                      </a:pPr>
                      <a:endParaRPr lang="en-GB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p:txBody>
                </p:sp>
                <p:sp>
                  <p:nvSpPr>
                    <p:cNvPr id="159" name="Text Box 28">
                      <a:extLst>
                        <a:ext uri="{FF2B5EF4-FFF2-40B4-BE49-F238E27FC236}">
                          <a16:creationId xmlns:a16="http://schemas.microsoft.com/office/drawing/2014/main" id="{5A1EB332-268D-41C6-91C2-C05C9E35CE3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074323" y="2207643"/>
                      <a:ext cx="1174679" cy="233309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4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ea typeface="SimSun" panose="02010600030101010101" pitchFamily="2" charset="-122"/>
                        </a:rPr>
                        <a:t>Access Net.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ea typeface="SimSun" panose="02010600030101010101" pitchFamily="2" charset="-122"/>
                      </a:endParaRPr>
                    </a:p>
                  </p:txBody>
                </p:sp>
              </p:grpSp>
            </p:grpSp>
          </p:grpSp>
          <p:sp>
            <p:nvSpPr>
              <p:cNvPr id="162" name="Text Box 219">
                <a:extLst>
                  <a:ext uri="{FF2B5EF4-FFF2-40B4-BE49-F238E27FC236}">
                    <a16:creationId xmlns:a16="http://schemas.microsoft.com/office/drawing/2014/main" id="{6BD2C57F-4ED9-401A-8DEA-8730C42B063B}"/>
                  </a:ext>
                </a:extLst>
              </p:cNvPr>
              <p:cNvSpPr txBox="1"/>
              <p:nvPr/>
            </p:nvSpPr>
            <p:spPr>
              <a:xfrm>
                <a:off x="3148623" y="3004346"/>
                <a:ext cx="370026" cy="21973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ts val="800"/>
                  </a:spcBef>
                  <a:spcAft>
                    <a:spcPts val="400"/>
                  </a:spcAft>
                </a:pPr>
                <a:r>
                  <a:rPr lang="en-US" sz="1400" b="1" dirty="0">
                    <a:solidFill>
                      <a:srgbClr val="C00000"/>
                    </a:solidFill>
                    <a:effectLst/>
                    <a:ea typeface="SimSun" panose="02010600030101010101" pitchFamily="2" charset="-122"/>
                  </a:rPr>
                  <a:t>UC</a:t>
                </a:r>
                <a:endParaRPr lang="en-GB" sz="2400" b="1" dirty="0">
                  <a:solidFill>
                    <a:srgbClr val="C00000"/>
                  </a:solidFill>
                  <a:effectLst/>
                  <a:ea typeface="SimSun" panose="02010600030101010101" pitchFamily="2" charset="-122"/>
                </a:endParaRPr>
              </a:p>
            </p:txBody>
          </p:sp>
          <p:sp>
            <p:nvSpPr>
              <p:cNvPr id="163" name="Text Box 219">
                <a:extLst>
                  <a:ext uri="{FF2B5EF4-FFF2-40B4-BE49-F238E27FC236}">
                    <a16:creationId xmlns:a16="http://schemas.microsoft.com/office/drawing/2014/main" id="{B4952008-8182-4BFD-8D80-0DCD9DD2CB8B}"/>
                  </a:ext>
                </a:extLst>
              </p:cNvPr>
              <p:cNvSpPr txBox="1"/>
              <p:nvPr/>
            </p:nvSpPr>
            <p:spPr>
              <a:xfrm>
                <a:off x="5222544" y="3834942"/>
                <a:ext cx="308536" cy="297743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ts val="800"/>
                  </a:spcBef>
                  <a:spcAft>
                    <a:spcPts val="400"/>
                  </a:spcAft>
                </a:pPr>
                <a:r>
                  <a:rPr lang="en-US" sz="1400" b="1" dirty="0">
                    <a:solidFill>
                      <a:srgbClr val="C00000"/>
                    </a:solidFill>
                    <a:effectLst/>
                    <a:ea typeface="SimSun" panose="02010600030101010101" pitchFamily="2" charset="-122"/>
                  </a:rPr>
                  <a:t>UC</a:t>
                </a:r>
                <a:endParaRPr lang="en-GB" sz="2400" b="1" dirty="0">
                  <a:solidFill>
                    <a:srgbClr val="C00000"/>
                  </a:solidFill>
                  <a:effectLst/>
                  <a:ea typeface="SimSun" panose="02010600030101010101" pitchFamily="2" charset="-122"/>
                </a:endParaRPr>
              </a:p>
            </p:txBody>
          </p:sp>
          <p:cxnSp>
            <p:nvCxnSpPr>
              <p:cNvPr id="164" name="Straight Connector 78">
                <a:extLst>
                  <a:ext uri="{FF2B5EF4-FFF2-40B4-BE49-F238E27FC236}">
                    <a16:creationId xmlns:a16="http://schemas.microsoft.com/office/drawing/2014/main" id="{BFF0A195-7FD3-423B-8658-CD404353A142}"/>
                  </a:ext>
                </a:extLst>
              </p:cNvPr>
              <p:cNvCxnSpPr>
                <a:cxnSpLocks/>
                <a:stCxn id="148" idx="2"/>
                <a:endCxn id="146" idx="2"/>
              </p:cNvCxnSpPr>
              <p:nvPr/>
            </p:nvCxnSpPr>
            <p:spPr>
              <a:xfrm rot="5400000" flipH="1" flipV="1">
                <a:off x="5054438" y="1198471"/>
                <a:ext cx="22764" cy="4774830"/>
              </a:xfrm>
              <a:prstGeom prst="bentConnector3">
                <a:avLst>
                  <a:gd name="adj1" fmla="val -2151893"/>
                </a:avLst>
              </a:prstGeom>
              <a:ln w="9525" cap="flat" cmpd="sng" algn="ctr">
                <a:solidFill>
                  <a:schemeClr val="accent3"/>
                </a:solidFill>
                <a:prstDash val="solid"/>
                <a:round/>
                <a:headEnd type="arrow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165" name="Rectangle: Rounded Corners 164">
                <a:extLst>
                  <a:ext uri="{FF2B5EF4-FFF2-40B4-BE49-F238E27FC236}">
                    <a16:creationId xmlns:a16="http://schemas.microsoft.com/office/drawing/2014/main" id="{552D1FD4-2E5D-4628-90F2-991A47CEE616}"/>
                  </a:ext>
                </a:extLst>
              </p:cNvPr>
              <p:cNvSpPr/>
              <p:nvPr/>
            </p:nvSpPr>
            <p:spPr>
              <a:xfrm>
                <a:off x="5303176" y="2903308"/>
                <a:ext cx="706498" cy="66124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ts val="800"/>
                  </a:spcBef>
                  <a:spcAft>
                    <a:spcPts val="40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</a:rPr>
                  <a:t>BNG</a:t>
                </a:r>
                <a:endParaRPr lang="en-GB" sz="1600" dirty="0">
                  <a:solidFill>
                    <a:srgbClr val="000000"/>
                  </a:solidFill>
                  <a:effectLst/>
                  <a:ea typeface="SimSun" panose="02010600030101010101" pitchFamily="2" charset="-122"/>
                </a:endParaRPr>
              </a:p>
            </p:txBody>
          </p: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338867C9-6252-455C-800A-EF8EA0CE148C}"/>
                  </a:ext>
                </a:extLst>
              </p:cNvPr>
              <p:cNvGrpSpPr/>
              <p:nvPr/>
            </p:nvGrpSpPr>
            <p:grpSpPr>
              <a:xfrm>
                <a:off x="4077351" y="3284025"/>
                <a:ext cx="1175160" cy="285026"/>
                <a:chOff x="6907771" y="3103552"/>
                <a:chExt cx="1175160" cy="285026"/>
              </a:xfrm>
            </p:grpSpPr>
            <p:grpSp>
              <p:nvGrpSpPr>
                <p:cNvPr id="167" name="Group 166">
                  <a:extLst>
                    <a:ext uri="{FF2B5EF4-FFF2-40B4-BE49-F238E27FC236}">
                      <a16:creationId xmlns:a16="http://schemas.microsoft.com/office/drawing/2014/main" id="{7432AE5C-BD6C-4AD3-AD28-EE2D54057D6A}"/>
                    </a:ext>
                  </a:extLst>
                </p:cNvPr>
                <p:cNvGrpSpPr/>
                <p:nvPr/>
              </p:nvGrpSpPr>
              <p:grpSpPr>
                <a:xfrm>
                  <a:off x="6907771" y="3103552"/>
                  <a:ext cx="1175160" cy="69597"/>
                  <a:chOff x="2547670" y="2702847"/>
                  <a:chExt cx="4314840" cy="299145"/>
                </a:xfrm>
              </p:grpSpPr>
              <p:sp>
                <p:nvSpPr>
                  <p:cNvPr id="182" name="Rectangle 181">
                    <a:extLst>
                      <a:ext uri="{FF2B5EF4-FFF2-40B4-BE49-F238E27FC236}">
                        <a16:creationId xmlns:a16="http://schemas.microsoft.com/office/drawing/2014/main" id="{3B0F7103-CE7A-42F9-A0C5-10160A299C81}"/>
                      </a:ext>
                    </a:extLst>
                  </p:cNvPr>
                  <p:cNvSpPr/>
                  <p:nvPr/>
                </p:nvSpPr>
                <p:spPr>
                  <a:xfrm>
                    <a:off x="2547670" y="2702847"/>
                    <a:ext cx="553104" cy="299145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200" dirty="0"/>
                  </a:p>
                </p:txBody>
              </p:sp>
              <p:sp>
                <p:nvSpPr>
                  <p:cNvPr id="183" name="Rectangle 182">
                    <a:extLst>
                      <a:ext uri="{FF2B5EF4-FFF2-40B4-BE49-F238E27FC236}">
                        <a16:creationId xmlns:a16="http://schemas.microsoft.com/office/drawing/2014/main" id="{06909D05-A15E-4DCF-BF38-E31B583A478E}"/>
                      </a:ext>
                    </a:extLst>
                  </p:cNvPr>
                  <p:cNvSpPr/>
                  <p:nvPr/>
                </p:nvSpPr>
                <p:spPr>
                  <a:xfrm>
                    <a:off x="3280913" y="2715858"/>
                    <a:ext cx="615351" cy="281796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200" dirty="0"/>
                  </a:p>
                </p:txBody>
              </p:sp>
              <p:sp>
                <p:nvSpPr>
                  <p:cNvPr id="184" name="Rectangle 183">
                    <a:extLst>
                      <a:ext uri="{FF2B5EF4-FFF2-40B4-BE49-F238E27FC236}">
                        <a16:creationId xmlns:a16="http://schemas.microsoft.com/office/drawing/2014/main" id="{550A06F7-10D8-4182-831F-9D916FABB732}"/>
                      </a:ext>
                    </a:extLst>
                  </p:cNvPr>
                  <p:cNvSpPr/>
                  <p:nvPr/>
                </p:nvSpPr>
                <p:spPr>
                  <a:xfrm>
                    <a:off x="4023018" y="2715858"/>
                    <a:ext cx="615351" cy="281796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200" dirty="0"/>
                  </a:p>
                </p:txBody>
              </p:sp>
              <p:sp>
                <p:nvSpPr>
                  <p:cNvPr id="185" name="Rectangle 184">
                    <a:extLst>
                      <a:ext uri="{FF2B5EF4-FFF2-40B4-BE49-F238E27FC236}">
                        <a16:creationId xmlns:a16="http://schemas.microsoft.com/office/drawing/2014/main" id="{7EA1A929-B6DA-449F-B14F-368758846E29}"/>
                      </a:ext>
                    </a:extLst>
                  </p:cNvPr>
                  <p:cNvSpPr/>
                  <p:nvPr/>
                </p:nvSpPr>
                <p:spPr>
                  <a:xfrm>
                    <a:off x="4765123" y="2716413"/>
                    <a:ext cx="615351" cy="281796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200" dirty="0"/>
                  </a:p>
                </p:txBody>
              </p:sp>
              <p:sp>
                <p:nvSpPr>
                  <p:cNvPr id="186" name="Rectangle 185">
                    <a:extLst>
                      <a:ext uri="{FF2B5EF4-FFF2-40B4-BE49-F238E27FC236}">
                        <a16:creationId xmlns:a16="http://schemas.microsoft.com/office/drawing/2014/main" id="{3D0918E3-E7ED-41DE-8B01-1BD0A3BAAFBD}"/>
                      </a:ext>
                    </a:extLst>
                  </p:cNvPr>
                  <p:cNvSpPr/>
                  <p:nvPr/>
                </p:nvSpPr>
                <p:spPr>
                  <a:xfrm>
                    <a:off x="5498368" y="2716413"/>
                    <a:ext cx="615351" cy="281796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200" dirty="0"/>
                  </a:p>
                </p:txBody>
              </p:sp>
              <p:sp>
                <p:nvSpPr>
                  <p:cNvPr id="187" name="Rectangle 186">
                    <a:extLst>
                      <a:ext uri="{FF2B5EF4-FFF2-40B4-BE49-F238E27FC236}">
                        <a16:creationId xmlns:a16="http://schemas.microsoft.com/office/drawing/2014/main" id="{F75A5A86-66AD-4766-B218-B5C9917ACA44}"/>
                      </a:ext>
                    </a:extLst>
                  </p:cNvPr>
                  <p:cNvSpPr/>
                  <p:nvPr/>
                </p:nvSpPr>
                <p:spPr>
                  <a:xfrm>
                    <a:off x="6247159" y="2715858"/>
                    <a:ext cx="615351" cy="281796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200" dirty="0"/>
                  </a:p>
                </p:txBody>
              </p:sp>
            </p:grp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18EDEFB6-2288-4FFF-B13E-2991C6002C3B}"/>
                    </a:ext>
                  </a:extLst>
                </p:cNvPr>
                <p:cNvGrpSpPr/>
                <p:nvPr/>
              </p:nvGrpSpPr>
              <p:grpSpPr>
                <a:xfrm flipV="1">
                  <a:off x="6917714" y="3209682"/>
                  <a:ext cx="1165217" cy="70667"/>
                  <a:chOff x="2547668" y="2715858"/>
                  <a:chExt cx="4314842" cy="286134"/>
                </a:xfrm>
                <a:solidFill>
                  <a:srgbClr val="CC9900"/>
                </a:solidFill>
              </p:grpSpPr>
              <p:sp>
                <p:nvSpPr>
                  <p:cNvPr id="176" name="Rectangle 175">
                    <a:extLst>
                      <a:ext uri="{FF2B5EF4-FFF2-40B4-BE49-F238E27FC236}">
                        <a16:creationId xmlns:a16="http://schemas.microsoft.com/office/drawing/2014/main" id="{08ED5017-A0BC-4998-B948-582F0AE27E19}"/>
                      </a:ext>
                    </a:extLst>
                  </p:cNvPr>
                  <p:cNvSpPr/>
                  <p:nvPr/>
                </p:nvSpPr>
                <p:spPr>
                  <a:xfrm>
                    <a:off x="2547668" y="2720196"/>
                    <a:ext cx="615351" cy="281796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200" dirty="0"/>
                  </a:p>
                </p:txBody>
              </p:sp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id="{63ED1456-3DA8-4251-B09A-3CCE69C2B4F4}"/>
                      </a:ext>
                    </a:extLst>
                  </p:cNvPr>
                  <p:cNvSpPr/>
                  <p:nvPr/>
                </p:nvSpPr>
                <p:spPr>
                  <a:xfrm>
                    <a:off x="3280913" y="2715858"/>
                    <a:ext cx="615351" cy="281796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200" dirty="0"/>
                  </a:p>
                </p:txBody>
              </p:sp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id="{B4ED4AA4-F467-4E3D-9362-6CD51BE90481}"/>
                      </a:ext>
                    </a:extLst>
                  </p:cNvPr>
                  <p:cNvSpPr/>
                  <p:nvPr/>
                </p:nvSpPr>
                <p:spPr>
                  <a:xfrm>
                    <a:off x="4023018" y="2715858"/>
                    <a:ext cx="615351" cy="281796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200" dirty="0"/>
                  </a:p>
                </p:txBody>
              </p:sp>
              <p:sp>
                <p:nvSpPr>
                  <p:cNvPr id="179" name="Rectangle 178">
                    <a:extLst>
                      <a:ext uri="{FF2B5EF4-FFF2-40B4-BE49-F238E27FC236}">
                        <a16:creationId xmlns:a16="http://schemas.microsoft.com/office/drawing/2014/main" id="{792BBFBA-C635-4BBE-AFF5-369BF277ACD6}"/>
                      </a:ext>
                    </a:extLst>
                  </p:cNvPr>
                  <p:cNvSpPr/>
                  <p:nvPr/>
                </p:nvSpPr>
                <p:spPr>
                  <a:xfrm>
                    <a:off x="4765123" y="2716413"/>
                    <a:ext cx="615351" cy="281796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200" dirty="0"/>
                  </a:p>
                </p:txBody>
              </p:sp>
              <p:sp>
                <p:nvSpPr>
                  <p:cNvPr id="180" name="Rectangle 179">
                    <a:extLst>
                      <a:ext uri="{FF2B5EF4-FFF2-40B4-BE49-F238E27FC236}">
                        <a16:creationId xmlns:a16="http://schemas.microsoft.com/office/drawing/2014/main" id="{1BBC34FE-5481-4AE6-B07E-AB132DA518F7}"/>
                      </a:ext>
                    </a:extLst>
                  </p:cNvPr>
                  <p:cNvSpPr/>
                  <p:nvPr/>
                </p:nvSpPr>
                <p:spPr>
                  <a:xfrm>
                    <a:off x="5498368" y="2716413"/>
                    <a:ext cx="615351" cy="281796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200" dirty="0"/>
                  </a:p>
                </p:txBody>
              </p:sp>
              <p:sp>
                <p:nvSpPr>
                  <p:cNvPr id="181" name="Rectangle 180">
                    <a:extLst>
                      <a:ext uri="{FF2B5EF4-FFF2-40B4-BE49-F238E27FC236}">
                        <a16:creationId xmlns:a16="http://schemas.microsoft.com/office/drawing/2014/main" id="{769663AB-2504-45E3-86BC-B9BFB9BA68C5}"/>
                      </a:ext>
                    </a:extLst>
                  </p:cNvPr>
                  <p:cNvSpPr/>
                  <p:nvPr/>
                </p:nvSpPr>
                <p:spPr>
                  <a:xfrm>
                    <a:off x="6247159" y="2715863"/>
                    <a:ext cx="615351" cy="281796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200" dirty="0"/>
                  </a:p>
                </p:txBody>
              </p:sp>
            </p:grpSp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CD76A2B7-A256-44AE-BEF0-970E5D9609B6}"/>
                    </a:ext>
                  </a:extLst>
                </p:cNvPr>
                <p:cNvGrpSpPr/>
                <p:nvPr/>
              </p:nvGrpSpPr>
              <p:grpSpPr>
                <a:xfrm flipV="1">
                  <a:off x="6917714" y="3317911"/>
                  <a:ext cx="1165217" cy="70667"/>
                  <a:chOff x="2547668" y="2715858"/>
                  <a:chExt cx="4314842" cy="286134"/>
                </a:xfrm>
                <a:solidFill>
                  <a:srgbClr val="CC9900"/>
                </a:solidFill>
              </p:grpSpPr>
              <p:sp>
                <p:nvSpPr>
                  <p:cNvPr id="170" name="Rectangle 169">
                    <a:extLst>
                      <a:ext uri="{FF2B5EF4-FFF2-40B4-BE49-F238E27FC236}">
                        <a16:creationId xmlns:a16="http://schemas.microsoft.com/office/drawing/2014/main" id="{35E9D30E-6A7B-4634-A290-F58630D6E2E7}"/>
                      </a:ext>
                    </a:extLst>
                  </p:cNvPr>
                  <p:cNvSpPr/>
                  <p:nvPr/>
                </p:nvSpPr>
                <p:spPr>
                  <a:xfrm>
                    <a:off x="2547668" y="2720196"/>
                    <a:ext cx="615351" cy="281796"/>
                  </a:xfrm>
                  <a:prstGeom prst="rect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200" dirty="0"/>
                  </a:p>
                </p:txBody>
              </p:sp>
              <p:sp>
                <p:nvSpPr>
                  <p:cNvPr id="171" name="Rectangle 170">
                    <a:extLst>
                      <a:ext uri="{FF2B5EF4-FFF2-40B4-BE49-F238E27FC236}">
                        <a16:creationId xmlns:a16="http://schemas.microsoft.com/office/drawing/2014/main" id="{8D25C70A-6AEC-4898-9C7C-8059699C06C3}"/>
                      </a:ext>
                    </a:extLst>
                  </p:cNvPr>
                  <p:cNvSpPr/>
                  <p:nvPr/>
                </p:nvSpPr>
                <p:spPr>
                  <a:xfrm>
                    <a:off x="3280913" y="2715858"/>
                    <a:ext cx="615351" cy="281796"/>
                  </a:xfrm>
                  <a:prstGeom prst="rect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200" dirty="0"/>
                  </a:p>
                </p:txBody>
              </p:sp>
              <p:sp>
                <p:nvSpPr>
                  <p:cNvPr id="172" name="Rectangle 171">
                    <a:extLst>
                      <a:ext uri="{FF2B5EF4-FFF2-40B4-BE49-F238E27FC236}">
                        <a16:creationId xmlns:a16="http://schemas.microsoft.com/office/drawing/2014/main" id="{51EB98D7-AF78-42C0-A0E1-DE36EEC48E0A}"/>
                      </a:ext>
                    </a:extLst>
                  </p:cNvPr>
                  <p:cNvSpPr/>
                  <p:nvPr/>
                </p:nvSpPr>
                <p:spPr>
                  <a:xfrm>
                    <a:off x="4023018" y="2715858"/>
                    <a:ext cx="615351" cy="281796"/>
                  </a:xfrm>
                  <a:prstGeom prst="rect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200" dirty="0"/>
                  </a:p>
                </p:txBody>
              </p:sp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id="{7C9F5779-01E2-4314-A997-14DCCD986B1D}"/>
                      </a:ext>
                    </a:extLst>
                  </p:cNvPr>
                  <p:cNvSpPr/>
                  <p:nvPr/>
                </p:nvSpPr>
                <p:spPr>
                  <a:xfrm>
                    <a:off x="4765123" y="2716413"/>
                    <a:ext cx="615351" cy="281796"/>
                  </a:xfrm>
                  <a:prstGeom prst="rect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200" dirty="0"/>
                  </a:p>
                </p:txBody>
              </p:sp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id="{559C2974-15C9-4A6B-B5E4-612600A87624}"/>
                      </a:ext>
                    </a:extLst>
                  </p:cNvPr>
                  <p:cNvSpPr/>
                  <p:nvPr/>
                </p:nvSpPr>
                <p:spPr>
                  <a:xfrm>
                    <a:off x="5498368" y="2716413"/>
                    <a:ext cx="615351" cy="281796"/>
                  </a:xfrm>
                  <a:prstGeom prst="rect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200" dirty="0"/>
                  </a:p>
                </p:txBody>
              </p:sp>
              <p:sp>
                <p:nvSpPr>
                  <p:cNvPr id="175" name="Rectangle 174">
                    <a:extLst>
                      <a:ext uri="{FF2B5EF4-FFF2-40B4-BE49-F238E27FC236}">
                        <a16:creationId xmlns:a16="http://schemas.microsoft.com/office/drawing/2014/main" id="{75933391-BECE-467E-9BED-2EFD6A09ADFF}"/>
                      </a:ext>
                    </a:extLst>
                  </p:cNvPr>
                  <p:cNvSpPr/>
                  <p:nvPr/>
                </p:nvSpPr>
                <p:spPr>
                  <a:xfrm>
                    <a:off x="6247159" y="2715863"/>
                    <a:ext cx="615351" cy="281796"/>
                  </a:xfrm>
                  <a:prstGeom prst="rect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200" dirty="0"/>
                  </a:p>
                </p:txBody>
              </p:sp>
            </p:grpSp>
          </p:grpSp>
          <p:grpSp>
            <p:nvGrpSpPr>
              <p:cNvPr id="188" name="Group 187">
                <a:extLst>
                  <a:ext uri="{FF2B5EF4-FFF2-40B4-BE49-F238E27FC236}">
                    <a16:creationId xmlns:a16="http://schemas.microsoft.com/office/drawing/2014/main" id="{36E487A0-2D67-4471-9263-1E8E2D6B21A9}"/>
                  </a:ext>
                </a:extLst>
              </p:cNvPr>
              <p:cNvGrpSpPr/>
              <p:nvPr/>
            </p:nvGrpSpPr>
            <p:grpSpPr>
              <a:xfrm>
                <a:off x="6009674" y="3289692"/>
                <a:ext cx="1110463" cy="62921"/>
                <a:chOff x="2547670" y="2702847"/>
                <a:chExt cx="4314840" cy="299145"/>
              </a:xfrm>
            </p:grpSpPr>
            <p:sp>
              <p:nvSpPr>
                <p:cNvPr id="189" name="Rectangle 188">
                  <a:extLst>
                    <a:ext uri="{FF2B5EF4-FFF2-40B4-BE49-F238E27FC236}">
                      <a16:creationId xmlns:a16="http://schemas.microsoft.com/office/drawing/2014/main" id="{80AD7C36-0269-4EC8-950E-0ACBC1B1BF41}"/>
                    </a:ext>
                  </a:extLst>
                </p:cNvPr>
                <p:cNvSpPr/>
                <p:nvPr/>
              </p:nvSpPr>
              <p:spPr>
                <a:xfrm>
                  <a:off x="2547670" y="2702847"/>
                  <a:ext cx="553104" cy="29914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200" dirty="0"/>
                </a:p>
              </p:txBody>
            </p:sp>
            <p:sp>
              <p:nvSpPr>
                <p:cNvPr id="190" name="Rectangle 189">
                  <a:extLst>
                    <a:ext uri="{FF2B5EF4-FFF2-40B4-BE49-F238E27FC236}">
                      <a16:creationId xmlns:a16="http://schemas.microsoft.com/office/drawing/2014/main" id="{8909338A-F9A8-48F4-85FD-FF1DFF34D114}"/>
                    </a:ext>
                  </a:extLst>
                </p:cNvPr>
                <p:cNvSpPr/>
                <p:nvPr/>
              </p:nvSpPr>
              <p:spPr>
                <a:xfrm>
                  <a:off x="3280913" y="2715858"/>
                  <a:ext cx="615351" cy="28179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200" dirty="0"/>
                </a:p>
              </p:txBody>
            </p:sp>
            <p:sp>
              <p:nvSpPr>
                <p:cNvPr id="191" name="Rectangle 190">
                  <a:extLst>
                    <a:ext uri="{FF2B5EF4-FFF2-40B4-BE49-F238E27FC236}">
                      <a16:creationId xmlns:a16="http://schemas.microsoft.com/office/drawing/2014/main" id="{9698D803-1814-477D-AFFB-8A2A2FD5A93E}"/>
                    </a:ext>
                  </a:extLst>
                </p:cNvPr>
                <p:cNvSpPr/>
                <p:nvPr/>
              </p:nvSpPr>
              <p:spPr>
                <a:xfrm>
                  <a:off x="4023018" y="2715858"/>
                  <a:ext cx="615351" cy="28179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200" dirty="0"/>
                </a:p>
              </p:txBody>
            </p:sp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836CF861-9DCC-474A-B582-0CCA1749FD21}"/>
                    </a:ext>
                  </a:extLst>
                </p:cNvPr>
                <p:cNvSpPr/>
                <p:nvPr/>
              </p:nvSpPr>
              <p:spPr>
                <a:xfrm>
                  <a:off x="4765123" y="2716413"/>
                  <a:ext cx="615351" cy="28179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200" dirty="0"/>
                </a:p>
              </p:txBody>
            </p:sp>
            <p:sp>
              <p:nvSpPr>
                <p:cNvPr id="193" name="Rectangle 192">
                  <a:extLst>
                    <a:ext uri="{FF2B5EF4-FFF2-40B4-BE49-F238E27FC236}">
                      <a16:creationId xmlns:a16="http://schemas.microsoft.com/office/drawing/2014/main" id="{D1F72590-9F69-46C0-80CD-838D6CD260E1}"/>
                    </a:ext>
                  </a:extLst>
                </p:cNvPr>
                <p:cNvSpPr/>
                <p:nvPr/>
              </p:nvSpPr>
              <p:spPr>
                <a:xfrm>
                  <a:off x="5498368" y="2716413"/>
                  <a:ext cx="615351" cy="28179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200" dirty="0"/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E0E94481-B01E-43EA-AC1D-4EDEB06E4949}"/>
                    </a:ext>
                  </a:extLst>
                </p:cNvPr>
                <p:cNvSpPr/>
                <p:nvPr/>
              </p:nvSpPr>
              <p:spPr>
                <a:xfrm>
                  <a:off x="6247159" y="2715858"/>
                  <a:ext cx="615351" cy="28179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200" dirty="0"/>
                </a:p>
              </p:txBody>
            </p:sp>
          </p:grpSp>
          <p:sp>
            <p:nvSpPr>
              <p:cNvPr id="195" name="Text Box 219">
                <a:extLst>
                  <a:ext uri="{FF2B5EF4-FFF2-40B4-BE49-F238E27FC236}">
                    <a16:creationId xmlns:a16="http://schemas.microsoft.com/office/drawing/2014/main" id="{A1A0332B-897E-4D95-B1BC-FB5D45801F28}"/>
                  </a:ext>
                </a:extLst>
              </p:cNvPr>
              <p:cNvSpPr txBox="1"/>
              <p:nvPr/>
            </p:nvSpPr>
            <p:spPr>
              <a:xfrm>
                <a:off x="6619774" y="2990106"/>
                <a:ext cx="304682" cy="202161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ts val="800"/>
                  </a:spcBef>
                  <a:spcAft>
                    <a:spcPts val="400"/>
                  </a:spcAft>
                </a:pPr>
                <a:r>
                  <a:rPr lang="en-US" sz="1400" b="1" dirty="0">
                    <a:solidFill>
                      <a:schemeClr val="accent5"/>
                    </a:solidFill>
                    <a:effectLst/>
                    <a:ea typeface="SimSun" panose="02010600030101010101" pitchFamily="2" charset="-122"/>
                  </a:rPr>
                  <a:t>MC</a:t>
                </a:r>
                <a:endParaRPr lang="en-GB" sz="2400" b="1" dirty="0">
                  <a:solidFill>
                    <a:schemeClr val="accent5"/>
                  </a:solidFill>
                  <a:effectLst/>
                  <a:ea typeface="SimSun" panose="02010600030101010101" pitchFamily="2" charset="-122"/>
                </a:endParaRPr>
              </a:p>
            </p:txBody>
          </p: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9582BA20-DC76-439D-9795-71A1B6844907}"/>
                  </a:ext>
                </a:extLst>
              </p:cNvPr>
              <p:cNvCxnSpPr>
                <a:cxnSpLocks/>
                <a:stCxn id="165" idx="3"/>
                <a:endCxn id="146" idx="1"/>
              </p:cNvCxnSpPr>
              <p:nvPr/>
            </p:nvCxnSpPr>
            <p:spPr>
              <a:xfrm>
                <a:off x="6009674" y="3233932"/>
                <a:ext cx="1114484" cy="9949"/>
              </a:xfrm>
              <a:prstGeom prst="line">
                <a:avLst/>
              </a:prstGeom>
              <a:ln w="9525" cap="flat" cmpd="sng" algn="ctr">
                <a:solidFill>
                  <a:srgbClr val="0825B8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46C290BE-CFBC-40C9-AEC3-E837AB25A66A}"/>
                  </a:ext>
                </a:extLst>
              </p:cNvPr>
              <p:cNvSpPr/>
              <p:nvPr/>
            </p:nvSpPr>
            <p:spPr>
              <a:xfrm flipV="1">
                <a:off x="6505376" y="3952023"/>
                <a:ext cx="166175" cy="69596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dirty="0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267BB0F8-5E53-4107-A1BF-E6C57598438B}"/>
                  </a:ext>
                </a:extLst>
              </p:cNvPr>
              <p:cNvSpPr/>
              <p:nvPr/>
            </p:nvSpPr>
            <p:spPr>
              <a:xfrm flipV="1">
                <a:off x="6707586" y="3952159"/>
                <a:ext cx="166175" cy="69596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dirty="0"/>
              </a:p>
            </p:txBody>
          </p:sp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361FA721-DD3C-4638-9914-6CBA19AF2870}"/>
                  </a:ext>
                </a:extLst>
              </p:cNvPr>
              <p:cNvSpPr/>
              <p:nvPr/>
            </p:nvSpPr>
            <p:spPr>
              <a:xfrm flipV="1">
                <a:off x="5750569" y="3948029"/>
                <a:ext cx="166175" cy="73590"/>
              </a:xfrm>
              <a:prstGeom prst="rect">
                <a:avLst/>
              </a:prstGeom>
              <a:solidFill>
                <a:srgbClr val="CC99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dirty="0"/>
              </a:p>
            </p:txBody>
          </p:sp>
          <p:pic>
            <p:nvPicPr>
              <p:cNvPr id="16" name="Graphic 15" descr="Play with solid fill">
                <a:extLst>
                  <a:ext uri="{FF2B5EF4-FFF2-40B4-BE49-F238E27FC236}">
                    <a16:creationId xmlns:a16="http://schemas.microsoft.com/office/drawing/2014/main" id="{CB8B7E35-E963-41A9-8E30-B3C4E11E4E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9035277" y="3350306"/>
                <a:ext cx="410735" cy="410735"/>
              </a:xfrm>
              <a:prstGeom prst="rect">
                <a:avLst/>
              </a:prstGeom>
            </p:spPr>
          </p:pic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69FAE103-925F-4EB5-97A0-5FD833A6D72E}"/>
                  </a:ext>
                </a:extLst>
              </p:cNvPr>
              <p:cNvSpPr/>
              <p:nvPr/>
            </p:nvSpPr>
            <p:spPr>
              <a:xfrm>
                <a:off x="6923030" y="3947585"/>
                <a:ext cx="166175" cy="65364"/>
              </a:xfrm>
              <a:prstGeom prst="rect">
                <a:avLst/>
              </a:prstGeom>
              <a:solidFill>
                <a:srgbClr val="CC99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dirty="0"/>
              </a:p>
            </p:txBody>
          </p:sp>
        </p:grpSp>
        <p:pic>
          <p:nvPicPr>
            <p:cNvPr id="25" name="Graphic 24" descr="Wireless router outline">
              <a:extLst>
                <a:ext uri="{FF2B5EF4-FFF2-40B4-BE49-F238E27FC236}">
                  <a16:creationId xmlns:a16="http://schemas.microsoft.com/office/drawing/2014/main" id="{F3C06C42-1F5D-4370-ACA8-37CE3C1D4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937402" y="3033434"/>
              <a:ext cx="914400" cy="914400"/>
            </a:xfrm>
            <a:prstGeom prst="rect">
              <a:avLst/>
            </a:prstGeom>
          </p:spPr>
        </p:pic>
        <p:pic>
          <p:nvPicPr>
            <p:cNvPr id="28" name="Graphic 27" descr="Monitor outline">
              <a:extLst>
                <a:ext uri="{FF2B5EF4-FFF2-40B4-BE49-F238E27FC236}">
                  <a16:creationId xmlns:a16="http://schemas.microsoft.com/office/drawing/2014/main" id="{82795548-2F8C-4671-BBC9-9F8FA4635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909510" y="3068200"/>
              <a:ext cx="922480" cy="9224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1590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23294-7E6D-4EBF-B9E3-15B0B4281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983B6-4B5C-40CC-986F-F0BEDD953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168" y="1942634"/>
            <a:ext cx="11591924" cy="4079876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/>
              <a:t>We use BT Sport Live CDN log data set for Samsung TV HAS player (HD &amp; UHD) to: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Investigate the multicast delivery efficiency in the core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Investigate the synchronous behaviour of the HAS players for a live channel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Explore the cache size requirement for the efficient usage of the MC resources at the edge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Study the effect of the ABR dynamics on the access network</a:t>
            </a:r>
          </a:p>
          <a:p>
            <a:endParaRPr lang="en-GB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CB76BC-CD8A-4C38-A5D7-A96F6CFFB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BT Group PowerPoint    |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FAC5D6-A901-4E20-B4E6-56BBE4D45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33AD-2A2E-4B40-820E-C0C238FC5E2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86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C28E6B0-8462-46A2-B76E-C4F839D42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17" y="2935958"/>
            <a:ext cx="8075397" cy="2035546"/>
          </a:xfrm>
        </p:spPr>
        <p:txBody>
          <a:bodyPr/>
          <a:lstStyle/>
          <a:p>
            <a:r>
              <a:rPr lang="en-GB" dirty="0"/>
              <a:t>T</a:t>
            </a:r>
            <a:r>
              <a:rPr lang="en-GB" sz="3600" dirty="0"/>
              <a:t>he dynamics of the unicast ABR behaviour</a:t>
            </a:r>
            <a:br>
              <a:rPr lang="en-GB" sz="3600" dirty="0"/>
            </a:b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B48CAA-67E3-4989-82C4-6D8350AC0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33AD-2A2E-4B40-820E-C0C238FC5E2C}" type="slidenum">
              <a:rPr lang="en-GB" smtClean="0"/>
              <a:t>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17190A-A013-4F9D-88CC-3FE9ADD40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BT Group PowerPoint    |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6275D91-38CD-4FC0-9E13-93CF4C74D9F0}"/>
              </a:ext>
            </a:extLst>
          </p:cNvPr>
          <p:cNvGrpSpPr/>
          <p:nvPr/>
        </p:nvGrpSpPr>
        <p:grpSpPr>
          <a:xfrm>
            <a:off x="832156" y="4021012"/>
            <a:ext cx="7945585" cy="2528063"/>
            <a:chOff x="1886405" y="2703334"/>
            <a:chExt cx="7945585" cy="252806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5663CE8-2AB9-440E-B0EC-78FE1F331C67}"/>
                </a:ext>
              </a:extLst>
            </p:cNvPr>
            <p:cNvGrpSpPr/>
            <p:nvPr/>
          </p:nvGrpSpPr>
          <p:grpSpPr>
            <a:xfrm>
              <a:off x="1886405" y="2703334"/>
              <a:ext cx="7131462" cy="2528063"/>
              <a:chOff x="2314550" y="2850494"/>
              <a:chExt cx="7131462" cy="2528063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F03728A6-CFB1-408F-A28B-BE978F684C8F}"/>
                  </a:ext>
                </a:extLst>
              </p:cNvPr>
              <p:cNvGrpSpPr/>
              <p:nvPr/>
            </p:nvGrpSpPr>
            <p:grpSpPr>
              <a:xfrm>
                <a:off x="2314550" y="2850494"/>
                <a:ext cx="7004996" cy="2528063"/>
                <a:chOff x="5056634" y="2583570"/>
                <a:chExt cx="7004996" cy="2528063"/>
              </a:xfrm>
            </p:grpSpPr>
            <p:sp>
              <p:nvSpPr>
                <p:cNvPr id="54" name="Rectangle: Rounded Corners 53">
                  <a:extLst>
                    <a:ext uri="{FF2B5EF4-FFF2-40B4-BE49-F238E27FC236}">
                      <a16:creationId xmlns:a16="http://schemas.microsoft.com/office/drawing/2014/main" id="{FEE6D4FB-EEB3-436E-A791-34019B6C9E12}"/>
                    </a:ext>
                  </a:extLst>
                </p:cNvPr>
                <p:cNvSpPr/>
                <p:nvPr/>
              </p:nvSpPr>
              <p:spPr>
                <a:xfrm>
                  <a:off x="11139150" y="2634505"/>
                  <a:ext cx="922480" cy="684457"/>
                </a:xfrm>
                <a:prstGeom prst="roundRect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ts val="800"/>
                    </a:spcBef>
                    <a:spcAft>
                      <a:spcPts val="400"/>
                    </a:spcAft>
                  </a:pPr>
                  <a:r>
                    <a:rPr lang="en-US" sz="1600" dirty="0">
                      <a:solidFill>
                        <a:srgbClr val="000000"/>
                      </a:solidFill>
                      <a:effectLst/>
                      <a:ea typeface="SimSun" panose="02010600030101010101" pitchFamily="2" charset="-122"/>
                    </a:rPr>
                    <a:t>Media Player</a:t>
                  </a:r>
                  <a:endParaRPr lang="en-GB" sz="16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5" name="Rectangle: Rounded Corners 54">
                  <a:extLst>
                    <a:ext uri="{FF2B5EF4-FFF2-40B4-BE49-F238E27FC236}">
                      <a16:creationId xmlns:a16="http://schemas.microsoft.com/office/drawing/2014/main" id="{FC7F9115-A062-47D4-9BC6-55BA7E1E55BA}"/>
                    </a:ext>
                  </a:extLst>
                </p:cNvPr>
                <p:cNvSpPr/>
                <p:nvPr/>
              </p:nvSpPr>
              <p:spPr>
                <a:xfrm>
                  <a:off x="9866242" y="2646333"/>
                  <a:ext cx="658154" cy="661247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ts val="800"/>
                    </a:spcBef>
                    <a:spcAft>
                      <a:spcPts val="400"/>
                    </a:spcAft>
                  </a:pPr>
                  <a:r>
                    <a:rPr lang="en-US" sz="1400" dirty="0">
                      <a:solidFill>
                        <a:srgbClr val="000000"/>
                      </a:solidFill>
                      <a:effectLst/>
                      <a:ea typeface="SimSun" panose="02010600030101010101" pitchFamily="2" charset="-122"/>
                    </a:rPr>
                    <a:t>MC- GW</a:t>
                  </a:r>
                  <a:endParaRPr lang="en-GB" sz="14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6" name="Rectangle: Rounded Corners 55">
                  <a:extLst>
                    <a:ext uri="{FF2B5EF4-FFF2-40B4-BE49-F238E27FC236}">
                      <a16:creationId xmlns:a16="http://schemas.microsoft.com/office/drawing/2014/main" id="{0F4C93C1-D475-4A59-806B-AD55E78EF046}"/>
                    </a:ext>
                  </a:extLst>
                </p:cNvPr>
                <p:cNvSpPr/>
                <p:nvPr/>
              </p:nvSpPr>
              <p:spPr>
                <a:xfrm>
                  <a:off x="6199770" y="2606030"/>
                  <a:ext cx="631054" cy="704094"/>
                </a:xfrm>
                <a:prstGeom prst="roundRect">
                  <a:avLst/>
                </a:prstGeom>
                <a:noFill/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ts val="800"/>
                    </a:spcBef>
                    <a:spcAft>
                      <a:spcPts val="400"/>
                    </a:spcAft>
                  </a:pPr>
                  <a:r>
                    <a:rPr lang="en-US" sz="1400" dirty="0">
                      <a:solidFill>
                        <a:srgbClr val="000000"/>
                      </a:solidFill>
                      <a:effectLst/>
                      <a:ea typeface="SimSun" panose="02010600030101010101" pitchFamily="2" charset="-122"/>
                    </a:rPr>
                    <a:t>MC- </a:t>
                  </a:r>
                  <a:r>
                    <a:rPr lang="en-US" sz="1400" dirty="0" err="1">
                      <a:solidFill>
                        <a:srgbClr val="000000"/>
                      </a:solidFill>
                      <a:effectLst/>
                      <a:ea typeface="SimSun" panose="02010600030101010101" pitchFamily="2" charset="-122"/>
                    </a:rPr>
                    <a:t>Srv</a:t>
                  </a:r>
                  <a:endParaRPr lang="en-GB" sz="14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7" name="Rectangle: Rounded Corners 56">
                  <a:extLst>
                    <a:ext uri="{FF2B5EF4-FFF2-40B4-BE49-F238E27FC236}">
                      <a16:creationId xmlns:a16="http://schemas.microsoft.com/office/drawing/2014/main" id="{FA571430-3E52-44EC-8B01-4335A3C380FB}"/>
                    </a:ext>
                  </a:extLst>
                </p:cNvPr>
                <p:cNvSpPr/>
                <p:nvPr/>
              </p:nvSpPr>
              <p:spPr>
                <a:xfrm>
                  <a:off x="5056634" y="2583570"/>
                  <a:ext cx="727709" cy="746774"/>
                </a:xfrm>
                <a:prstGeom prst="round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00206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800"/>
                    </a:spcBef>
                    <a:spcAft>
                      <a:spcPts val="400"/>
                    </a:spcAft>
                  </a:pPr>
                  <a:r>
                    <a:rPr lang="en-US" sz="1400" dirty="0">
                      <a:solidFill>
                        <a:srgbClr val="000000"/>
                      </a:solidFill>
                      <a:ea typeface="SimSun" panose="02010600030101010101" pitchFamily="2" charset="-122"/>
                    </a:rPr>
                    <a:t>CDN </a:t>
                  </a:r>
                </a:p>
                <a:p>
                  <a:pPr algn="ctr">
                    <a:spcBef>
                      <a:spcPts val="800"/>
                    </a:spcBef>
                    <a:spcAft>
                      <a:spcPts val="400"/>
                    </a:spcAft>
                  </a:pPr>
                  <a:r>
                    <a:rPr lang="en-US" sz="1400" dirty="0">
                      <a:solidFill>
                        <a:srgbClr val="000000"/>
                      </a:solidFill>
                      <a:effectLst/>
                      <a:ea typeface="SimSun" panose="02010600030101010101" pitchFamily="2" charset="-122"/>
                    </a:rPr>
                    <a:t>Node</a:t>
                  </a:r>
                  <a:endParaRPr lang="en-GB" sz="14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</a:endParaRPr>
                </a:p>
              </p:txBody>
            </p: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615720D6-511D-4E42-A57F-7CB85F56F1FD}"/>
                    </a:ext>
                  </a:extLst>
                </p:cNvPr>
                <p:cNvCxnSpPr>
                  <a:cxnSpLocks/>
                  <a:stCxn id="56" idx="3"/>
                  <a:endCxn id="15" idx="1"/>
                </p:cNvCxnSpPr>
                <p:nvPr/>
              </p:nvCxnSpPr>
              <p:spPr>
                <a:xfrm>
                  <a:off x="6830824" y="2958077"/>
                  <a:ext cx="1730099" cy="19642"/>
                </a:xfrm>
                <a:prstGeom prst="line">
                  <a:avLst/>
                </a:prstGeom>
                <a:ln w="9525" cap="flat" cmpd="sng" algn="ctr">
                  <a:solidFill>
                    <a:srgbClr val="0825B8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28C530D2-0D25-4BB5-993E-A36D08F120BC}"/>
                    </a:ext>
                  </a:extLst>
                </p:cNvPr>
                <p:cNvCxnSpPr>
                  <a:cxnSpLocks/>
                  <a:stCxn id="55" idx="3"/>
                </p:cNvCxnSpPr>
                <p:nvPr/>
              </p:nvCxnSpPr>
              <p:spPr>
                <a:xfrm>
                  <a:off x="10524396" y="2976957"/>
                  <a:ext cx="549035" cy="0"/>
                </a:xfrm>
                <a:prstGeom prst="line">
                  <a:avLst/>
                </a:prstGeom>
                <a:ln w="9525" cap="flat" cmpd="sng" algn="ctr">
                  <a:solidFill>
                    <a:schemeClr val="accent3"/>
                  </a:solidFill>
                  <a:prstDash val="solid"/>
                  <a:round/>
                  <a:headEnd type="arrow" w="med" len="med"/>
                  <a:tailEnd type="arrow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3419210F-5D6E-42E1-B34C-76505A7A0977}"/>
                    </a:ext>
                  </a:extLst>
                </p:cNvPr>
                <p:cNvCxnSpPr>
                  <a:cxnSpLocks/>
                  <a:stCxn id="57" idx="3"/>
                  <a:endCxn id="56" idx="1"/>
                </p:cNvCxnSpPr>
                <p:nvPr/>
              </p:nvCxnSpPr>
              <p:spPr>
                <a:xfrm>
                  <a:off x="5784343" y="2956957"/>
                  <a:ext cx="415427" cy="1120"/>
                </a:xfrm>
                <a:prstGeom prst="line">
                  <a:avLst/>
                </a:prstGeom>
                <a:ln w="9525" cap="flat" cmpd="sng" algn="ctr">
                  <a:solidFill>
                    <a:schemeClr val="accent3"/>
                  </a:solidFill>
                  <a:prstDash val="solid"/>
                  <a:round/>
                  <a:headEnd type="arrow" w="med" len="med"/>
                  <a:tailEnd type="arrow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sp>
              <p:nvSpPr>
                <p:cNvPr id="61" name="Text Box 219">
                  <a:extLst>
                    <a:ext uri="{FF2B5EF4-FFF2-40B4-BE49-F238E27FC236}">
                      <a16:creationId xmlns:a16="http://schemas.microsoft.com/office/drawing/2014/main" id="{E7BE3C23-4C35-4EA3-ABE4-C161D6557E6A}"/>
                    </a:ext>
                  </a:extLst>
                </p:cNvPr>
                <p:cNvSpPr txBox="1"/>
                <p:nvPr/>
              </p:nvSpPr>
              <p:spPr>
                <a:xfrm>
                  <a:off x="7676626" y="2664048"/>
                  <a:ext cx="706498" cy="300438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ts val="800"/>
                    </a:spcBef>
                    <a:spcAft>
                      <a:spcPts val="400"/>
                    </a:spcAft>
                  </a:pPr>
                  <a:r>
                    <a:rPr lang="en-US" sz="1400" b="1" dirty="0">
                      <a:solidFill>
                        <a:schemeClr val="accent5"/>
                      </a:solidFill>
                      <a:effectLst/>
                      <a:ea typeface="SimSun" panose="02010600030101010101" pitchFamily="2" charset="-122"/>
                    </a:rPr>
                    <a:t>MC</a:t>
                  </a:r>
                  <a:endParaRPr lang="en-GB" sz="2400" b="1" dirty="0">
                    <a:solidFill>
                      <a:schemeClr val="accent5"/>
                    </a:solidFill>
                    <a:effectLst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62" name="Text Box 219">
                  <a:extLst>
                    <a:ext uri="{FF2B5EF4-FFF2-40B4-BE49-F238E27FC236}">
                      <a16:creationId xmlns:a16="http://schemas.microsoft.com/office/drawing/2014/main" id="{E3B77445-9181-4458-BC69-46E6BFD8FF78}"/>
                    </a:ext>
                  </a:extLst>
                </p:cNvPr>
                <p:cNvSpPr txBox="1"/>
                <p:nvPr/>
              </p:nvSpPr>
              <p:spPr>
                <a:xfrm>
                  <a:off x="10643879" y="2741291"/>
                  <a:ext cx="277406" cy="297023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Bef>
                      <a:spcPts val="800"/>
                    </a:spcBef>
                    <a:spcAft>
                      <a:spcPts val="400"/>
                    </a:spcAft>
                  </a:pPr>
                  <a:r>
                    <a:rPr lang="en-US" sz="1400" b="1" dirty="0">
                      <a:solidFill>
                        <a:srgbClr val="C00000"/>
                      </a:solidFill>
                      <a:effectLst/>
                      <a:ea typeface="SimSun" panose="02010600030101010101" pitchFamily="2" charset="-122"/>
                    </a:rPr>
                    <a:t>UC</a:t>
                  </a:r>
                  <a:endParaRPr lang="en-GB" sz="2400" b="1" dirty="0">
                    <a:solidFill>
                      <a:srgbClr val="C00000"/>
                    </a:solidFill>
                    <a:effectLst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63" name="Double Bracket 62">
                  <a:extLst>
                    <a:ext uri="{FF2B5EF4-FFF2-40B4-BE49-F238E27FC236}">
                      <a16:creationId xmlns:a16="http://schemas.microsoft.com/office/drawing/2014/main" id="{BA4C69C6-0B2A-4086-8EBB-959065E26BC9}"/>
                    </a:ext>
                  </a:extLst>
                </p:cNvPr>
                <p:cNvSpPr/>
                <p:nvPr/>
              </p:nvSpPr>
              <p:spPr>
                <a:xfrm>
                  <a:off x="5134051" y="4784495"/>
                  <a:ext cx="2898784" cy="327138"/>
                </a:xfrm>
                <a:prstGeom prst="bracketPair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800"/>
                    </a:spcBef>
                    <a:spcAft>
                      <a:spcPts val="400"/>
                    </a:spcAft>
                  </a:pPr>
                  <a:r>
                    <a:rPr lang="en-US" sz="1600" dirty="0">
                      <a:solidFill>
                        <a:srgbClr val="000000"/>
                      </a:solidFill>
                      <a:effectLst/>
                      <a:ea typeface="SimSun" panose="02010600030101010101" pitchFamily="2" charset="-122"/>
                    </a:rPr>
                    <a:t>Core Network</a:t>
                  </a:r>
                  <a:endParaRPr lang="en-GB" sz="16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</a:endParaRPr>
                </a:p>
              </p:txBody>
            </p: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F0756250-C6EF-46DC-822F-3C3CC6FAEE57}"/>
                    </a:ext>
                  </a:extLst>
                </p:cNvPr>
                <p:cNvGrpSpPr/>
                <p:nvPr/>
              </p:nvGrpSpPr>
              <p:grpSpPr>
                <a:xfrm>
                  <a:off x="8184253" y="4752552"/>
                  <a:ext cx="947198" cy="332382"/>
                  <a:chOff x="1404785" y="2204315"/>
                  <a:chExt cx="529783" cy="222588"/>
                </a:xfrm>
              </p:grpSpPr>
              <p:sp>
                <p:nvSpPr>
                  <p:cNvPr id="68" name="Double Bracket 67">
                    <a:extLst>
                      <a:ext uri="{FF2B5EF4-FFF2-40B4-BE49-F238E27FC236}">
                        <a16:creationId xmlns:a16="http://schemas.microsoft.com/office/drawing/2014/main" id="{14CD2BF3-4C72-4268-AAE8-4680381AD76D}"/>
                      </a:ext>
                    </a:extLst>
                  </p:cNvPr>
                  <p:cNvSpPr/>
                  <p:nvPr/>
                </p:nvSpPr>
                <p:spPr>
                  <a:xfrm>
                    <a:off x="1404785" y="2207828"/>
                    <a:ext cx="506783" cy="219075"/>
                  </a:xfrm>
                  <a:prstGeom prst="bracketPair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Bef>
                        <a:spcPts val="800"/>
                      </a:spcBef>
                      <a:spcAft>
                        <a:spcPts val="400"/>
                      </a:spcAft>
                    </a:pPr>
                    <a:endParaRPr lang="en-GB" sz="9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</a:endParaRPr>
                  </a:p>
                </p:txBody>
              </p:sp>
              <p:sp>
                <p:nvSpPr>
                  <p:cNvPr id="69" name="Text Box 28">
                    <a:extLst>
                      <a:ext uri="{FF2B5EF4-FFF2-40B4-BE49-F238E27FC236}">
                        <a16:creationId xmlns:a16="http://schemas.microsoft.com/office/drawing/2014/main" id="{2BB83F5C-0930-4D1B-BB83-938479FE2D56}"/>
                      </a:ext>
                    </a:extLst>
                  </p:cNvPr>
                  <p:cNvSpPr txBox="1"/>
                  <p:nvPr/>
                </p:nvSpPr>
                <p:spPr>
                  <a:xfrm>
                    <a:off x="1406175" y="2204315"/>
                    <a:ext cx="528393" cy="178528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Bef>
                        <a:spcPts val="800"/>
                      </a:spcBef>
                      <a:spcAft>
                        <a:spcPts val="400"/>
                      </a:spcAft>
                    </a:pPr>
                    <a:r>
                      <a:rPr lang="en-US" sz="1600" dirty="0">
                        <a:solidFill>
                          <a:srgbClr val="000000"/>
                        </a:solidFill>
                        <a:effectLst/>
                        <a:ea typeface="SimSun" panose="02010600030101010101" pitchFamily="2" charset="-122"/>
                      </a:rPr>
                      <a:t>Edge </a:t>
                    </a:r>
                    <a:endParaRPr lang="en-GB" sz="1600" dirty="0">
                      <a:solidFill>
                        <a:srgbClr val="000000"/>
                      </a:solidFill>
                      <a:effectLst/>
                      <a:ea typeface="SimSun" panose="02010600030101010101" pitchFamily="2" charset="-122"/>
                    </a:endParaRPr>
                  </a:p>
                </p:txBody>
              </p:sp>
            </p:grp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82F0AD04-9F52-4B32-8C53-1544976C6614}"/>
                    </a:ext>
                  </a:extLst>
                </p:cNvPr>
                <p:cNvGrpSpPr/>
                <p:nvPr/>
              </p:nvGrpSpPr>
              <p:grpSpPr>
                <a:xfrm>
                  <a:off x="9180172" y="4757792"/>
                  <a:ext cx="2732545" cy="350725"/>
                  <a:chOff x="1866468" y="2207643"/>
                  <a:chExt cx="1581669" cy="234873"/>
                </a:xfrm>
              </p:grpSpPr>
              <p:sp>
                <p:nvSpPr>
                  <p:cNvPr id="66" name="Double Bracket 65">
                    <a:extLst>
                      <a:ext uri="{FF2B5EF4-FFF2-40B4-BE49-F238E27FC236}">
                        <a16:creationId xmlns:a16="http://schemas.microsoft.com/office/drawing/2014/main" id="{6EE6E9E1-503A-46CF-9846-09B4C1498C34}"/>
                      </a:ext>
                    </a:extLst>
                  </p:cNvPr>
                  <p:cNvSpPr/>
                  <p:nvPr/>
                </p:nvSpPr>
                <p:spPr>
                  <a:xfrm>
                    <a:off x="1866468" y="2209207"/>
                    <a:ext cx="1581669" cy="233309"/>
                  </a:xfrm>
                  <a:prstGeom prst="bracketPair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Bef>
                        <a:spcPts val="800"/>
                      </a:spcBef>
                      <a:spcAft>
                        <a:spcPts val="400"/>
                      </a:spcAft>
                    </a:pPr>
                    <a:endParaRPr lang="en-GB" sz="9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SimSun" panose="02010600030101010101" pitchFamily="2" charset="-122"/>
                    </a:endParaRPr>
                  </a:p>
                </p:txBody>
              </p:sp>
              <p:sp>
                <p:nvSpPr>
                  <p:cNvPr id="67" name="Text Box 28">
                    <a:extLst>
                      <a:ext uri="{FF2B5EF4-FFF2-40B4-BE49-F238E27FC236}">
                        <a16:creationId xmlns:a16="http://schemas.microsoft.com/office/drawing/2014/main" id="{4AEAC0C1-7631-404D-BC35-D64DB4A4DEB0}"/>
                      </a:ext>
                    </a:extLst>
                  </p:cNvPr>
                  <p:cNvSpPr txBox="1"/>
                  <p:nvPr/>
                </p:nvSpPr>
                <p:spPr>
                  <a:xfrm>
                    <a:off x="2074323" y="2207643"/>
                    <a:ext cx="1174679" cy="233309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Bef>
                        <a:spcPts val="800"/>
                      </a:spcBef>
                      <a:spcAft>
                        <a:spcPts val="400"/>
                      </a:spcAft>
                    </a:pPr>
                    <a:r>
                      <a:rPr lang="en-US" sz="1600" dirty="0">
                        <a:solidFill>
                          <a:srgbClr val="000000"/>
                        </a:solidFill>
                        <a:effectLst/>
                        <a:ea typeface="SimSun" panose="02010600030101010101" pitchFamily="2" charset="-122"/>
                      </a:rPr>
                      <a:t>Access Net.</a:t>
                    </a:r>
                    <a:endParaRPr lang="en-GB" sz="1600" dirty="0">
                      <a:solidFill>
                        <a:srgbClr val="000000"/>
                      </a:solidFill>
                      <a:effectLst/>
                      <a:ea typeface="SimSun" panose="02010600030101010101" pitchFamily="2" charset="-122"/>
                    </a:endParaRPr>
                  </a:p>
                </p:txBody>
              </p:sp>
            </p:grpSp>
          </p:grpSp>
          <p:sp>
            <p:nvSpPr>
              <p:cNvPr id="12" name="Text Box 219">
                <a:extLst>
                  <a:ext uri="{FF2B5EF4-FFF2-40B4-BE49-F238E27FC236}">
                    <a16:creationId xmlns:a16="http://schemas.microsoft.com/office/drawing/2014/main" id="{1363F2AE-A352-4BE3-BD91-0980B2D5F5B9}"/>
                  </a:ext>
                </a:extLst>
              </p:cNvPr>
              <p:cNvSpPr txBox="1"/>
              <p:nvPr/>
            </p:nvSpPr>
            <p:spPr>
              <a:xfrm>
                <a:off x="3148623" y="3004346"/>
                <a:ext cx="370026" cy="21973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ts val="800"/>
                  </a:spcBef>
                  <a:spcAft>
                    <a:spcPts val="400"/>
                  </a:spcAft>
                </a:pPr>
                <a:r>
                  <a:rPr lang="en-US" sz="1400" b="1" dirty="0">
                    <a:solidFill>
                      <a:srgbClr val="C00000"/>
                    </a:solidFill>
                    <a:effectLst/>
                    <a:ea typeface="SimSun" panose="02010600030101010101" pitchFamily="2" charset="-122"/>
                  </a:rPr>
                  <a:t>UC</a:t>
                </a:r>
                <a:endParaRPr lang="en-GB" sz="2400" b="1" dirty="0">
                  <a:solidFill>
                    <a:srgbClr val="C00000"/>
                  </a:solidFill>
                  <a:effectLst/>
                  <a:ea typeface="SimSun" panose="02010600030101010101" pitchFamily="2" charset="-122"/>
                </a:endParaRPr>
              </a:p>
            </p:txBody>
          </p:sp>
          <p:sp>
            <p:nvSpPr>
              <p:cNvPr id="13" name="Text Box 219">
                <a:extLst>
                  <a:ext uri="{FF2B5EF4-FFF2-40B4-BE49-F238E27FC236}">
                    <a16:creationId xmlns:a16="http://schemas.microsoft.com/office/drawing/2014/main" id="{016EAC38-E430-45DA-BB7F-4D714E67B1C9}"/>
                  </a:ext>
                </a:extLst>
              </p:cNvPr>
              <p:cNvSpPr txBox="1"/>
              <p:nvPr/>
            </p:nvSpPr>
            <p:spPr>
              <a:xfrm>
                <a:off x="5222544" y="3834942"/>
                <a:ext cx="308536" cy="297743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ts val="800"/>
                  </a:spcBef>
                  <a:spcAft>
                    <a:spcPts val="400"/>
                  </a:spcAft>
                </a:pPr>
                <a:r>
                  <a:rPr lang="en-US" sz="1400" b="1" dirty="0">
                    <a:solidFill>
                      <a:srgbClr val="C00000"/>
                    </a:solidFill>
                    <a:effectLst/>
                    <a:ea typeface="SimSun" panose="02010600030101010101" pitchFamily="2" charset="-122"/>
                  </a:rPr>
                  <a:t>UC</a:t>
                </a:r>
                <a:endParaRPr lang="en-GB" sz="2400" b="1" dirty="0">
                  <a:solidFill>
                    <a:srgbClr val="C00000"/>
                  </a:solidFill>
                  <a:effectLst/>
                  <a:ea typeface="SimSun" panose="02010600030101010101" pitchFamily="2" charset="-122"/>
                </a:endParaRPr>
              </a:p>
            </p:txBody>
          </p:sp>
          <p:cxnSp>
            <p:nvCxnSpPr>
              <p:cNvPr id="14" name="Straight Connector 78">
                <a:extLst>
                  <a:ext uri="{FF2B5EF4-FFF2-40B4-BE49-F238E27FC236}">
                    <a16:creationId xmlns:a16="http://schemas.microsoft.com/office/drawing/2014/main" id="{4A21D32C-4762-434F-BEF8-09C168DB1722}"/>
                  </a:ext>
                </a:extLst>
              </p:cNvPr>
              <p:cNvCxnSpPr>
                <a:cxnSpLocks/>
                <a:stCxn id="57" idx="2"/>
                <a:endCxn id="55" idx="2"/>
              </p:cNvCxnSpPr>
              <p:nvPr/>
            </p:nvCxnSpPr>
            <p:spPr>
              <a:xfrm rot="5400000" flipH="1" flipV="1">
                <a:off x="5054438" y="1198471"/>
                <a:ext cx="22764" cy="4774830"/>
              </a:xfrm>
              <a:prstGeom prst="bentConnector3">
                <a:avLst>
                  <a:gd name="adj1" fmla="val -2151893"/>
                </a:avLst>
              </a:prstGeom>
              <a:ln w="9525" cap="flat" cmpd="sng" algn="ctr">
                <a:solidFill>
                  <a:schemeClr val="accent3"/>
                </a:solidFill>
                <a:prstDash val="solid"/>
                <a:round/>
                <a:headEnd type="arrow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2D913FEE-4E6C-4EFB-A22B-F39809D83D83}"/>
                  </a:ext>
                </a:extLst>
              </p:cNvPr>
              <p:cNvSpPr/>
              <p:nvPr/>
            </p:nvSpPr>
            <p:spPr>
              <a:xfrm>
                <a:off x="5818839" y="2914019"/>
                <a:ext cx="706498" cy="66124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ts val="800"/>
                  </a:spcBef>
                  <a:spcAft>
                    <a:spcPts val="40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effectLst/>
                    <a:ea typeface="SimSun" panose="02010600030101010101" pitchFamily="2" charset="-122"/>
                  </a:rPr>
                  <a:t>BNG</a:t>
                </a:r>
                <a:endParaRPr lang="en-GB" sz="1600" dirty="0">
                  <a:solidFill>
                    <a:srgbClr val="000000"/>
                  </a:solidFill>
                  <a:effectLst/>
                  <a:ea typeface="SimSun" panose="02010600030101010101" pitchFamily="2" charset="-122"/>
                </a:endParaRPr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E060FF04-CFC0-4F96-860D-4B385C38F3D5}"/>
                  </a:ext>
                </a:extLst>
              </p:cNvPr>
              <p:cNvGrpSpPr/>
              <p:nvPr/>
            </p:nvGrpSpPr>
            <p:grpSpPr>
              <a:xfrm>
                <a:off x="4348598" y="3287050"/>
                <a:ext cx="1173773" cy="282001"/>
                <a:chOff x="7179018" y="3106577"/>
                <a:chExt cx="1173773" cy="282001"/>
              </a:xfrm>
            </p:grpSpPr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CC2E6BDA-4F07-4FC0-B147-736603C0741E}"/>
                    </a:ext>
                  </a:extLst>
                </p:cNvPr>
                <p:cNvGrpSpPr/>
                <p:nvPr/>
              </p:nvGrpSpPr>
              <p:grpSpPr>
                <a:xfrm>
                  <a:off x="7179018" y="3106577"/>
                  <a:ext cx="1173773" cy="66571"/>
                  <a:chOff x="3543609" y="2715854"/>
                  <a:chExt cx="4309747" cy="286139"/>
                </a:xfrm>
              </p:grpSpPr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4F7E686B-188A-4B4D-9DB0-2A59E52A4BFB}"/>
                      </a:ext>
                    </a:extLst>
                  </p:cNvPr>
                  <p:cNvSpPr/>
                  <p:nvPr/>
                </p:nvSpPr>
                <p:spPr>
                  <a:xfrm>
                    <a:off x="3543609" y="2715854"/>
                    <a:ext cx="615352" cy="286139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200" dirty="0"/>
                  </a:p>
                </p:txBody>
              </p:sp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A44AC661-7484-4A68-A244-E4987E2DE922}"/>
                      </a:ext>
                    </a:extLst>
                  </p:cNvPr>
                  <p:cNvSpPr/>
                  <p:nvPr/>
                </p:nvSpPr>
                <p:spPr>
                  <a:xfrm>
                    <a:off x="4271759" y="2715858"/>
                    <a:ext cx="615352" cy="281798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200" dirty="0"/>
                  </a:p>
                </p:txBody>
              </p:sp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BDB66B05-243E-4459-ABE8-8F23FB77FCBA}"/>
                      </a:ext>
                    </a:extLst>
                  </p:cNvPr>
                  <p:cNvSpPr/>
                  <p:nvPr/>
                </p:nvSpPr>
                <p:spPr>
                  <a:xfrm>
                    <a:off x="5013862" y="2715858"/>
                    <a:ext cx="615352" cy="281798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200" dirty="0"/>
                  </a:p>
                </p:txBody>
              </p:sp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5B631FF3-E081-43E2-98E9-2B923D33C4A0}"/>
                      </a:ext>
                    </a:extLst>
                  </p:cNvPr>
                  <p:cNvSpPr/>
                  <p:nvPr/>
                </p:nvSpPr>
                <p:spPr>
                  <a:xfrm>
                    <a:off x="5755968" y="2716413"/>
                    <a:ext cx="615352" cy="281798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200" dirty="0"/>
                  </a:p>
                </p:txBody>
              </p:sp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D470FA7A-077A-4DF6-B37F-0403A1AE4F2E}"/>
                      </a:ext>
                    </a:extLst>
                  </p:cNvPr>
                  <p:cNvSpPr/>
                  <p:nvPr/>
                </p:nvSpPr>
                <p:spPr>
                  <a:xfrm>
                    <a:off x="6489215" y="2716413"/>
                    <a:ext cx="615352" cy="281798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200" dirty="0"/>
                  </a:p>
                </p:txBody>
              </p:sp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48B0C1DF-932B-466C-9693-1F4BA391BE64}"/>
                      </a:ext>
                    </a:extLst>
                  </p:cNvPr>
                  <p:cNvSpPr/>
                  <p:nvPr/>
                </p:nvSpPr>
                <p:spPr>
                  <a:xfrm>
                    <a:off x="7238004" y="2715858"/>
                    <a:ext cx="615352" cy="281798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200" dirty="0"/>
                  </a:p>
                </p:txBody>
              </p:sp>
            </p:grp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EF43FD97-26AA-4814-A291-706BF1960692}"/>
                    </a:ext>
                  </a:extLst>
                </p:cNvPr>
                <p:cNvGrpSpPr/>
                <p:nvPr/>
              </p:nvGrpSpPr>
              <p:grpSpPr>
                <a:xfrm flipV="1">
                  <a:off x="7187574" y="3209682"/>
                  <a:ext cx="1165217" cy="70667"/>
                  <a:chOff x="3546974" y="2715858"/>
                  <a:chExt cx="4314841" cy="286134"/>
                </a:xfrm>
                <a:solidFill>
                  <a:srgbClr val="CC9900"/>
                </a:solidFill>
              </p:grpSpPr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31E671C0-6F26-46F6-8775-BB25965C6339}"/>
                      </a:ext>
                    </a:extLst>
                  </p:cNvPr>
                  <p:cNvSpPr/>
                  <p:nvPr/>
                </p:nvSpPr>
                <p:spPr>
                  <a:xfrm>
                    <a:off x="3546974" y="2720195"/>
                    <a:ext cx="615352" cy="281797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200" dirty="0"/>
                  </a:p>
                </p:txBody>
              </p:sp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5B37A122-3F10-4690-816C-3597983D71C7}"/>
                      </a:ext>
                    </a:extLst>
                  </p:cNvPr>
                  <p:cNvSpPr/>
                  <p:nvPr/>
                </p:nvSpPr>
                <p:spPr>
                  <a:xfrm>
                    <a:off x="4280220" y="2715858"/>
                    <a:ext cx="615352" cy="281797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200" dirty="0"/>
                  </a:p>
                </p:txBody>
              </p:sp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3149D434-1933-472A-A266-B20B69D0B003}"/>
                      </a:ext>
                    </a:extLst>
                  </p:cNvPr>
                  <p:cNvSpPr/>
                  <p:nvPr/>
                </p:nvSpPr>
                <p:spPr>
                  <a:xfrm>
                    <a:off x="5022323" y="2715858"/>
                    <a:ext cx="615352" cy="281797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200" dirty="0"/>
                  </a:p>
                </p:txBody>
              </p:sp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9B5CDB7F-830B-4315-826F-E9275472DC4A}"/>
                      </a:ext>
                    </a:extLst>
                  </p:cNvPr>
                  <p:cNvSpPr/>
                  <p:nvPr/>
                </p:nvSpPr>
                <p:spPr>
                  <a:xfrm>
                    <a:off x="5764430" y="2716413"/>
                    <a:ext cx="615352" cy="281797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200" dirty="0"/>
                  </a:p>
                </p:txBody>
              </p:sp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2DE71C4B-E779-400D-9864-AFED904926FF}"/>
                      </a:ext>
                    </a:extLst>
                  </p:cNvPr>
                  <p:cNvSpPr/>
                  <p:nvPr/>
                </p:nvSpPr>
                <p:spPr>
                  <a:xfrm>
                    <a:off x="6497672" y="2716413"/>
                    <a:ext cx="615352" cy="281797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200" dirty="0"/>
                  </a:p>
                </p:txBody>
              </p:sp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C98E0FD4-DF48-4A6C-87A9-2B77C04F9F6A}"/>
                      </a:ext>
                    </a:extLst>
                  </p:cNvPr>
                  <p:cNvSpPr/>
                  <p:nvPr/>
                </p:nvSpPr>
                <p:spPr>
                  <a:xfrm>
                    <a:off x="7246463" y="2715862"/>
                    <a:ext cx="615352" cy="281797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200" dirty="0"/>
                  </a:p>
                </p:txBody>
              </p:sp>
            </p:grp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B4CDCFC8-1D76-44BE-B2C9-7BF9113C0601}"/>
                    </a:ext>
                  </a:extLst>
                </p:cNvPr>
                <p:cNvGrpSpPr/>
                <p:nvPr/>
              </p:nvGrpSpPr>
              <p:grpSpPr>
                <a:xfrm flipV="1">
                  <a:off x="7187574" y="3317911"/>
                  <a:ext cx="1165217" cy="70667"/>
                  <a:chOff x="3546974" y="2715858"/>
                  <a:chExt cx="4314841" cy="286134"/>
                </a:xfrm>
                <a:solidFill>
                  <a:srgbClr val="CC9900"/>
                </a:solidFill>
              </p:grpSpPr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F2B97418-9589-4C27-A6C8-47A7C7F754C9}"/>
                      </a:ext>
                    </a:extLst>
                  </p:cNvPr>
                  <p:cNvSpPr/>
                  <p:nvPr/>
                </p:nvSpPr>
                <p:spPr>
                  <a:xfrm>
                    <a:off x="3546974" y="2720195"/>
                    <a:ext cx="615352" cy="281797"/>
                  </a:xfrm>
                  <a:prstGeom prst="rect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200" dirty="0"/>
                  </a:p>
                </p:txBody>
              </p:sp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EE511741-11B3-4553-AA8E-438DC8B68D3F}"/>
                      </a:ext>
                    </a:extLst>
                  </p:cNvPr>
                  <p:cNvSpPr/>
                  <p:nvPr/>
                </p:nvSpPr>
                <p:spPr>
                  <a:xfrm>
                    <a:off x="4272195" y="2715862"/>
                    <a:ext cx="615352" cy="281797"/>
                  </a:xfrm>
                  <a:prstGeom prst="rect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200" dirty="0"/>
                  </a:p>
                </p:txBody>
              </p:sp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6D95E47E-BFA5-4317-BBFB-EAA2C7C958F1}"/>
                      </a:ext>
                    </a:extLst>
                  </p:cNvPr>
                  <p:cNvSpPr/>
                  <p:nvPr/>
                </p:nvSpPr>
                <p:spPr>
                  <a:xfrm>
                    <a:off x="5022323" y="2715858"/>
                    <a:ext cx="615352" cy="281797"/>
                  </a:xfrm>
                  <a:prstGeom prst="rect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200" dirty="0"/>
                  </a:p>
                </p:txBody>
              </p:sp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0FCABAA6-9BA6-41D3-8154-F3B3637B109C}"/>
                      </a:ext>
                    </a:extLst>
                  </p:cNvPr>
                  <p:cNvSpPr/>
                  <p:nvPr/>
                </p:nvSpPr>
                <p:spPr>
                  <a:xfrm>
                    <a:off x="5764430" y="2716413"/>
                    <a:ext cx="615352" cy="281797"/>
                  </a:xfrm>
                  <a:prstGeom prst="rect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200" dirty="0"/>
                  </a:p>
                </p:txBody>
              </p:sp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50FD0DEA-2C12-4632-870A-4EEED9B1CC19}"/>
                      </a:ext>
                    </a:extLst>
                  </p:cNvPr>
                  <p:cNvSpPr/>
                  <p:nvPr/>
                </p:nvSpPr>
                <p:spPr>
                  <a:xfrm>
                    <a:off x="6497672" y="2716413"/>
                    <a:ext cx="615352" cy="281797"/>
                  </a:xfrm>
                  <a:prstGeom prst="rect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200" dirty="0"/>
                  </a:p>
                </p:txBody>
              </p:sp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38819FE9-93F6-4CB1-AD50-CED4761EEA75}"/>
                      </a:ext>
                    </a:extLst>
                  </p:cNvPr>
                  <p:cNvSpPr/>
                  <p:nvPr/>
                </p:nvSpPr>
                <p:spPr>
                  <a:xfrm>
                    <a:off x="7246463" y="2715862"/>
                    <a:ext cx="615352" cy="281797"/>
                  </a:xfrm>
                  <a:prstGeom prst="rect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200" dirty="0"/>
                  </a:p>
                </p:txBody>
              </p:sp>
            </p:grpSp>
          </p:grpSp>
          <p:sp>
            <p:nvSpPr>
              <p:cNvPr id="18" name="Text Box 219">
                <a:extLst>
                  <a:ext uri="{FF2B5EF4-FFF2-40B4-BE49-F238E27FC236}">
                    <a16:creationId xmlns:a16="http://schemas.microsoft.com/office/drawing/2014/main" id="{CC48A9B5-F25C-4AB5-8CB8-3C9223A6F68A}"/>
                  </a:ext>
                </a:extLst>
              </p:cNvPr>
              <p:cNvSpPr txBox="1"/>
              <p:nvPr/>
            </p:nvSpPr>
            <p:spPr>
              <a:xfrm>
                <a:off x="6619774" y="2990106"/>
                <a:ext cx="304682" cy="202161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ts val="800"/>
                  </a:spcBef>
                  <a:spcAft>
                    <a:spcPts val="400"/>
                  </a:spcAft>
                </a:pPr>
                <a:r>
                  <a:rPr lang="en-US" sz="1400" b="1" dirty="0">
                    <a:solidFill>
                      <a:schemeClr val="accent5"/>
                    </a:solidFill>
                    <a:effectLst/>
                    <a:ea typeface="SimSun" panose="02010600030101010101" pitchFamily="2" charset="-122"/>
                  </a:rPr>
                  <a:t>MC</a:t>
                </a:r>
                <a:endParaRPr lang="en-GB" sz="2400" b="1" dirty="0">
                  <a:solidFill>
                    <a:schemeClr val="accent5"/>
                  </a:solidFill>
                  <a:effectLst/>
                  <a:ea typeface="SimSun" panose="02010600030101010101" pitchFamily="2" charset="-122"/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65046378-F298-40BC-9231-89C652F6B79E}"/>
                  </a:ext>
                </a:extLst>
              </p:cNvPr>
              <p:cNvCxnSpPr>
                <a:cxnSpLocks/>
                <a:stCxn id="15" idx="3"/>
                <a:endCxn id="55" idx="1"/>
              </p:cNvCxnSpPr>
              <p:nvPr/>
            </p:nvCxnSpPr>
            <p:spPr>
              <a:xfrm flipV="1">
                <a:off x="6525337" y="3243881"/>
                <a:ext cx="598821" cy="762"/>
              </a:xfrm>
              <a:prstGeom prst="line">
                <a:avLst/>
              </a:prstGeom>
              <a:ln w="9525" cap="flat" cmpd="sng" algn="ctr">
                <a:solidFill>
                  <a:srgbClr val="0825B8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pic>
            <p:nvPicPr>
              <p:cNvPr id="23" name="Graphic 22" descr="Play with solid fill">
                <a:extLst>
                  <a:ext uri="{FF2B5EF4-FFF2-40B4-BE49-F238E27FC236}">
                    <a16:creationId xmlns:a16="http://schemas.microsoft.com/office/drawing/2014/main" id="{39B3CC1A-BCF9-456A-9AEB-F8FCF51898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9035277" y="3350306"/>
                <a:ext cx="410735" cy="410735"/>
              </a:xfrm>
              <a:prstGeom prst="rect">
                <a:avLst/>
              </a:prstGeom>
            </p:spPr>
          </p:pic>
        </p:grpSp>
        <p:pic>
          <p:nvPicPr>
            <p:cNvPr id="9" name="Graphic 8" descr="Wireless router outline">
              <a:extLst>
                <a:ext uri="{FF2B5EF4-FFF2-40B4-BE49-F238E27FC236}">
                  <a16:creationId xmlns:a16="http://schemas.microsoft.com/office/drawing/2014/main" id="{C2AD3751-54B1-4B9E-B6F1-644F980AC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937402" y="3033434"/>
              <a:ext cx="914400" cy="914400"/>
            </a:xfrm>
            <a:prstGeom prst="rect">
              <a:avLst/>
            </a:prstGeom>
          </p:spPr>
        </p:pic>
        <p:pic>
          <p:nvPicPr>
            <p:cNvPr id="10" name="Graphic 9" descr="Monitor outline">
              <a:extLst>
                <a:ext uri="{FF2B5EF4-FFF2-40B4-BE49-F238E27FC236}">
                  <a16:creationId xmlns:a16="http://schemas.microsoft.com/office/drawing/2014/main" id="{024E8EA6-C8C9-4022-B059-DB0F6CF60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909510" y="3068200"/>
              <a:ext cx="922480" cy="9224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32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BT NEW BRAND JUN 22">
      <a:dk1>
        <a:sysClr val="windowText" lastClr="000000"/>
      </a:dk1>
      <a:lt1>
        <a:sysClr val="window" lastClr="FFFFFF"/>
      </a:lt1>
      <a:dk2>
        <a:srgbClr val="87005F"/>
      </a:dk2>
      <a:lt2>
        <a:srgbClr val="142032"/>
      </a:lt2>
      <a:accent1>
        <a:srgbClr val="FF80FF"/>
      </a:accent1>
      <a:accent2>
        <a:srgbClr val="EDF23B"/>
      </a:accent2>
      <a:accent3>
        <a:srgbClr val="C81E6E"/>
      </a:accent3>
      <a:accent4>
        <a:srgbClr val="43B072"/>
      </a:accent4>
      <a:accent5>
        <a:srgbClr val="5514B4"/>
      </a:accent5>
      <a:accent6>
        <a:srgbClr val="009BA5"/>
      </a:accent6>
      <a:hlink>
        <a:srgbClr val="5514B4"/>
      </a:hlink>
      <a:folHlink>
        <a:srgbClr val="5514B4"/>
      </a:folHlink>
    </a:clrScheme>
    <a:fontScheme name="BT NEW BRAND">
      <a:majorFont>
        <a:latin typeface="BT Group Headline"/>
        <a:ea typeface=""/>
        <a:cs typeface=""/>
      </a:majorFont>
      <a:minorFont>
        <a:latin typeface="BT Curv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T_ppt_widescreen_mountain">
  <a:themeElements>
    <a:clrScheme name="BT">
      <a:dk1>
        <a:srgbClr val="000000"/>
      </a:dk1>
      <a:lt1>
        <a:srgbClr val="FFFFFF"/>
      </a:lt1>
      <a:dk2>
        <a:srgbClr val="000000"/>
      </a:dk2>
      <a:lt2>
        <a:srgbClr val="3C3C3B"/>
      </a:lt2>
      <a:accent1>
        <a:srgbClr val="5514B3"/>
      </a:accent1>
      <a:accent2>
        <a:srgbClr val="FF6EFF"/>
      </a:accent2>
      <a:accent3>
        <a:srgbClr val="444444"/>
      </a:accent3>
      <a:accent4>
        <a:srgbClr val="898989"/>
      </a:accent4>
      <a:accent5>
        <a:srgbClr val="AAAAAA"/>
      </a:accent5>
      <a:accent6>
        <a:srgbClr val="DEDEDE"/>
      </a:accent6>
      <a:hlink>
        <a:srgbClr val="5514B3"/>
      </a:hlink>
      <a:folHlink>
        <a:srgbClr val="FF6EF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07E7D98F-D8B7-2B44-8E15-914B870A4B1F}" vid="{F65C3E28-FF49-DA4F-BA44-BA618FBB81F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B5BBC434E3D94B8AD5DC74826902F3" ma:contentTypeVersion="10" ma:contentTypeDescription="Create a new document." ma:contentTypeScope="" ma:versionID="cfe8cd917b133a82d5eb649cccfebbee">
  <xsd:schema xmlns:xsd="http://www.w3.org/2001/XMLSchema" xmlns:xs="http://www.w3.org/2001/XMLSchema" xmlns:p="http://schemas.microsoft.com/office/2006/metadata/properties" xmlns:ns2="cd40f068-4220-45db-b867-51a24a87d8c1" xmlns:ns3="dc732e3f-1ad0-4714-be4a-9a23f69a1b5b" targetNamespace="http://schemas.microsoft.com/office/2006/metadata/properties" ma:root="true" ma:fieldsID="0b506d4746fa9343cbe91c21481ab2b0" ns2:_="" ns3:_="">
    <xsd:import namespace="cd40f068-4220-45db-b867-51a24a87d8c1"/>
    <xsd:import namespace="dc732e3f-1ad0-4714-be4a-9a23f69a1b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40f068-4220-45db-b867-51a24a87d8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732e3f-1ad0-4714-be4a-9a23f69a1b5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8707ADE-D2E2-488D-869D-21893E1F10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300A99-5356-4D77-846F-E58B042F62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40f068-4220-45db-b867-51a24a87d8c1"/>
    <ds:schemaRef ds:uri="dc732e3f-1ad0-4714-be4a-9a23f69a1b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4857D63-C811-4ACA-BB72-6B2DC259ACA2}">
  <ds:schemaRefs>
    <ds:schemaRef ds:uri="http://schemas.microsoft.com/office/2006/documentManagement/types"/>
    <ds:schemaRef ds:uri="cd40f068-4220-45db-b867-51a24a87d8c1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elements/1.1/"/>
    <ds:schemaRef ds:uri="dc732e3f-1ad0-4714-be4a-9a23f69a1b5b"/>
    <ds:schemaRef ds:uri="http://www.w3.org/XML/1998/namespace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34215</TotalTime>
  <Words>1231</Words>
  <Application>Microsoft Office PowerPoint</Application>
  <PresentationFormat>Widescreen</PresentationFormat>
  <Paragraphs>279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Tahoma</vt:lpstr>
      <vt:lpstr>Times New Roman</vt:lpstr>
      <vt:lpstr>BT Group Headline</vt:lpstr>
      <vt:lpstr>Wingdings</vt:lpstr>
      <vt:lpstr>BT Curve</vt:lpstr>
      <vt:lpstr>Century Gothic</vt:lpstr>
      <vt:lpstr>Calibri</vt:lpstr>
      <vt:lpstr>BT Font Light</vt:lpstr>
      <vt:lpstr>Custom Design</vt:lpstr>
      <vt:lpstr>1_BT_ppt_widescreen_mountain</vt:lpstr>
      <vt:lpstr>Adaptive Media Streaming over IP Multicast (mABR):  A Data Analytic Evaluation</vt:lpstr>
      <vt:lpstr>PowerPoint Presentation</vt:lpstr>
      <vt:lpstr>TV, Content &amp; Communications</vt:lpstr>
      <vt:lpstr>PowerPoint Presentation</vt:lpstr>
      <vt:lpstr>What is the Challenge? </vt:lpstr>
      <vt:lpstr>What is adaptive bitrate streaming?</vt:lpstr>
      <vt:lpstr>What is mABR?</vt:lpstr>
      <vt:lpstr>Contributions</vt:lpstr>
      <vt:lpstr>The dynamics of the unicast ABR behaviour </vt:lpstr>
      <vt:lpstr>mABR efficiency in the core</vt:lpstr>
      <vt:lpstr>mABR efficiency in the core</vt:lpstr>
      <vt:lpstr>mABR deployment options in the core</vt:lpstr>
      <vt:lpstr>Synchronous Playing &amp; required cache at the edge</vt:lpstr>
      <vt:lpstr>Caching At the Edge</vt:lpstr>
      <vt:lpstr>mABR Efficiency at Access</vt:lpstr>
      <vt:lpstr>mABR Efficiency at Access Network</vt:lpstr>
      <vt:lpstr>Joining and Leaving Policies</vt:lpstr>
      <vt:lpstr>mABR Efficiency at Access Network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BT PowerPoint presentation template</dc:title>
  <dc:creator>James Winkley</dc:creator>
  <cp:lastModifiedBy>Farshad,A,Arsham,TUL2 R</cp:lastModifiedBy>
  <cp:revision>17</cp:revision>
  <cp:lastPrinted>2022-06-28T13:50:07Z</cp:lastPrinted>
  <dcterms:created xsi:type="dcterms:W3CDTF">2022-05-04T14:40:30Z</dcterms:created>
  <dcterms:modified xsi:type="dcterms:W3CDTF">2022-12-12T09:43:34Z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5818d02-8d25-4bb9-b27c-e4db64670887_Enabled">
    <vt:lpwstr>true</vt:lpwstr>
  </property>
  <property fmtid="{D5CDD505-2E9C-101B-9397-08002B2CF9AE}" pid="3" name="MSIP_Label_55818d02-8d25-4bb9-b27c-e4db64670887_SetDate">
    <vt:lpwstr>2022-07-04T08:39:10Z</vt:lpwstr>
  </property>
  <property fmtid="{D5CDD505-2E9C-101B-9397-08002B2CF9AE}" pid="4" name="MSIP_Label_55818d02-8d25-4bb9-b27c-e4db64670887_Method">
    <vt:lpwstr>Standard</vt:lpwstr>
  </property>
  <property fmtid="{D5CDD505-2E9C-101B-9397-08002B2CF9AE}" pid="5" name="MSIP_Label_55818d02-8d25-4bb9-b27c-e4db64670887_Name">
    <vt:lpwstr>55818d02-8d25-4bb9-b27c-e4db64670887</vt:lpwstr>
  </property>
  <property fmtid="{D5CDD505-2E9C-101B-9397-08002B2CF9AE}" pid="6" name="MSIP_Label_55818d02-8d25-4bb9-b27c-e4db64670887_SiteId">
    <vt:lpwstr>a7f35688-9c00-4d5e-ba41-29f146377ab0</vt:lpwstr>
  </property>
  <property fmtid="{D5CDD505-2E9C-101B-9397-08002B2CF9AE}" pid="7" name="MSIP_Label_55818d02-8d25-4bb9-b27c-e4db64670887_ActionId">
    <vt:lpwstr>6bc27bae-c9c7-4171-a96b-5a69fc3456b3</vt:lpwstr>
  </property>
  <property fmtid="{D5CDD505-2E9C-101B-9397-08002B2CF9AE}" pid="8" name="MSIP_Label_55818d02-8d25-4bb9-b27c-e4db64670887_ContentBits">
    <vt:lpwstr>0</vt:lpwstr>
  </property>
  <property fmtid="{D5CDD505-2E9C-101B-9397-08002B2CF9AE}" pid="9" name="ContentTypeId">
    <vt:lpwstr>0x010100DAB5BBC434E3D94B8AD5DC74826902F3</vt:lpwstr>
  </property>
</Properties>
</file>