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2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339" r:id="rId12"/>
    <p:sldId id="338" r:id="rId13"/>
    <p:sldId id="340" r:id="rId14"/>
    <p:sldId id="276" r:id="rId15"/>
    <p:sldId id="277" r:id="rId16"/>
    <p:sldId id="279" r:id="rId17"/>
    <p:sldId id="341" r:id="rId18"/>
    <p:sldId id="285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51D"/>
    <a:srgbClr val="F16022"/>
    <a:srgbClr val="3892BE"/>
    <a:srgbClr val="3D8F45"/>
    <a:srgbClr val="A7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80905" autoAdjust="0"/>
  </p:normalViewPr>
  <p:slideViewPr>
    <p:cSldViewPr snapToGrid="0">
      <p:cViewPr varScale="1">
        <p:scale>
          <a:sx n="106" d="100"/>
          <a:sy n="106" d="100"/>
        </p:scale>
        <p:origin x="2340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nasi\Desktop\All_Presentations\Monthly\2021\Sep\for_slides\nn\rate_psnr_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nasi\Desktop\DATA\All_Presentations\Monthly\2021\Sep\for_slides\nn\rate_psnr_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23723232455794E-2"/>
          <c:y val="4.181588081546056E-2"/>
          <c:w val="0.88170922468245794"/>
          <c:h val="0.78938744673488914"/>
        </c:manualLayout>
      </c:layout>
      <c:scatterChart>
        <c:scatterStyle val="smoothMarker"/>
        <c:varyColors val="0"/>
        <c:ser>
          <c:idx val="0"/>
          <c:order val="0"/>
          <c:tx>
            <c:v>540p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xVal>
            <c:numRef>
              <c:f>'Sheet1 (2)'!$C$1:$C$16</c:f>
              <c:numCache>
                <c:formatCode>General</c:formatCode>
                <c:ptCount val="16"/>
                <c:pt idx="0">
                  <c:v>2701.9050000000002</c:v>
                </c:pt>
                <c:pt idx="1">
                  <c:v>1963.8975</c:v>
                </c:pt>
                <c:pt idx="2">
                  <c:v>1456.4475</c:v>
                </c:pt>
                <c:pt idx="3">
                  <c:v>1083.375</c:v>
                </c:pt>
                <c:pt idx="4">
                  <c:v>802.54499999999996</c:v>
                </c:pt>
                <c:pt idx="5">
                  <c:v>618.60749999999996</c:v>
                </c:pt>
                <c:pt idx="6">
                  <c:v>468.94499999999999</c:v>
                </c:pt>
                <c:pt idx="7">
                  <c:v>364.90499999999997</c:v>
                </c:pt>
                <c:pt idx="8">
                  <c:v>283.85250000000002</c:v>
                </c:pt>
                <c:pt idx="9">
                  <c:v>225.92250000000001</c:v>
                </c:pt>
                <c:pt idx="10">
                  <c:v>180.51</c:v>
                </c:pt>
                <c:pt idx="11">
                  <c:v>144.95249999999999</c:v>
                </c:pt>
                <c:pt idx="12">
                  <c:v>116.7975</c:v>
                </c:pt>
                <c:pt idx="13">
                  <c:v>94.237499999999997</c:v>
                </c:pt>
                <c:pt idx="14">
                  <c:v>74.174999999999997</c:v>
                </c:pt>
                <c:pt idx="15">
                  <c:v>59.22</c:v>
                </c:pt>
              </c:numCache>
            </c:numRef>
          </c:xVal>
          <c:yVal>
            <c:numRef>
              <c:f>'Sheet1 (2)'!$D$1:$D$16</c:f>
              <c:numCache>
                <c:formatCode>General</c:formatCode>
                <c:ptCount val="16"/>
                <c:pt idx="0">
                  <c:v>37.100991</c:v>
                </c:pt>
                <c:pt idx="1">
                  <c:v>37.026248000000002</c:v>
                </c:pt>
                <c:pt idx="2">
                  <c:v>36.927743</c:v>
                </c:pt>
                <c:pt idx="3">
                  <c:v>36.80095</c:v>
                </c:pt>
                <c:pt idx="4">
                  <c:v>36.625191999999998</c:v>
                </c:pt>
                <c:pt idx="5">
                  <c:v>36.416783000000002</c:v>
                </c:pt>
                <c:pt idx="6">
                  <c:v>36.136498000000003</c:v>
                </c:pt>
                <c:pt idx="7">
                  <c:v>35.77223</c:v>
                </c:pt>
                <c:pt idx="8">
                  <c:v>35.324784999999999</c:v>
                </c:pt>
                <c:pt idx="9">
                  <c:v>34.790621000000002</c:v>
                </c:pt>
                <c:pt idx="10">
                  <c:v>34.203488</c:v>
                </c:pt>
                <c:pt idx="11">
                  <c:v>33.492826999999998</c:v>
                </c:pt>
                <c:pt idx="12">
                  <c:v>32.650944000000003</c:v>
                </c:pt>
                <c:pt idx="13">
                  <c:v>31.770606999999998</c:v>
                </c:pt>
                <c:pt idx="14">
                  <c:v>30.801741</c:v>
                </c:pt>
                <c:pt idx="15">
                  <c:v>29.758547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939-4845-B3B3-8BF085EF5E67}"/>
            </c:ext>
          </c:extLst>
        </c:ser>
        <c:ser>
          <c:idx val="1"/>
          <c:order val="1"/>
          <c:tx>
            <c:v>720p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'Sheet1 (2)'!$E$1:$E$16</c:f>
              <c:numCache>
                <c:formatCode>General</c:formatCode>
                <c:ptCount val="16"/>
                <c:pt idx="0">
                  <c:v>4738.7924999999996</c:v>
                </c:pt>
                <c:pt idx="1">
                  <c:v>3120.915</c:v>
                </c:pt>
                <c:pt idx="2">
                  <c:v>2195.2125000000001</c:v>
                </c:pt>
                <c:pt idx="3">
                  <c:v>1589.1524999999999</c:v>
                </c:pt>
                <c:pt idx="4">
                  <c:v>1163.1300000000001</c:v>
                </c:pt>
                <c:pt idx="5">
                  <c:v>887.71500000000003</c:v>
                </c:pt>
                <c:pt idx="6">
                  <c:v>666.08249999999998</c:v>
                </c:pt>
                <c:pt idx="7">
                  <c:v>515.83500000000004</c:v>
                </c:pt>
                <c:pt idx="8">
                  <c:v>399.60750000000002</c:v>
                </c:pt>
                <c:pt idx="9">
                  <c:v>319.53750000000002</c:v>
                </c:pt>
                <c:pt idx="10">
                  <c:v>253.98750000000001</c:v>
                </c:pt>
                <c:pt idx="11">
                  <c:v>202.23750000000001</c:v>
                </c:pt>
                <c:pt idx="12">
                  <c:v>164.25749999999999</c:v>
                </c:pt>
                <c:pt idx="13">
                  <c:v>129.69749999999999</c:v>
                </c:pt>
                <c:pt idx="14">
                  <c:v>103.935</c:v>
                </c:pt>
                <c:pt idx="15">
                  <c:v>81.577500000000001</c:v>
                </c:pt>
              </c:numCache>
            </c:numRef>
          </c:xVal>
          <c:yVal>
            <c:numRef>
              <c:f>'Sheet1 (2)'!$F$1:$F$16</c:f>
              <c:numCache>
                <c:formatCode>General</c:formatCode>
                <c:ptCount val="16"/>
                <c:pt idx="0">
                  <c:v>40.240332000000002</c:v>
                </c:pt>
                <c:pt idx="1">
                  <c:v>40.107714000000001</c:v>
                </c:pt>
                <c:pt idx="2">
                  <c:v>39.939003</c:v>
                </c:pt>
                <c:pt idx="3">
                  <c:v>39.731847000000002</c:v>
                </c:pt>
                <c:pt idx="4">
                  <c:v>39.469982000000002</c:v>
                </c:pt>
                <c:pt idx="5">
                  <c:v>39.140248</c:v>
                </c:pt>
                <c:pt idx="6">
                  <c:v>38.726497000000002</c:v>
                </c:pt>
                <c:pt idx="7">
                  <c:v>38.221411000000003</c:v>
                </c:pt>
                <c:pt idx="8">
                  <c:v>37.628757</c:v>
                </c:pt>
                <c:pt idx="9">
                  <c:v>36.940317</c:v>
                </c:pt>
                <c:pt idx="10">
                  <c:v>36.192225000000001</c:v>
                </c:pt>
                <c:pt idx="11">
                  <c:v>35.305027000000003</c:v>
                </c:pt>
                <c:pt idx="12">
                  <c:v>34.370092999999997</c:v>
                </c:pt>
                <c:pt idx="13">
                  <c:v>33.319991999999999</c:v>
                </c:pt>
                <c:pt idx="14">
                  <c:v>32.207393000000003</c:v>
                </c:pt>
                <c:pt idx="15">
                  <c:v>31.026584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939-4845-B3B3-8BF085EF5E67}"/>
            </c:ext>
          </c:extLst>
        </c:ser>
        <c:ser>
          <c:idx val="2"/>
          <c:order val="2"/>
          <c:tx>
            <c:v>1080p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'Sheet1 (2)'!$G$1:$G$16</c:f>
              <c:numCache>
                <c:formatCode>General</c:formatCode>
                <c:ptCount val="16"/>
                <c:pt idx="0">
                  <c:v>12685.4025</c:v>
                </c:pt>
                <c:pt idx="1">
                  <c:v>7000.3424999999997</c:v>
                </c:pt>
                <c:pt idx="2">
                  <c:v>4184.7749999999996</c:v>
                </c:pt>
                <c:pt idx="3">
                  <c:v>2671.6574999999998</c:v>
                </c:pt>
                <c:pt idx="4">
                  <c:v>1860.33</c:v>
                </c:pt>
                <c:pt idx="5">
                  <c:v>1398.5775000000001</c:v>
                </c:pt>
                <c:pt idx="6">
                  <c:v>1046.3699999999999</c:v>
                </c:pt>
                <c:pt idx="7">
                  <c:v>809.55</c:v>
                </c:pt>
                <c:pt idx="8">
                  <c:v>630.60749999999996</c:v>
                </c:pt>
                <c:pt idx="9">
                  <c:v>501.85500000000002</c:v>
                </c:pt>
                <c:pt idx="10">
                  <c:v>401.09249999999997</c:v>
                </c:pt>
                <c:pt idx="11">
                  <c:v>320.07</c:v>
                </c:pt>
                <c:pt idx="12">
                  <c:v>259.22250000000003</c:v>
                </c:pt>
                <c:pt idx="13">
                  <c:v>210.57</c:v>
                </c:pt>
                <c:pt idx="14">
                  <c:v>169.155</c:v>
                </c:pt>
                <c:pt idx="15">
                  <c:v>133.9725</c:v>
                </c:pt>
              </c:numCache>
            </c:numRef>
          </c:xVal>
          <c:yVal>
            <c:numRef>
              <c:f>'Sheet1 (2)'!$H$1:$H$16</c:f>
              <c:numCache>
                <c:formatCode>General</c:formatCode>
                <c:ptCount val="16"/>
                <c:pt idx="0">
                  <c:v>44.771729000000001</c:v>
                </c:pt>
                <c:pt idx="1">
                  <c:v>44.519516000000003</c:v>
                </c:pt>
                <c:pt idx="2">
                  <c:v>44.213470000000001</c:v>
                </c:pt>
                <c:pt idx="3">
                  <c:v>43.839325000000002</c:v>
                </c:pt>
                <c:pt idx="4">
                  <c:v>43.39528</c:v>
                </c:pt>
                <c:pt idx="5">
                  <c:v>42.894803000000003</c:v>
                </c:pt>
                <c:pt idx="6">
                  <c:v>42.272308000000002</c:v>
                </c:pt>
                <c:pt idx="7">
                  <c:v>41.546469000000002</c:v>
                </c:pt>
                <c:pt idx="8">
                  <c:v>40.730612000000001</c:v>
                </c:pt>
                <c:pt idx="9">
                  <c:v>39.849857999999998</c:v>
                </c:pt>
                <c:pt idx="10">
                  <c:v>38.903309999999998</c:v>
                </c:pt>
                <c:pt idx="11">
                  <c:v>37.900655999999998</c:v>
                </c:pt>
                <c:pt idx="12">
                  <c:v>36.784767000000002</c:v>
                </c:pt>
                <c:pt idx="13">
                  <c:v>35.584622000000003</c:v>
                </c:pt>
                <c:pt idx="14">
                  <c:v>34.370454000000002</c:v>
                </c:pt>
                <c:pt idx="15">
                  <c:v>33.082546000000001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939-4845-B3B3-8BF085EF5E67}"/>
            </c:ext>
          </c:extLst>
        </c:ser>
        <c:ser>
          <c:idx val="3"/>
          <c:order val="3"/>
          <c:tx>
            <c:v>2160p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'Sheet1 (2)'!$I$1:$I$16</c:f>
              <c:numCache>
                <c:formatCode>General</c:formatCode>
                <c:ptCount val="16"/>
                <c:pt idx="0">
                  <c:v>83678.647500000006</c:v>
                </c:pt>
                <c:pt idx="1">
                  <c:v>42785.9925</c:v>
                </c:pt>
                <c:pt idx="2">
                  <c:v>21863.19</c:v>
                </c:pt>
                <c:pt idx="3">
                  <c:v>10286.64</c:v>
                </c:pt>
                <c:pt idx="4">
                  <c:v>5267.1975000000002</c:v>
                </c:pt>
                <c:pt idx="5">
                  <c:v>3306.96</c:v>
                </c:pt>
                <c:pt idx="6">
                  <c:v>2292.75</c:v>
                </c:pt>
                <c:pt idx="7">
                  <c:v>1706.895</c:v>
                </c:pt>
                <c:pt idx="8">
                  <c:v>1307.3325</c:v>
                </c:pt>
                <c:pt idx="9">
                  <c:v>1027.6199999999999</c:v>
                </c:pt>
                <c:pt idx="10">
                  <c:v>820.78499999999997</c:v>
                </c:pt>
                <c:pt idx="11">
                  <c:v>657.99749999999995</c:v>
                </c:pt>
                <c:pt idx="12">
                  <c:v>535.32749999999999</c:v>
                </c:pt>
                <c:pt idx="13">
                  <c:v>438.6</c:v>
                </c:pt>
                <c:pt idx="14">
                  <c:v>356.15249999999997</c:v>
                </c:pt>
                <c:pt idx="15">
                  <c:v>292.71749999999997</c:v>
                </c:pt>
              </c:numCache>
            </c:numRef>
          </c:xVal>
          <c:yVal>
            <c:numRef>
              <c:f>'Sheet1 (2)'!$J$1:$J$16</c:f>
              <c:numCache>
                <c:formatCode>General</c:formatCode>
                <c:ptCount val="16"/>
                <c:pt idx="0">
                  <c:v>47.756199000000002</c:v>
                </c:pt>
                <c:pt idx="1">
                  <c:v>47.120398999999999</c:v>
                </c:pt>
                <c:pt idx="2">
                  <c:v>46.656972000000003</c:v>
                </c:pt>
                <c:pt idx="3">
                  <c:v>46.270310000000002</c:v>
                </c:pt>
                <c:pt idx="4">
                  <c:v>45.833374999999997</c:v>
                </c:pt>
                <c:pt idx="5">
                  <c:v>45.357005999999998</c:v>
                </c:pt>
                <c:pt idx="6">
                  <c:v>44.809761999999999</c:v>
                </c:pt>
                <c:pt idx="7">
                  <c:v>44.195404000000003</c:v>
                </c:pt>
                <c:pt idx="8">
                  <c:v>43.508913</c:v>
                </c:pt>
                <c:pt idx="9">
                  <c:v>42.751091000000002</c:v>
                </c:pt>
                <c:pt idx="10">
                  <c:v>41.922055</c:v>
                </c:pt>
                <c:pt idx="11">
                  <c:v>41.009003999999997</c:v>
                </c:pt>
                <c:pt idx="12">
                  <c:v>40.014319</c:v>
                </c:pt>
                <c:pt idx="13">
                  <c:v>38.910389000000002</c:v>
                </c:pt>
                <c:pt idx="14">
                  <c:v>37.759172999999997</c:v>
                </c:pt>
                <c:pt idx="15">
                  <c:v>36.573169999999998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939-4845-B3B3-8BF085EF5E67}"/>
            </c:ext>
          </c:extLst>
        </c:ser>
        <c:ser>
          <c:idx val="4"/>
          <c:order val="4"/>
          <c:tx>
            <c:v>crossP_1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'Sheet1 (2)'!$L$1:$L$16</c:f>
              <c:numCache>
                <c:formatCode>General</c:formatCode>
                <c:ptCount val="16"/>
                <c:pt idx="0">
                  <c:v>99.086250000000007</c:v>
                </c:pt>
                <c:pt idx="1">
                  <c:v>99.086250000000007</c:v>
                </c:pt>
                <c:pt idx="2">
                  <c:v>99.086250000000007</c:v>
                </c:pt>
                <c:pt idx="3">
                  <c:v>99.086250000000007</c:v>
                </c:pt>
                <c:pt idx="4">
                  <c:v>99.086250000000007</c:v>
                </c:pt>
                <c:pt idx="5">
                  <c:v>99.086250000000007</c:v>
                </c:pt>
                <c:pt idx="6">
                  <c:v>99.086250000000007</c:v>
                </c:pt>
                <c:pt idx="7">
                  <c:v>99.086250000000007</c:v>
                </c:pt>
                <c:pt idx="8">
                  <c:v>99.086250000000007</c:v>
                </c:pt>
                <c:pt idx="9">
                  <c:v>99.086250000000007</c:v>
                </c:pt>
                <c:pt idx="10">
                  <c:v>99.086250000000007</c:v>
                </c:pt>
                <c:pt idx="11">
                  <c:v>99.086250000000007</c:v>
                </c:pt>
                <c:pt idx="12">
                  <c:v>99.086250000000007</c:v>
                </c:pt>
                <c:pt idx="13">
                  <c:v>99.086250000000007</c:v>
                </c:pt>
                <c:pt idx="14">
                  <c:v>99.086250000000007</c:v>
                </c:pt>
                <c:pt idx="15">
                  <c:v>99.086250000000007</c:v>
                </c:pt>
              </c:numCache>
            </c:numRef>
          </c:xVal>
          <c:yVal>
            <c:numRef>
              <c:f>'Sheet1 (2)'!$O$1:$O$16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939-4845-B3B3-8BF085EF5E67}"/>
            </c:ext>
          </c:extLst>
        </c:ser>
        <c:ser>
          <c:idx val="5"/>
          <c:order val="5"/>
          <c:tx>
            <c:v>crossP_2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'Sheet1 (2)'!$M$1:$M$16</c:f>
              <c:numCache>
                <c:formatCode>General</c:formatCode>
                <c:ptCount val="16"/>
                <c:pt idx="0">
                  <c:v>187.41374999999999</c:v>
                </c:pt>
                <c:pt idx="1">
                  <c:v>187.41374999999999</c:v>
                </c:pt>
                <c:pt idx="2">
                  <c:v>187.41374999999999</c:v>
                </c:pt>
                <c:pt idx="3">
                  <c:v>187.41374999999999</c:v>
                </c:pt>
                <c:pt idx="4">
                  <c:v>187.41374999999999</c:v>
                </c:pt>
                <c:pt idx="5">
                  <c:v>187.41374999999999</c:v>
                </c:pt>
                <c:pt idx="6">
                  <c:v>187.41374999999999</c:v>
                </c:pt>
                <c:pt idx="7">
                  <c:v>187.41374999999999</c:v>
                </c:pt>
                <c:pt idx="8">
                  <c:v>187.41374999999999</c:v>
                </c:pt>
                <c:pt idx="9">
                  <c:v>187.41374999999999</c:v>
                </c:pt>
                <c:pt idx="10">
                  <c:v>187.41374999999999</c:v>
                </c:pt>
                <c:pt idx="11">
                  <c:v>187.41374999999999</c:v>
                </c:pt>
                <c:pt idx="12">
                  <c:v>187.41374999999999</c:v>
                </c:pt>
                <c:pt idx="13">
                  <c:v>187.41374999999999</c:v>
                </c:pt>
                <c:pt idx="14">
                  <c:v>187.41374999999999</c:v>
                </c:pt>
                <c:pt idx="15">
                  <c:v>187.41374999999999</c:v>
                </c:pt>
              </c:numCache>
            </c:numRef>
          </c:xVal>
          <c:yVal>
            <c:numRef>
              <c:f>'Sheet1 (2)'!$O$1:$O$16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939-4845-B3B3-8BF085EF5E67}"/>
            </c:ext>
          </c:extLst>
        </c:ser>
        <c:ser>
          <c:idx val="6"/>
          <c:order val="6"/>
          <c:tx>
            <c:v>crossP_3</c:v>
          </c:tx>
          <c:spPr>
            <a:ln w="19050" cap="flat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'Sheet1 (2)'!$N$1:$N$16</c:f>
              <c:numCache>
                <c:formatCode>General</c:formatCode>
                <c:ptCount val="16"/>
                <c:pt idx="0">
                  <c:v>579.92624999999998</c:v>
                </c:pt>
                <c:pt idx="1">
                  <c:v>579.92624999999998</c:v>
                </c:pt>
                <c:pt idx="2">
                  <c:v>579.92624999999998</c:v>
                </c:pt>
                <c:pt idx="3">
                  <c:v>579.92624999999998</c:v>
                </c:pt>
                <c:pt idx="4">
                  <c:v>579.92624999999998</c:v>
                </c:pt>
                <c:pt idx="5">
                  <c:v>579.92624999999998</c:v>
                </c:pt>
                <c:pt idx="6">
                  <c:v>579.92624999999998</c:v>
                </c:pt>
                <c:pt idx="7">
                  <c:v>579.92624999999998</c:v>
                </c:pt>
                <c:pt idx="8">
                  <c:v>579.92624999999998</c:v>
                </c:pt>
                <c:pt idx="9">
                  <c:v>579.92624999999998</c:v>
                </c:pt>
                <c:pt idx="10">
                  <c:v>579.92624999999998</c:v>
                </c:pt>
                <c:pt idx="11">
                  <c:v>579.92624999999998</c:v>
                </c:pt>
                <c:pt idx="12">
                  <c:v>579.92624999999998</c:v>
                </c:pt>
                <c:pt idx="13">
                  <c:v>579.92624999999998</c:v>
                </c:pt>
                <c:pt idx="14">
                  <c:v>579.92624999999998</c:v>
                </c:pt>
                <c:pt idx="15">
                  <c:v>579.92624999999998</c:v>
                </c:pt>
              </c:numCache>
            </c:numRef>
          </c:xVal>
          <c:yVal>
            <c:numRef>
              <c:f>'Sheet1 (2)'!$O$1:$O$16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939-4845-B3B3-8BF085EF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7932752"/>
        <c:axId val="-1357926768"/>
      </c:scatterChart>
      <c:valAx>
        <c:axId val="-1357932752"/>
        <c:scaling>
          <c:orientation val="minMax"/>
          <c:max val="27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Bitrate</a:t>
                </a:r>
                <a:r>
                  <a:rPr lang="en-US" baseline="0" dirty="0"/>
                  <a:t> (</a:t>
                </a:r>
                <a:r>
                  <a:rPr lang="en-US" dirty="0" err="1"/>
                  <a:t>kbs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7926768"/>
        <c:crosses val="autoZero"/>
        <c:crossBetween val="midCat"/>
      </c:valAx>
      <c:valAx>
        <c:axId val="-1357926768"/>
        <c:scaling>
          <c:orientation val="minMax"/>
          <c:max val="45"/>
          <c:min val="2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79327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6918965544498541"/>
          <c:y val="0.53777527541010695"/>
          <c:w val="0.14568651667897831"/>
          <c:h val="0.25659924641616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35915712644843"/>
          <c:y val="3.0411540580998115E-2"/>
          <c:w val="0.82444730148112466"/>
          <c:h val="0.78938750977674155"/>
        </c:manualLayout>
      </c:layout>
      <c:scatterChart>
        <c:scatterStyle val="smoothMarker"/>
        <c:varyColors val="0"/>
        <c:ser>
          <c:idx val="0"/>
          <c:order val="0"/>
          <c:tx>
            <c:v>540p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Sheet1!$C$1:$C$16</c:f>
              <c:numCache>
                <c:formatCode>General</c:formatCode>
                <c:ptCount val="16"/>
                <c:pt idx="0">
                  <c:v>26604.052500000002</c:v>
                </c:pt>
                <c:pt idx="1">
                  <c:v>22247.88</c:v>
                </c:pt>
                <c:pt idx="2">
                  <c:v>17918.849999999999</c:v>
                </c:pt>
                <c:pt idx="3">
                  <c:v>14316.9825</c:v>
                </c:pt>
                <c:pt idx="4">
                  <c:v>11058.6</c:v>
                </c:pt>
                <c:pt idx="5">
                  <c:v>8626.6949999999997</c:v>
                </c:pt>
                <c:pt idx="6">
                  <c:v>6027.1875</c:v>
                </c:pt>
                <c:pt idx="7">
                  <c:v>4284.6374999999998</c:v>
                </c:pt>
                <c:pt idx="8">
                  <c:v>2744.07</c:v>
                </c:pt>
                <c:pt idx="9">
                  <c:v>1736.2874999999999</c:v>
                </c:pt>
                <c:pt idx="10">
                  <c:v>1061.8050000000001</c:v>
                </c:pt>
                <c:pt idx="11">
                  <c:v>630.13499999999999</c:v>
                </c:pt>
                <c:pt idx="12">
                  <c:v>365.07</c:v>
                </c:pt>
                <c:pt idx="13">
                  <c:v>206.91749999999999</c:v>
                </c:pt>
                <c:pt idx="14">
                  <c:v>118.3275</c:v>
                </c:pt>
                <c:pt idx="15">
                  <c:v>70.237499999999997</c:v>
                </c:pt>
              </c:numCache>
            </c:numRef>
          </c:xVal>
          <c:yVal>
            <c:numRef>
              <c:f>Sheet1!$D$1:$D$16</c:f>
              <c:numCache>
                <c:formatCode>General</c:formatCode>
                <c:ptCount val="16"/>
                <c:pt idx="0">
                  <c:v>33.879733000000002</c:v>
                </c:pt>
                <c:pt idx="1">
                  <c:v>33.765529000000001</c:v>
                </c:pt>
                <c:pt idx="2">
                  <c:v>33.560220000000001</c:v>
                </c:pt>
                <c:pt idx="3">
                  <c:v>33.294355000000003</c:v>
                </c:pt>
                <c:pt idx="4">
                  <c:v>32.865215999999997</c:v>
                </c:pt>
                <c:pt idx="5">
                  <c:v>32.389336999999998</c:v>
                </c:pt>
                <c:pt idx="6">
                  <c:v>31.560293999999999</c:v>
                </c:pt>
                <c:pt idx="7">
                  <c:v>30.791018999999999</c:v>
                </c:pt>
                <c:pt idx="8">
                  <c:v>29.869989</c:v>
                </c:pt>
                <c:pt idx="9">
                  <c:v>29.089383000000002</c:v>
                </c:pt>
                <c:pt idx="10">
                  <c:v>28.445277000000001</c:v>
                </c:pt>
                <c:pt idx="11">
                  <c:v>27.937605999999999</c:v>
                </c:pt>
                <c:pt idx="12">
                  <c:v>27.519559000000001</c:v>
                </c:pt>
                <c:pt idx="13">
                  <c:v>27.174876999999999</c:v>
                </c:pt>
                <c:pt idx="14">
                  <c:v>26.888850999999999</c:v>
                </c:pt>
                <c:pt idx="15">
                  <c:v>26.646343999999999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C1-4F6B-8F85-1931345CD48C}"/>
            </c:ext>
          </c:extLst>
        </c:ser>
        <c:ser>
          <c:idx val="1"/>
          <c:order val="1"/>
          <c:tx>
            <c:v>720p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Sheet1!$E$1:$E$16</c:f>
              <c:numCache>
                <c:formatCode>General</c:formatCode>
                <c:ptCount val="16"/>
                <c:pt idx="0">
                  <c:v>42558.337500000001</c:v>
                </c:pt>
                <c:pt idx="1">
                  <c:v>35240.82</c:v>
                </c:pt>
                <c:pt idx="2">
                  <c:v>28200.112499999999</c:v>
                </c:pt>
                <c:pt idx="3">
                  <c:v>22428.18</c:v>
                </c:pt>
                <c:pt idx="4">
                  <c:v>17330.445</c:v>
                </c:pt>
                <c:pt idx="5">
                  <c:v>13597.754999999999</c:v>
                </c:pt>
                <c:pt idx="6">
                  <c:v>9665.5575000000008</c:v>
                </c:pt>
                <c:pt idx="7">
                  <c:v>7084.95</c:v>
                </c:pt>
                <c:pt idx="8">
                  <c:v>4801.0349999999999</c:v>
                </c:pt>
                <c:pt idx="9">
                  <c:v>3203.5050000000001</c:v>
                </c:pt>
                <c:pt idx="10">
                  <c:v>2014.08</c:v>
                </c:pt>
                <c:pt idx="11">
                  <c:v>1233.3150000000001</c:v>
                </c:pt>
                <c:pt idx="12">
                  <c:v>728.42250000000001</c:v>
                </c:pt>
                <c:pt idx="13">
                  <c:v>418.77749999999997</c:v>
                </c:pt>
                <c:pt idx="14">
                  <c:v>239.31</c:v>
                </c:pt>
                <c:pt idx="15">
                  <c:v>138.06</c:v>
                </c:pt>
              </c:numCache>
            </c:numRef>
          </c:xVal>
          <c:yVal>
            <c:numRef>
              <c:f>Sheet1!$F$1:$F$16</c:f>
              <c:numCache>
                <c:formatCode>General</c:formatCode>
                <c:ptCount val="16"/>
                <c:pt idx="0">
                  <c:v>35.953502</c:v>
                </c:pt>
                <c:pt idx="1">
                  <c:v>35.789527999999997</c:v>
                </c:pt>
                <c:pt idx="2">
                  <c:v>35.502034000000002</c:v>
                </c:pt>
                <c:pt idx="3">
                  <c:v>35.139847000000003</c:v>
                </c:pt>
                <c:pt idx="4">
                  <c:v>34.576692999999999</c:v>
                </c:pt>
                <c:pt idx="5">
                  <c:v>33.980623999999999</c:v>
                </c:pt>
                <c:pt idx="6">
                  <c:v>32.990887999999998</c:v>
                </c:pt>
                <c:pt idx="7">
                  <c:v>32.110880999999999</c:v>
                </c:pt>
                <c:pt idx="8">
                  <c:v>31.076944000000001</c:v>
                </c:pt>
                <c:pt idx="9">
                  <c:v>30.128074000000002</c:v>
                </c:pt>
                <c:pt idx="10">
                  <c:v>29.26174</c:v>
                </c:pt>
                <c:pt idx="11">
                  <c:v>28.583541</c:v>
                </c:pt>
                <c:pt idx="12">
                  <c:v>28.036155999999998</c:v>
                </c:pt>
                <c:pt idx="13">
                  <c:v>27.590474</c:v>
                </c:pt>
                <c:pt idx="14">
                  <c:v>27.229168999999999</c:v>
                </c:pt>
                <c:pt idx="15">
                  <c:v>26.921254000000001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C1-4F6B-8F85-1931345CD48C}"/>
            </c:ext>
          </c:extLst>
        </c:ser>
        <c:ser>
          <c:idx val="2"/>
          <c:order val="2"/>
          <c:tx>
            <c:v>1080p</c:v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Sheet1!$G$1:$G$16</c:f>
              <c:numCache>
                <c:formatCode>General</c:formatCode>
                <c:ptCount val="16"/>
                <c:pt idx="0">
                  <c:v>79921.672500000001</c:v>
                </c:pt>
                <c:pt idx="1">
                  <c:v>64082.595000000001</c:v>
                </c:pt>
                <c:pt idx="2">
                  <c:v>50230.815000000002</c:v>
                </c:pt>
                <c:pt idx="3">
                  <c:v>39348.794999999998</c:v>
                </c:pt>
                <c:pt idx="4">
                  <c:v>30259.627499999999</c:v>
                </c:pt>
                <c:pt idx="5">
                  <c:v>23793.787499999999</c:v>
                </c:pt>
                <c:pt idx="6">
                  <c:v>17221.080000000002</c:v>
                </c:pt>
                <c:pt idx="7">
                  <c:v>13001.61</c:v>
                </c:pt>
                <c:pt idx="8">
                  <c:v>9284.4750000000004</c:v>
                </c:pt>
                <c:pt idx="9">
                  <c:v>6624.1424999999999</c:v>
                </c:pt>
                <c:pt idx="10">
                  <c:v>4513.2524999999996</c:v>
                </c:pt>
                <c:pt idx="11">
                  <c:v>2942.6325000000002</c:v>
                </c:pt>
                <c:pt idx="12">
                  <c:v>1855.575</c:v>
                </c:pt>
                <c:pt idx="13">
                  <c:v>1112.6025</c:v>
                </c:pt>
                <c:pt idx="14">
                  <c:v>651.28499999999997</c:v>
                </c:pt>
                <c:pt idx="15">
                  <c:v>378.09750000000003</c:v>
                </c:pt>
              </c:numCache>
            </c:numRef>
          </c:xVal>
          <c:yVal>
            <c:numRef>
              <c:f>Sheet1!$H$1:$H$16</c:f>
              <c:numCache>
                <c:formatCode>General</c:formatCode>
                <c:ptCount val="16"/>
                <c:pt idx="0">
                  <c:v>39.557685999999997</c:v>
                </c:pt>
                <c:pt idx="1">
                  <c:v>39.243408000000002</c:v>
                </c:pt>
                <c:pt idx="2">
                  <c:v>38.743020000000001</c:v>
                </c:pt>
                <c:pt idx="3">
                  <c:v>38.157569000000002</c:v>
                </c:pt>
                <c:pt idx="4">
                  <c:v>37.322873999999999</c:v>
                </c:pt>
                <c:pt idx="5">
                  <c:v>36.503802999999998</c:v>
                </c:pt>
                <c:pt idx="6">
                  <c:v>35.248581999999999</c:v>
                </c:pt>
                <c:pt idx="7">
                  <c:v>34.197266999999997</c:v>
                </c:pt>
                <c:pt idx="8">
                  <c:v>33.002566999999999</c:v>
                </c:pt>
                <c:pt idx="9">
                  <c:v>31.891290000000001</c:v>
                </c:pt>
                <c:pt idx="10">
                  <c:v>30.815124000000001</c:v>
                </c:pt>
                <c:pt idx="11">
                  <c:v>29.867213</c:v>
                </c:pt>
                <c:pt idx="12">
                  <c:v>29.07638</c:v>
                </c:pt>
                <c:pt idx="13">
                  <c:v>28.417691000000001</c:v>
                </c:pt>
                <c:pt idx="14">
                  <c:v>27.878087000000001</c:v>
                </c:pt>
                <c:pt idx="15">
                  <c:v>27.437383000000001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C1-4F6B-8F85-1931345CD48C}"/>
            </c:ext>
          </c:extLst>
        </c:ser>
        <c:ser>
          <c:idx val="3"/>
          <c:order val="3"/>
          <c:tx>
            <c:v>2160p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Sheet1!$I$1:$I$16</c:f>
              <c:numCache>
                <c:formatCode>General</c:formatCode>
                <c:ptCount val="16"/>
                <c:pt idx="0">
                  <c:v>247106.14499999999</c:v>
                </c:pt>
                <c:pt idx="1">
                  <c:v>180231.60750000001</c:v>
                </c:pt>
                <c:pt idx="2">
                  <c:v>128203.65</c:v>
                </c:pt>
                <c:pt idx="3">
                  <c:v>92932.177500000005</c:v>
                </c:pt>
                <c:pt idx="4">
                  <c:v>68285.302500000005</c:v>
                </c:pt>
                <c:pt idx="5">
                  <c:v>52541.917500000003</c:v>
                </c:pt>
                <c:pt idx="6">
                  <c:v>38311.102500000001</c:v>
                </c:pt>
                <c:pt idx="7">
                  <c:v>29534.46</c:v>
                </c:pt>
                <c:pt idx="8">
                  <c:v>22182.39</c:v>
                </c:pt>
                <c:pt idx="9">
                  <c:v>16998.57</c:v>
                </c:pt>
                <c:pt idx="10">
                  <c:v>12813.8025</c:v>
                </c:pt>
                <c:pt idx="11">
                  <c:v>9458.8349999999991</c:v>
                </c:pt>
                <c:pt idx="12">
                  <c:v>6742.9575000000004</c:v>
                </c:pt>
                <c:pt idx="13">
                  <c:v>4624.0725000000002</c:v>
                </c:pt>
                <c:pt idx="14">
                  <c:v>3046.0650000000001</c:v>
                </c:pt>
                <c:pt idx="15">
                  <c:v>1931.2725</c:v>
                </c:pt>
              </c:numCache>
            </c:numRef>
          </c:xVal>
          <c:yVal>
            <c:numRef>
              <c:f>Sheet1!$J$1:$J$16</c:f>
              <c:numCache>
                <c:formatCode>General</c:formatCode>
                <c:ptCount val="16"/>
                <c:pt idx="0">
                  <c:v>45.095363999999996</c:v>
                </c:pt>
                <c:pt idx="1">
                  <c:v>44.209902999999997</c:v>
                </c:pt>
                <c:pt idx="2">
                  <c:v>43.082262</c:v>
                </c:pt>
                <c:pt idx="3">
                  <c:v>42.084701000000003</c:v>
                </c:pt>
                <c:pt idx="4">
                  <c:v>40.970570000000002</c:v>
                </c:pt>
                <c:pt idx="5">
                  <c:v>39.987302999999997</c:v>
                </c:pt>
                <c:pt idx="6">
                  <c:v>38.598568999999998</c:v>
                </c:pt>
                <c:pt idx="7">
                  <c:v>37.473883999999998</c:v>
                </c:pt>
                <c:pt idx="8">
                  <c:v>36.225923999999999</c:v>
                </c:pt>
                <c:pt idx="9">
                  <c:v>35.08961</c:v>
                </c:pt>
                <c:pt idx="10">
                  <c:v>33.954545000000003</c:v>
                </c:pt>
                <c:pt idx="11">
                  <c:v>32.855736999999998</c:v>
                </c:pt>
                <c:pt idx="12">
                  <c:v>31.781313000000001</c:v>
                </c:pt>
                <c:pt idx="13">
                  <c:v>30.759333000000002</c:v>
                </c:pt>
                <c:pt idx="14">
                  <c:v>29.843467</c:v>
                </c:pt>
                <c:pt idx="15">
                  <c:v>29.031556999999999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C1-4F6B-8F85-1931345CD48C}"/>
            </c:ext>
          </c:extLst>
        </c:ser>
        <c:ser>
          <c:idx val="4"/>
          <c:order val="4"/>
          <c:tx>
            <c:v>crossP_1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Sheet1!$L$1:$L$16</c:f>
              <c:numCache>
                <c:formatCode>General</c:formatCode>
                <c:ptCount val="16"/>
                <c:pt idx="0">
                  <c:v>4542.8362500000003</c:v>
                </c:pt>
                <c:pt idx="1">
                  <c:v>4542.8362500000003</c:v>
                </c:pt>
                <c:pt idx="2">
                  <c:v>4542.8362500000003</c:v>
                </c:pt>
                <c:pt idx="3">
                  <c:v>4542.8362500000003</c:v>
                </c:pt>
                <c:pt idx="4">
                  <c:v>4542.8362500000003</c:v>
                </c:pt>
                <c:pt idx="5">
                  <c:v>4542.8362500000003</c:v>
                </c:pt>
                <c:pt idx="6">
                  <c:v>4542.8362500000003</c:v>
                </c:pt>
                <c:pt idx="7">
                  <c:v>4542.8362500000003</c:v>
                </c:pt>
                <c:pt idx="8">
                  <c:v>4542.8362500000003</c:v>
                </c:pt>
                <c:pt idx="9">
                  <c:v>4542.8362500000003</c:v>
                </c:pt>
                <c:pt idx="10">
                  <c:v>4542.8362500000003</c:v>
                </c:pt>
                <c:pt idx="11">
                  <c:v>4542.8362500000003</c:v>
                </c:pt>
                <c:pt idx="12">
                  <c:v>4542.8362500000003</c:v>
                </c:pt>
                <c:pt idx="13">
                  <c:v>4542.8362500000003</c:v>
                </c:pt>
                <c:pt idx="14">
                  <c:v>4542.8362500000003</c:v>
                </c:pt>
                <c:pt idx="15">
                  <c:v>4542.8362500000003</c:v>
                </c:pt>
              </c:numCache>
            </c:numRef>
          </c:xVal>
          <c:yVal>
            <c:numRef>
              <c:f>Sheet1!$O$1:$O$16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7C1-4F6B-8F85-1931345CD48C}"/>
            </c:ext>
          </c:extLst>
        </c:ser>
        <c:ser>
          <c:idx val="5"/>
          <c:order val="5"/>
          <c:tx>
            <c:v>crossP_2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Sheet1!$M$1:$M$16</c:f>
              <c:numCache>
                <c:formatCode>General</c:formatCode>
                <c:ptCount val="16"/>
                <c:pt idx="0">
                  <c:v>8184.7124999999996</c:v>
                </c:pt>
                <c:pt idx="1">
                  <c:v>8184.7124999999996</c:v>
                </c:pt>
                <c:pt idx="2">
                  <c:v>8184.7124999999996</c:v>
                </c:pt>
                <c:pt idx="3">
                  <c:v>8184.7124999999996</c:v>
                </c:pt>
                <c:pt idx="4">
                  <c:v>8184.7124999999996</c:v>
                </c:pt>
                <c:pt idx="5">
                  <c:v>8184.7124999999996</c:v>
                </c:pt>
                <c:pt idx="6">
                  <c:v>8184.7124999999996</c:v>
                </c:pt>
                <c:pt idx="7">
                  <c:v>8184.7124999999996</c:v>
                </c:pt>
                <c:pt idx="8">
                  <c:v>8184.7124999999996</c:v>
                </c:pt>
                <c:pt idx="9">
                  <c:v>8184.7124999999996</c:v>
                </c:pt>
                <c:pt idx="10">
                  <c:v>8184.7124999999996</c:v>
                </c:pt>
                <c:pt idx="11">
                  <c:v>8184.7124999999996</c:v>
                </c:pt>
                <c:pt idx="12">
                  <c:v>8184.7124999999996</c:v>
                </c:pt>
                <c:pt idx="13">
                  <c:v>8184.7124999999996</c:v>
                </c:pt>
                <c:pt idx="14">
                  <c:v>8184.7124999999996</c:v>
                </c:pt>
                <c:pt idx="15">
                  <c:v>8184.7124999999996</c:v>
                </c:pt>
              </c:numCache>
            </c:numRef>
          </c:xVal>
          <c:yVal>
            <c:numRef>
              <c:f>Sheet1!$O$1:$O$16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7C1-4F6B-8F85-1931345CD48C}"/>
            </c:ext>
          </c:extLst>
        </c:ser>
        <c:ser>
          <c:idx val="6"/>
          <c:order val="6"/>
          <c:tx>
            <c:v>crossP_3</c:v>
          </c:tx>
          <c:spPr>
            <a:ln w="19050" cap="flat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Sheet1!$N$1:$N$16</c:f>
              <c:numCache>
                <c:formatCode>General</c:formatCode>
                <c:ptCount val="16"/>
                <c:pt idx="0">
                  <c:v>25664.123749999999</c:v>
                </c:pt>
                <c:pt idx="1">
                  <c:v>25664.123749999999</c:v>
                </c:pt>
                <c:pt idx="2">
                  <c:v>25664.123749999999</c:v>
                </c:pt>
                <c:pt idx="3">
                  <c:v>25664.123749999999</c:v>
                </c:pt>
                <c:pt idx="4">
                  <c:v>25664.123749999999</c:v>
                </c:pt>
                <c:pt idx="5">
                  <c:v>25664.123749999999</c:v>
                </c:pt>
                <c:pt idx="6">
                  <c:v>25664.123749999999</c:v>
                </c:pt>
                <c:pt idx="7">
                  <c:v>25664.123749999999</c:v>
                </c:pt>
                <c:pt idx="8">
                  <c:v>25664.123749999999</c:v>
                </c:pt>
                <c:pt idx="9">
                  <c:v>25664.123749999999</c:v>
                </c:pt>
                <c:pt idx="10">
                  <c:v>25664.123749999999</c:v>
                </c:pt>
                <c:pt idx="11">
                  <c:v>25664.123749999999</c:v>
                </c:pt>
                <c:pt idx="12">
                  <c:v>25664.123749999999</c:v>
                </c:pt>
                <c:pt idx="13">
                  <c:v>25664.123749999999</c:v>
                </c:pt>
                <c:pt idx="14">
                  <c:v>25664.123749999999</c:v>
                </c:pt>
                <c:pt idx="15">
                  <c:v>25664.123749999999</c:v>
                </c:pt>
              </c:numCache>
            </c:numRef>
          </c:xVal>
          <c:yVal>
            <c:numRef>
              <c:f>Sheet1!$O$1:$O$16</c:f>
              <c:numCache>
                <c:formatCode>General</c:formatCode>
                <c:ptCount val="16"/>
                <c:pt idx="0">
                  <c:v>25</c:v>
                </c:pt>
                <c:pt idx="1">
                  <c:v>27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35</c:v>
                </c:pt>
                <c:pt idx="6">
                  <c:v>37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  <c:pt idx="10">
                  <c:v>45</c:v>
                </c:pt>
                <c:pt idx="11">
                  <c:v>47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7C1-4F6B-8F85-1931345C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7932208"/>
        <c:axId val="-1357934384"/>
      </c:scatterChart>
      <c:valAx>
        <c:axId val="-1357932208"/>
        <c:scaling>
          <c:orientation val="minMax"/>
          <c:max val="6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Bitrate</a:t>
                </a:r>
                <a:r>
                  <a:rPr lang="en-US" baseline="0" dirty="0"/>
                  <a:t> (</a:t>
                </a:r>
                <a:r>
                  <a:rPr lang="en-US" dirty="0" err="1"/>
                  <a:t>kbs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7934384"/>
        <c:crosses val="autoZero"/>
        <c:crossBetween val="midCat"/>
      </c:valAx>
      <c:valAx>
        <c:axId val="-1357934384"/>
        <c:scaling>
          <c:orientation val="minMax"/>
          <c:max val="4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Scaled PSNR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79322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8198184929370163"/>
          <c:y val="0.53397367186725964"/>
          <c:w val="0.13761213783735959"/>
          <c:h val="0.25659916960929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24BB-D4CE-481B-870A-0FB393A6E86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E493-CB38-42D4-B983-99D3862A7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8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4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0E493-CB38-42D4-B983-99D3862A7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47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7F0F-81D3-47ED-9F67-2B3A279B2E63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47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FFE8-AD5A-4005-BB33-A56A4C5D5D45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5EF-12E3-4946-B1B3-FAA6212AFFBF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39245" cy="6858000"/>
            <a:chOff x="385011" y="0"/>
            <a:chExt cx="139245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85011" y="0"/>
              <a:ext cx="13924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85011" y="365124"/>
              <a:ext cx="139245" cy="1325563"/>
            </a:xfrm>
            <a:prstGeom prst="rect">
              <a:avLst/>
            </a:prstGeom>
            <a:solidFill>
              <a:srgbClr val="F774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+mj-lt"/>
              </a:defRPr>
            </a:lvl1pPr>
            <a:lvl2pPr>
              <a:defRPr lang="en-US" sz="2000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US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latin typeface="+mj-lt"/>
              </a:defRPr>
            </a:lvl1pPr>
            <a:lvl2pPr>
              <a:defRPr lang="en-US" sz="2000" smtClean="0">
                <a:latin typeface="+mj-lt"/>
              </a:defRPr>
            </a:lvl2pPr>
            <a:lvl3pPr>
              <a:defRPr lang="en-US" smtClean="0">
                <a:latin typeface="+mj-lt"/>
              </a:defRPr>
            </a:lvl3pPr>
            <a:lvl4pPr>
              <a:defRPr lang="en-US" smtClean="0">
                <a:latin typeface="+mj-lt"/>
              </a:defRPr>
            </a:lvl4pPr>
            <a:lvl5pPr>
              <a:defRPr lang="en-US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8E12-B7D8-4BBE-B1A9-F7644E491FF4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39245" cy="6858000"/>
            <a:chOff x="385011" y="0"/>
            <a:chExt cx="139245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85011" y="0"/>
              <a:ext cx="13924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85011" y="365124"/>
              <a:ext cx="139245" cy="1325563"/>
            </a:xfrm>
            <a:prstGeom prst="rect">
              <a:avLst/>
            </a:prstGeom>
            <a:solidFill>
              <a:srgbClr val="F774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97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921C-B72D-42AB-93FE-28DE008874C4}" type="datetime1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39245" cy="6858000"/>
            <a:chOff x="385011" y="0"/>
            <a:chExt cx="139245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85011" y="0"/>
              <a:ext cx="13924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85011" y="365124"/>
              <a:ext cx="139245" cy="1325563"/>
            </a:xfrm>
            <a:prstGeom prst="rect">
              <a:avLst/>
            </a:prstGeom>
            <a:solidFill>
              <a:srgbClr val="F774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96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2784-7F8D-4EAF-B580-3008C78FAF0F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ViSNext’22, Fatemeh Nasiri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4ED8-41A5-4BC1-B825-2DC23435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60.png"/><Relationship Id="rId3" Type="http://schemas.openxmlformats.org/officeDocument/2006/relationships/image" Target="../media/image114.png"/><Relationship Id="rId17" Type="http://schemas.openxmlformats.org/officeDocument/2006/relationships/image" Target="../media/image450.png"/><Relationship Id="rId2" Type="http://schemas.openxmlformats.org/officeDocument/2006/relationships/image" Target="../media/image113.png"/><Relationship Id="rId16" Type="http://schemas.openxmlformats.org/officeDocument/2006/relationships/image" Target="../media/image440.png"/><Relationship Id="rId20" Type="http://schemas.openxmlformats.org/officeDocument/2006/relationships/image" Target="../media/image4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15" Type="http://schemas.openxmlformats.org/officeDocument/2006/relationships/image" Target="../media/image430.png"/><Relationship Id="rId19" Type="http://schemas.openxmlformats.org/officeDocument/2006/relationships/image" Target="../media/image470.png"/><Relationship Id="rId4" Type="http://schemas.openxmlformats.org/officeDocument/2006/relationships/image" Target="../media/image115.png"/><Relationship Id="rId1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7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3213180" y="1765807"/>
            <a:ext cx="7333952" cy="16807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Multi-Preset Video Encoder Bitrate Ladder Prediction</a:t>
            </a:r>
            <a:endParaRPr lang="fr-F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3"/>
          <p:cNvSpPr txBox="1"/>
          <p:nvPr/>
        </p:nvSpPr>
        <p:spPr>
          <a:xfrm>
            <a:off x="3347187" y="3769209"/>
            <a:ext cx="384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Fatemeh NASIRI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3439" y="851602"/>
            <a:ext cx="2234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80"/>
                </a:solidFill>
                <a:effectLst/>
              </a:rPr>
              <a:t>ViSNext’22</a:t>
            </a:r>
            <a:endParaRPr lang="en-US" sz="3200" b="1" dirty="0"/>
          </a:p>
        </p:txBody>
      </p:sp>
      <p:pic>
        <p:nvPicPr>
          <p:cNvPr id="1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" y="898899"/>
            <a:ext cx="1867474" cy="502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" y="4420556"/>
            <a:ext cx="1945590" cy="421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7" y="2609481"/>
            <a:ext cx="1575265" cy="42180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E01E-C965-4DC0-AE29-BAD0E30A2A19}" type="datetime1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9A385-E4CC-AAC2-B047-5046EEBFCC18}"/>
              </a:ext>
            </a:extLst>
          </p:cNvPr>
          <p:cNvGrpSpPr/>
          <p:nvPr/>
        </p:nvGrpSpPr>
        <p:grpSpPr>
          <a:xfrm>
            <a:off x="2535356" y="0"/>
            <a:ext cx="139245" cy="6858000"/>
            <a:chOff x="385011" y="0"/>
            <a:chExt cx="139245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632C3-2993-95A4-502C-A45B3BA11DBE}"/>
                </a:ext>
              </a:extLst>
            </p:cNvPr>
            <p:cNvSpPr/>
            <p:nvPr userDrawn="1"/>
          </p:nvSpPr>
          <p:spPr>
            <a:xfrm>
              <a:off x="385011" y="0"/>
              <a:ext cx="13924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3F8BC8-77F0-85F4-FA78-768D3BD240B8}"/>
                </a:ext>
              </a:extLst>
            </p:cNvPr>
            <p:cNvSpPr/>
            <p:nvPr userDrawn="1"/>
          </p:nvSpPr>
          <p:spPr>
            <a:xfrm>
              <a:off x="385011" y="365124"/>
              <a:ext cx="139245" cy="1325563"/>
            </a:xfrm>
            <a:prstGeom prst="rect">
              <a:avLst/>
            </a:prstGeom>
            <a:solidFill>
              <a:srgbClr val="F7740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99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6916" b="9297"/>
          <a:stretch/>
        </p:blipFill>
        <p:spPr>
          <a:xfrm>
            <a:off x="1850738" y="3842205"/>
            <a:ext cx="3614606" cy="2204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052987" y="2170179"/>
                <a:ext cx="4623913" cy="1220895"/>
              </a:xfrm>
              <a:prstGeom prst="roundRect">
                <a:avLst/>
              </a:prstGeom>
              <a:ln>
                <a:solidFill>
                  <a:srgbClr val="F6951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7" y="2170179"/>
                <a:ext cx="4623913" cy="122089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695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Content-specified bitrate ladder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FEAB-D344-4461-89C6-E23044BBC501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0" y="2291687"/>
            <a:ext cx="4325566" cy="97787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72856" y="4256727"/>
            <a:ext cx="3082523" cy="2139642"/>
            <a:chOff x="6498075" y="3942582"/>
            <a:chExt cx="3082523" cy="2139642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5963987" y="4476670"/>
              <a:ext cx="13759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Resolution Index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74929" y="5774447"/>
              <a:ext cx="15056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Log(Bitrate (kbps))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1120698" y="4840241"/>
            <a:ext cx="107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Scaled PSNR</a:t>
            </a:r>
            <a:endParaRPr lang="en-US" sz="1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2613" y="6006083"/>
            <a:ext cx="1505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Log(Bitrate (kbps))</a:t>
            </a:r>
            <a:endParaRPr lang="en-US" sz="14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50663" y="1581610"/>
            <a:ext cx="2054338" cy="463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Cross-over bitrate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27815" y="1884733"/>
            <a:ext cx="222848" cy="37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49111" r="3585" b="11778"/>
          <a:stretch/>
        </p:blipFill>
        <p:spPr>
          <a:xfrm>
            <a:off x="6780634" y="3700942"/>
            <a:ext cx="3609496" cy="23972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86619" y="1449060"/>
            <a:ext cx="6617000" cy="1181436"/>
            <a:chOff x="4590929" y="1339736"/>
            <a:chExt cx="6617000" cy="1181436"/>
          </a:xfrm>
        </p:grpSpPr>
        <p:grpSp>
          <p:nvGrpSpPr>
            <p:cNvPr id="21" name="Group 20"/>
            <p:cNvGrpSpPr/>
            <p:nvPr/>
          </p:nvGrpSpPr>
          <p:grpSpPr>
            <a:xfrm>
              <a:off x="6302554" y="1884733"/>
              <a:ext cx="4905375" cy="636439"/>
              <a:chOff x="6524625" y="2112605"/>
              <a:chExt cx="4905375" cy="63643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524625" y="2112605"/>
                <a:ext cx="4905375" cy="636439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+mj-lt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636" y="2338452"/>
                <a:ext cx="4709164" cy="283464"/>
              </a:xfrm>
              <a:prstGeom prst="rect">
                <a:avLst/>
              </a:prstGeom>
            </p:spPr>
          </p:pic>
        </p:grpSp>
        <p:cxnSp>
          <p:nvCxnSpPr>
            <p:cNvPr id="31" name="Straight Arrow Connector 30"/>
            <p:cNvCxnSpPr>
              <a:stCxn id="32" idx="1"/>
            </p:cNvCxnSpPr>
            <p:nvPr/>
          </p:nvCxnSpPr>
          <p:spPr>
            <a:xfrm flipH="1">
              <a:off x="7298575" y="1571670"/>
              <a:ext cx="1477490" cy="538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8776065" y="1339736"/>
              <a:ext cx="1950720" cy="4638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+mj-lt"/>
                </a:rPr>
                <a:t>Bitrate ladder</a:t>
              </a:r>
            </a:p>
          </p:txBody>
        </p:sp>
        <p:cxnSp>
          <p:nvCxnSpPr>
            <p:cNvPr id="23" name="Straight Arrow Connector 22"/>
            <p:cNvCxnSpPr>
              <a:stCxn id="26" idx="2"/>
            </p:cNvCxnSpPr>
            <p:nvPr/>
          </p:nvCxnSpPr>
          <p:spPr>
            <a:xfrm>
              <a:off x="6302524" y="1822055"/>
              <a:ext cx="257670" cy="285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4590929" y="1358187"/>
              <a:ext cx="3423189" cy="4638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+mj-lt"/>
                </a:rPr>
                <a:t>index of the optimal resolution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733910" y="3501233"/>
            <a:ext cx="197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Cross-over bitrates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52974" y="3529248"/>
            <a:ext cx="145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Bitrate ladder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6473F01-ED01-41E3-2A13-5AE414A7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20095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Fast-pass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FEAB-D344-4461-89C6-E23044BBC501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BDE7-AAEC-1120-7F54-40F285BA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84" y="1690688"/>
            <a:ext cx="5515953" cy="4351338"/>
          </a:xfrm>
        </p:spPr>
        <p:txBody>
          <a:bodyPr/>
          <a:lstStyle/>
          <a:p>
            <a:r>
              <a:rPr lang="en-US" dirty="0"/>
              <a:t>Multi-preset encoder </a:t>
            </a:r>
          </a:p>
          <a:p>
            <a:r>
              <a:rPr lang="en-US" dirty="0"/>
              <a:t>5 presets in </a:t>
            </a:r>
            <a:r>
              <a:rPr lang="en-US" dirty="0" err="1"/>
              <a:t>VVenC</a:t>
            </a:r>
            <a:r>
              <a:rPr lang="en-US" dirty="0"/>
              <a:t> encoder:</a:t>
            </a:r>
          </a:p>
          <a:p>
            <a:pPr lvl="1"/>
            <a:r>
              <a:rPr lang="en-US" dirty="0"/>
              <a:t>“Faster”</a:t>
            </a:r>
          </a:p>
          <a:p>
            <a:pPr lvl="1"/>
            <a:r>
              <a:rPr lang="en-US" dirty="0"/>
              <a:t>“Fast” </a:t>
            </a:r>
          </a:p>
          <a:p>
            <a:pPr lvl="1"/>
            <a:r>
              <a:rPr lang="en-US" dirty="0"/>
              <a:t>“Medium”</a:t>
            </a:r>
          </a:p>
          <a:p>
            <a:pPr lvl="1"/>
            <a:r>
              <a:rPr lang="en-US" dirty="0"/>
              <a:t>“Slow”</a:t>
            </a:r>
          </a:p>
          <a:p>
            <a:pPr lvl="1"/>
            <a:r>
              <a:rPr lang="en-US" dirty="0"/>
              <a:t>“Slower” </a:t>
            </a:r>
          </a:p>
          <a:p>
            <a:r>
              <a:rPr lang="en-US" dirty="0"/>
              <a:t>Estimate a slower preset’s bitrate ladder from a faster preset’s bitrate ladder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5A064-5E84-725B-8DBF-7F1E43CC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089" y="1233558"/>
            <a:ext cx="5210711" cy="39337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1CB4DD-3050-8BFD-5365-5193F06A8603}"/>
              </a:ext>
            </a:extLst>
          </p:cNvPr>
          <p:cNvSpPr txBox="1"/>
          <p:nvPr/>
        </p:nvSpPr>
        <p:spPr>
          <a:xfrm>
            <a:off x="5910099" y="5158470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latin typeface="+mj-lt"/>
              </a:rPr>
              <a:t>The relative position of cross-point bitrates of the</a:t>
            </a:r>
            <a:br>
              <a:rPr lang="en-US" dirty="0">
                <a:latin typeface="+mj-lt"/>
              </a:rPr>
            </a:br>
            <a:r>
              <a:rPr lang="en-US" dirty="0">
                <a:effectLst/>
                <a:latin typeface="+mj-lt"/>
              </a:rPr>
              <a:t>“slow” preset of </a:t>
            </a:r>
            <a:r>
              <a:rPr lang="en-US" dirty="0" err="1">
                <a:effectLst/>
                <a:latin typeface="+mj-lt"/>
              </a:rPr>
              <a:t>VVenC</a:t>
            </a:r>
            <a:r>
              <a:rPr lang="en-US" dirty="0">
                <a:effectLst/>
                <a:latin typeface="+mj-lt"/>
              </a:rPr>
              <a:t>, with respect to its “faster” preset.</a:t>
            </a:r>
            <a:endParaRPr lang="en-US" dirty="0">
              <a:latin typeface="+mj-lt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BBC12A61-C256-494A-393F-AC167F83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7874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Fast-pass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FEAB-D344-4461-89C6-E23044BBC501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12</a:t>
            </a:fld>
            <a:endParaRPr lang="en-US"/>
          </a:p>
        </p:txBody>
      </p:sp>
      <p:sp>
        <p:nvSpPr>
          <p:cNvPr id="8" name="Rounded Rectangle 382">
            <a:extLst>
              <a:ext uri="{FF2B5EF4-FFF2-40B4-BE49-F238E27FC236}">
                <a16:creationId xmlns:a16="http://schemas.microsoft.com/office/drawing/2014/main" id="{DE969979-0081-079F-7442-01C7FAE0F404}"/>
              </a:ext>
            </a:extLst>
          </p:cNvPr>
          <p:cNvSpPr/>
          <p:nvPr/>
        </p:nvSpPr>
        <p:spPr>
          <a:xfrm>
            <a:off x="6999649" y="3151850"/>
            <a:ext cx="3721878" cy="585206"/>
          </a:xfrm>
          <a:prstGeom prst="roundRect">
            <a:avLst/>
          </a:prstGeom>
          <a:ln>
            <a:solidFill>
              <a:srgbClr val="F695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111316-A24A-23A1-98CC-713FA97C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34" y="3214554"/>
            <a:ext cx="3383280" cy="409984"/>
          </a:xfrm>
          <a:prstGeom prst="rect">
            <a:avLst/>
          </a:prstGeom>
        </p:spPr>
      </p:pic>
      <p:sp>
        <p:nvSpPr>
          <p:cNvPr id="19" name="Rounded Rectangle 386">
            <a:extLst>
              <a:ext uri="{FF2B5EF4-FFF2-40B4-BE49-F238E27FC236}">
                <a16:creationId xmlns:a16="http://schemas.microsoft.com/office/drawing/2014/main" id="{CEB9DA18-B03F-C7BA-F16F-69D82986C384}"/>
              </a:ext>
            </a:extLst>
          </p:cNvPr>
          <p:cNvSpPr/>
          <p:nvPr/>
        </p:nvSpPr>
        <p:spPr>
          <a:xfrm>
            <a:off x="7710642" y="2339911"/>
            <a:ext cx="3217703" cy="4638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A slow preset bitrate ladder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B5F032-FBD0-1EEC-1DDA-53859C884D14}"/>
              </a:ext>
            </a:extLst>
          </p:cNvPr>
          <p:cNvCxnSpPr/>
          <p:nvPr/>
        </p:nvCxnSpPr>
        <p:spPr>
          <a:xfrm flipH="1">
            <a:off x="7487795" y="2643034"/>
            <a:ext cx="222848" cy="66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le 390">
            <a:extLst>
              <a:ext uri="{FF2B5EF4-FFF2-40B4-BE49-F238E27FC236}">
                <a16:creationId xmlns:a16="http://schemas.microsoft.com/office/drawing/2014/main" id="{918C9501-9763-F344-E0BD-584F4AF69C7A}"/>
              </a:ext>
            </a:extLst>
          </p:cNvPr>
          <p:cNvSpPr/>
          <p:nvPr/>
        </p:nvSpPr>
        <p:spPr>
          <a:xfrm>
            <a:off x="8032745" y="4582433"/>
            <a:ext cx="3010885" cy="463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A fast preset bitrate ladder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F699B8-51A2-C0C3-4685-611403E408DE}"/>
              </a:ext>
            </a:extLst>
          </p:cNvPr>
          <p:cNvCxnSpPr>
            <a:stCxn id="30" idx="0"/>
          </p:cNvCxnSpPr>
          <p:nvPr/>
        </p:nvCxnSpPr>
        <p:spPr>
          <a:xfrm flipH="1" flipV="1">
            <a:off x="9471020" y="3601616"/>
            <a:ext cx="67168" cy="98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97">
            <a:extLst>
              <a:ext uri="{FF2B5EF4-FFF2-40B4-BE49-F238E27FC236}">
                <a16:creationId xmlns:a16="http://schemas.microsoft.com/office/drawing/2014/main" id="{99D9127E-A701-565F-7E7B-76364A42F571}"/>
              </a:ext>
            </a:extLst>
          </p:cNvPr>
          <p:cNvSpPr/>
          <p:nvPr/>
        </p:nvSpPr>
        <p:spPr>
          <a:xfrm>
            <a:off x="7186908" y="4010351"/>
            <a:ext cx="1047467" cy="463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video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BEB9C1-425E-11F1-EF61-7836B3BBAD08}"/>
              </a:ext>
            </a:extLst>
          </p:cNvPr>
          <p:cNvCxnSpPr>
            <a:stCxn id="34" idx="0"/>
          </p:cNvCxnSpPr>
          <p:nvPr/>
        </p:nvCxnSpPr>
        <p:spPr>
          <a:xfrm flipV="1">
            <a:off x="7710642" y="3601616"/>
            <a:ext cx="1391347" cy="40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AD73EF4C-A936-DC0B-0796-5625E954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9" y="1358200"/>
            <a:ext cx="6170857" cy="4532675"/>
          </a:xfrm>
          <a:prstGeom prst="rect">
            <a:avLst/>
          </a:prstGeom>
        </p:spPr>
      </p:pic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DD2F9670-A12A-C5D0-AEDD-3BBCFA13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85910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Fast-pass method: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FEAB-D344-4461-89C6-E23044BBC501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9725E5-22A9-36C2-4613-4487E81C17BD}"/>
              </a:ext>
            </a:extLst>
          </p:cNvPr>
          <p:cNvGrpSpPr>
            <a:grpSpLocks noChangeAspect="1"/>
          </p:cNvGrpSpPr>
          <p:nvPr/>
        </p:nvGrpSpPr>
        <p:grpSpPr>
          <a:xfrm>
            <a:off x="2939961" y="1529092"/>
            <a:ext cx="7147647" cy="4389120"/>
            <a:chOff x="1064573" y="1471613"/>
            <a:chExt cx="7612716" cy="46747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5F3496-DCFF-985D-8AAA-0FEC0EDD8703}"/>
                </a:ext>
              </a:extLst>
            </p:cNvPr>
            <p:cNvSpPr/>
            <p:nvPr/>
          </p:nvSpPr>
          <p:spPr>
            <a:xfrm>
              <a:off x="4489538" y="2530306"/>
              <a:ext cx="1142095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feature extractor</a:t>
              </a:r>
              <a:endParaRPr lang="fr-F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CA99B2-9858-C040-1409-96B806BD7EF2}"/>
                </a:ext>
              </a:extLst>
            </p:cNvPr>
            <p:cNvSpPr/>
            <p:nvPr/>
          </p:nvSpPr>
          <p:spPr>
            <a:xfrm>
              <a:off x="3352800" y="2547547"/>
              <a:ext cx="684281" cy="636345"/>
            </a:xfrm>
            <a:prstGeom prst="rect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3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8D4DF-7640-14EC-CAAE-9BF8C67B4BA4}"/>
                </a:ext>
              </a:extLst>
            </p:cNvPr>
            <p:cNvSpPr/>
            <p:nvPr/>
          </p:nvSpPr>
          <p:spPr>
            <a:xfrm>
              <a:off x="1960510" y="2547547"/>
              <a:ext cx="684281" cy="636345"/>
            </a:xfrm>
            <a:prstGeom prst="rect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3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2198DD-4249-1E95-22EA-BC2A3FC46841}"/>
                </a:ext>
              </a:extLst>
            </p:cNvPr>
            <p:cNvSpPr/>
            <p:nvPr/>
          </p:nvSpPr>
          <p:spPr>
            <a:xfrm>
              <a:off x="1988982" y="5318383"/>
              <a:ext cx="1039042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 model </a:t>
              </a:r>
              <a:r>
                <a:rPr lang="en-US" sz="12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fr-FR" sz="12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rganigramme : Entrée manuelle 10">
              <a:extLst>
                <a:ext uri="{FF2B5EF4-FFF2-40B4-BE49-F238E27FC236}">
                  <a16:creationId xmlns:a16="http://schemas.microsoft.com/office/drawing/2014/main" id="{B2FD8BD6-3879-57BF-696F-95811E87E3B5}"/>
                </a:ext>
              </a:extLst>
            </p:cNvPr>
            <p:cNvSpPr/>
            <p:nvPr/>
          </p:nvSpPr>
          <p:spPr>
            <a:xfrm>
              <a:off x="5214077" y="5252465"/>
              <a:ext cx="757350" cy="618368"/>
            </a:xfrm>
            <a:prstGeom prst="flowChartManualIn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</a:t>
              </a:r>
              <a:r>
                <a:rPr lang="en-US" sz="14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fr-FR" sz="1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4">
                  <a:extLst>
                    <a:ext uri="{FF2B5EF4-FFF2-40B4-BE49-F238E27FC236}">
                      <a16:creationId xmlns:a16="http://schemas.microsoft.com/office/drawing/2014/main" id="{BF61A70D-B333-D3A3-1FC7-FEB2128A6CCB}"/>
                    </a:ext>
                  </a:extLst>
                </p:cNvPr>
                <p:cNvSpPr txBox="1"/>
                <p:nvPr/>
              </p:nvSpPr>
              <p:spPr>
                <a:xfrm>
                  <a:off x="1064573" y="1991339"/>
                  <a:ext cx="27803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7" name="ZoneTexte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22DA50D-E6FB-4433-A498-9306FDBB3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73" y="1991339"/>
                  <a:ext cx="278033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7">
                  <a:extLst>
                    <a:ext uri="{FF2B5EF4-FFF2-40B4-BE49-F238E27FC236}">
                      <a16:creationId xmlns:a16="http://schemas.microsoft.com/office/drawing/2014/main" id="{54B09127-B2C2-8F2E-1C99-6477B30287FA}"/>
                    </a:ext>
                  </a:extLst>
                </p:cNvPr>
                <p:cNvSpPr txBox="1"/>
                <p:nvPr/>
              </p:nvSpPr>
              <p:spPr>
                <a:xfrm>
                  <a:off x="1072372" y="1825345"/>
                  <a:ext cx="27803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8" name="ZoneTexte 1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46F1468-AAD8-42E4-99AA-8690F05C9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72" y="1825345"/>
                  <a:ext cx="278033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avec flèche 19">
              <a:extLst>
                <a:ext uri="{FF2B5EF4-FFF2-40B4-BE49-F238E27FC236}">
                  <a16:creationId xmlns:a16="http://schemas.microsoft.com/office/drawing/2014/main" id="{F12D4FD2-3558-03E0-1726-62D4ED7CF29F}"/>
                </a:ext>
              </a:extLst>
            </p:cNvPr>
            <p:cNvCxnSpPr>
              <a:cxnSpLocks/>
            </p:cNvCxnSpPr>
            <p:nvPr/>
          </p:nvCxnSpPr>
          <p:spPr>
            <a:xfrm>
              <a:off x="2258910" y="2152631"/>
              <a:ext cx="0" cy="36576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0">
                  <a:extLst>
                    <a:ext uri="{FF2B5EF4-FFF2-40B4-BE49-F238E27FC236}">
                      <a16:creationId xmlns:a16="http://schemas.microsoft.com/office/drawing/2014/main" id="{C9B2F24B-730E-3527-CBF3-37EACF4E43C3}"/>
                    </a:ext>
                  </a:extLst>
                </p:cNvPr>
                <p:cNvSpPr txBox="1"/>
                <p:nvPr/>
              </p:nvSpPr>
              <p:spPr>
                <a:xfrm>
                  <a:off x="2113199" y="1471613"/>
                  <a:ext cx="844118" cy="312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fr-FR" sz="203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slow</a:t>
                  </a:r>
                  <a:endParaRPr lang="fr-FR" sz="203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0" name="ZoneTexte 2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458DFD7-63F7-43A3-9E94-CCAD72835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199" y="1471613"/>
                  <a:ext cx="844118" cy="3125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231" t="-4167" b="-4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1">
                  <a:extLst>
                    <a:ext uri="{FF2B5EF4-FFF2-40B4-BE49-F238E27FC236}">
                      <a16:creationId xmlns:a16="http://schemas.microsoft.com/office/drawing/2014/main" id="{1D9F7DC3-E8EE-E5E5-39B6-B933FA2FE771}"/>
                    </a:ext>
                  </a:extLst>
                </p:cNvPr>
                <p:cNvSpPr txBox="1"/>
                <p:nvPr/>
              </p:nvSpPr>
              <p:spPr>
                <a:xfrm>
                  <a:off x="3439962" y="1526262"/>
                  <a:ext cx="794711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fr-F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fast</a:t>
                  </a:r>
                </a:p>
              </p:txBody>
            </p:sp>
          </mc:Choice>
          <mc:Fallback xmlns="">
            <p:sp>
              <p:nvSpPr>
                <p:cNvPr id="271" name="ZoneTexte 2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69DEA51-7782-4F89-831B-594C277BC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962" y="1526262"/>
                  <a:ext cx="794711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756" t="-26316" b="-6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cteur droit avec flèche 22">
              <a:extLst>
                <a:ext uri="{FF2B5EF4-FFF2-40B4-BE49-F238E27FC236}">
                  <a16:creationId xmlns:a16="http://schemas.microsoft.com/office/drawing/2014/main" id="{EC6204F4-44B6-7722-2EE5-F838B8F01EB6}"/>
                </a:ext>
              </a:extLst>
            </p:cNvPr>
            <p:cNvCxnSpPr>
              <a:cxnSpLocks/>
            </p:cNvCxnSpPr>
            <p:nvPr/>
          </p:nvCxnSpPr>
          <p:spPr>
            <a:xfrm>
              <a:off x="2339609" y="1971026"/>
              <a:ext cx="0" cy="5486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3">
              <a:extLst>
                <a:ext uri="{FF2B5EF4-FFF2-40B4-BE49-F238E27FC236}">
                  <a16:creationId xmlns:a16="http://schemas.microsoft.com/office/drawing/2014/main" id="{EDCC4F75-6B0D-FA4F-0658-3E9DBD00D762}"/>
                </a:ext>
              </a:extLst>
            </p:cNvPr>
            <p:cNvCxnSpPr>
              <a:cxnSpLocks/>
            </p:cNvCxnSpPr>
            <p:nvPr/>
          </p:nvCxnSpPr>
          <p:spPr>
            <a:xfrm>
              <a:off x="5112623" y="1960544"/>
              <a:ext cx="0" cy="5486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10ACB65-1004-C2F6-5685-AB34DFF92DF7}"/>
                </a:ext>
              </a:extLst>
            </p:cNvPr>
            <p:cNvSpPr txBox="1"/>
            <p:nvPr/>
          </p:nvSpPr>
          <p:spPr>
            <a:xfrm>
              <a:off x="1721675" y="3718862"/>
              <a:ext cx="1070933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(Ground truth)</a:t>
              </a:r>
              <a:endParaRPr lang="fr-FR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E98EF1-A807-F4DA-B1D9-9456FDD184C3}"/>
                </a:ext>
              </a:extLst>
            </p:cNvPr>
            <p:cNvSpPr/>
            <p:nvPr/>
          </p:nvSpPr>
          <p:spPr>
            <a:xfrm>
              <a:off x="3019173" y="4366537"/>
              <a:ext cx="2971026" cy="337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Concatenate</a:t>
              </a:r>
              <a:endParaRPr lang="fr-FR" sz="12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Connecteur droit avec flèche 34">
              <a:extLst>
                <a:ext uri="{FF2B5EF4-FFF2-40B4-BE49-F238E27FC236}">
                  <a16:creationId xmlns:a16="http://schemas.microsoft.com/office/drawing/2014/main" id="{E38800B9-C65B-9120-4F95-E1280600B50B}"/>
                </a:ext>
              </a:extLst>
            </p:cNvPr>
            <p:cNvCxnSpPr>
              <a:cxnSpLocks/>
            </p:cNvCxnSpPr>
            <p:nvPr/>
          </p:nvCxnSpPr>
          <p:spPr>
            <a:xfrm>
              <a:off x="2807992" y="5594604"/>
              <a:ext cx="2414592" cy="4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5">
              <a:extLst>
                <a:ext uri="{FF2B5EF4-FFF2-40B4-BE49-F238E27FC236}">
                  <a16:creationId xmlns:a16="http://schemas.microsoft.com/office/drawing/2014/main" id="{7A10036B-79DB-4FD7-5EA6-5DC632B2A19B}"/>
                </a:ext>
              </a:extLst>
            </p:cNvPr>
            <p:cNvCxnSpPr>
              <a:cxnSpLocks/>
            </p:cNvCxnSpPr>
            <p:nvPr/>
          </p:nvCxnSpPr>
          <p:spPr>
            <a:xfrm>
              <a:off x="2827874" y="4814867"/>
              <a:ext cx="1" cy="480649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6">
              <a:extLst>
                <a:ext uri="{FF2B5EF4-FFF2-40B4-BE49-F238E27FC236}">
                  <a16:creationId xmlns:a16="http://schemas.microsoft.com/office/drawing/2014/main" id="{94B4D80E-AAFE-74E0-A177-E93A0711E1D4}"/>
                </a:ext>
              </a:extLst>
            </p:cNvPr>
            <p:cNvCxnSpPr>
              <a:cxnSpLocks/>
            </p:cNvCxnSpPr>
            <p:nvPr/>
          </p:nvCxnSpPr>
          <p:spPr>
            <a:xfrm>
              <a:off x="5627576" y="4814868"/>
              <a:ext cx="1" cy="480649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8">
              <a:extLst>
                <a:ext uri="{FF2B5EF4-FFF2-40B4-BE49-F238E27FC236}">
                  <a16:creationId xmlns:a16="http://schemas.microsoft.com/office/drawing/2014/main" id="{B4D049A6-0984-FAA9-AFC9-4D001F21C817}"/>
                </a:ext>
              </a:extLst>
            </p:cNvPr>
            <p:cNvCxnSpPr>
              <a:cxnSpLocks/>
            </p:cNvCxnSpPr>
            <p:nvPr/>
          </p:nvCxnSpPr>
          <p:spPr>
            <a:xfrm>
              <a:off x="2823423" y="4814866"/>
              <a:ext cx="28346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avec flèche 47">
              <a:extLst>
                <a:ext uri="{FF2B5EF4-FFF2-40B4-BE49-F238E27FC236}">
                  <a16:creationId xmlns:a16="http://schemas.microsoft.com/office/drawing/2014/main" id="{807F7CBD-8349-1A21-E2AD-6F3C5BB39672}"/>
                </a:ext>
              </a:extLst>
            </p:cNvPr>
            <p:cNvCxnSpPr>
              <a:cxnSpLocks/>
            </p:cNvCxnSpPr>
            <p:nvPr/>
          </p:nvCxnSpPr>
          <p:spPr>
            <a:xfrm>
              <a:off x="4640055" y="4709457"/>
              <a:ext cx="0" cy="9144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rganigramme : Connecteur 52">
              <a:extLst>
                <a:ext uri="{FF2B5EF4-FFF2-40B4-BE49-F238E27FC236}">
                  <a16:creationId xmlns:a16="http://schemas.microsoft.com/office/drawing/2014/main" id="{40920AEA-900F-BC15-90D4-6001A388CE26}"/>
                </a:ext>
              </a:extLst>
            </p:cNvPr>
            <p:cNvSpPr/>
            <p:nvPr/>
          </p:nvSpPr>
          <p:spPr>
            <a:xfrm>
              <a:off x="4606996" y="4796917"/>
              <a:ext cx="45719" cy="2743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39" name="Connecteur droit 54">
              <a:extLst>
                <a:ext uri="{FF2B5EF4-FFF2-40B4-BE49-F238E27FC236}">
                  <a16:creationId xmlns:a16="http://schemas.microsoft.com/office/drawing/2014/main" id="{2D317AB9-F954-DFD5-0FD9-D99A1A06AE30}"/>
                </a:ext>
              </a:extLst>
            </p:cNvPr>
            <p:cNvCxnSpPr>
              <a:cxnSpLocks/>
            </p:cNvCxnSpPr>
            <p:nvPr/>
          </p:nvCxnSpPr>
          <p:spPr>
            <a:xfrm>
              <a:off x="1318625" y="1963406"/>
              <a:ext cx="3792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55">
              <a:extLst>
                <a:ext uri="{FF2B5EF4-FFF2-40B4-BE49-F238E27FC236}">
                  <a16:creationId xmlns:a16="http://schemas.microsoft.com/office/drawing/2014/main" id="{F86A366E-AA2D-EE9E-BD54-A6EE5FAB0706}"/>
                </a:ext>
              </a:extLst>
            </p:cNvPr>
            <p:cNvCxnSpPr>
              <a:cxnSpLocks/>
            </p:cNvCxnSpPr>
            <p:nvPr/>
          </p:nvCxnSpPr>
          <p:spPr>
            <a:xfrm>
              <a:off x="1318518" y="2146597"/>
              <a:ext cx="37941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56">
              <a:extLst>
                <a:ext uri="{FF2B5EF4-FFF2-40B4-BE49-F238E27FC236}">
                  <a16:creationId xmlns:a16="http://schemas.microsoft.com/office/drawing/2014/main" id="{0AAACB17-2CA1-9B02-3C93-0670D7FC72D6}"/>
                </a:ext>
              </a:extLst>
            </p:cNvPr>
            <p:cNvCxnSpPr>
              <a:cxnSpLocks/>
            </p:cNvCxnSpPr>
            <p:nvPr/>
          </p:nvCxnSpPr>
          <p:spPr>
            <a:xfrm>
              <a:off x="2427659" y="1785134"/>
              <a:ext cx="0" cy="73152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rganigramme : Connecteur 61">
              <a:extLst>
                <a:ext uri="{FF2B5EF4-FFF2-40B4-BE49-F238E27FC236}">
                  <a16:creationId xmlns:a16="http://schemas.microsoft.com/office/drawing/2014/main" id="{976E466E-37A0-5906-BA6E-B1E70824A85F}"/>
                </a:ext>
              </a:extLst>
            </p:cNvPr>
            <p:cNvSpPr/>
            <p:nvPr/>
          </p:nvSpPr>
          <p:spPr>
            <a:xfrm>
              <a:off x="2224946" y="2139572"/>
              <a:ext cx="45719" cy="2743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3" name="Organigramme : Connecteur 62">
              <a:extLst>
                <a:ext uri="{FF2B5EF4-FFF2-40B4-BE49-F238E27FC236}">
                  <a16:creationId xmlns:a16="http://schemas.microsoft.com/office/drawing/2014/main" id="{1AD9D174-A96D-528A-2E00-16D183B38C2E}"/>
                </a:ext>
              </a:extLst>
            </p:cNvPr>
            <p:cNvSpPr/>
            <p:nvPr/>
          </p:nvSpPr>
          <p:spPr>
            <a:xfrm>
              <a:off x="2315541" y="1956860"/>
              <a:ext cx="45719" cy="2743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44" name="Connecteur droit avec flèche 63">
              <a:extLst>
                <a:ext uri="{FF2B5EF4-FFF2-40B4-BE49-F238E27FC236}">
                  <a16:creationId xmlns:a16="http://schemas.microsoft.com/office/drawing/2014/main" id="{9CF125C2-124E-2B30-EBB3-F40892BE307B}"/>
                </a:ext>
              </a:extLst>
            </p:cNvPr>
            <p:cNvCxnSpPr>
              <a:cxnSpLocks/>
            </p:cNvCxnSpPr>
            <p:nvPr/>
          </p:nvCxnSpPr>
          <p:spPr>
            <a:xfrm>
              <a:off x="3616428" y="2146962"/>
              <a:ext cx="0" cy="36576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64">
              <a:extLst>
                <a:ext uri="{FF2B5EF4-FFF2-40B4-BE49-F238E27FC236}">
                  <a16:creationId xmlns:a16="http://schemas.microsoft.com/office/drawing/2014/main" id="{05E7B8FD-D432-C745-BB79-0895E629E472}"/>
                </a:ext>
              </a:extLst>
            </p:cNvPr>
            <p:cNvCxnSpPr>
              <a:cxnSpLocks/>
            </p:cNvCxnSpPr>
            <p:nvPr/>
          </p:nvCxnSpPr>
          <p:spPr>
            <a:xfrm>
              <a:off x="3697127" y="1963406"/>
              <a:ext cx="0" cy="54864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avec flèche 65">
              <a:extLst>
                <a:ext uri="{FF2B5EF4-FFF2-40B4-BE49-F238E27FC236}">
                  <a16:creationId xmlns:a16="http://schemas.microsoft.com/office/drawing/2014/main" id="{D0B84712-9FAA-6F29-17F9-4034E6CC82E0}"/>
                </a:ext>
              </a:extLst>
            </p:cNvPr>
            <p:cNvCxnSpPr>
              <a:cxnSpLocks/>
            </p:cNvCxnSpPr>
            <p:nvPr/>
          </p:nvCxnSpPr>
          <p:spPr>
            <a:xfrm>
              <a:off x="3785177" y="1779468"/>
              <a:ext cx="0" cy="73152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rganigramme : Connecteur 66">
              <a:extLst>
                <a:ext uri="{FF2B5EF4-FFF2-40B4-BE49-F238E27FC236}">
                  <a16:creationId xmlns:a16="http://schemas.microsoft.com/office/drawing/2014/main" id="{B1512109-B0CD-0E98-8D14-D91C27D48B10}"/>
                </a:ext>
              </a:extLst>
            </p:cNvPr>
            <p:cNvSpPr/>
            <p:nvPr/>
          </p:nvSpPr>
          <p:spPr>
            <a:xfrm>
              <a:off x="3582465" y="2133906"/>
              <a:ext cx="45719" cy="2743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48" name="Connecteur droit avec flèche 85">
              <a:extLst>
                <a:ext uri="{FF2B5EF4-FFF2-40B4-BE49-F238E27FC236}">
                  <a16:creationId xmlns:a16="http://schemas.microsoft.com/office/drawing/2014/main" id="{1C8C6F5B-C92E-783C-E6D2-D08FD750190F}"/>
                </a:ext>
              </a:extLst>
            </p:cNvPr>
            <p:cNvCxnSpPr>
              <a:cxnSpLocks/>
            </p:cNvCxnSpPr>
            <p:nvPr/>
          </p:nvCxnSpPr>
          <p:spPr>
            <a:xfrm>
              <a:off x="5112623" y="3216106"/>
              <a:ext cx="0" cy="1138004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88">
              <a:extLst>
                <a:ext uri="{FF2B5EF4-FFF2-40B4-BE49-F238E27FC236}">
                  <a16:creationId xmlns:a16="http://schemas.microsoft.com/office/drawing/2014/main" id="{399E2DA0-992C-767D-C41D-D27ACEE9901D}"/>
                </a:ext>
              </a:extLst>
            </p:cNvPr>
            <p:cNvCxnSpPr>
              <a:cxnSpLocks/>
              <a:stCxn id="16" idx="3"/>
              <a:endCxn id="84" idx="1"/>
            </p:cNvCxnSpPr>
            <p:nvPr/>
          </p:nvCxnSpPr>
          <p:spPr>
            <a:xfrm flipV="1">
              <a:off x="5971427" y="5556504"/>
              <a:ext cx="555922" cy="5145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116">
              <a:extLst>
                <a:ext uri="{FF2B5EF4-FFF2-40B4-BE49-F238E27FC236}">
                  <a16:creationId xmlns:a16="http://schemas.microsoft.com/office/drawing/2014/main" id="{82026982-0112-DDB2-A32D-B45C884F4388}"/>
                </a:ext>
              </a:extLst>
            </p:cNvPr>
            <p:cNvCxnSpPr/>
            <p:nvPr/>
          </p:nvCxnSpPr>
          <p:spPr>
            <a:xfrm>
              <a:off x="1688290" y="2361711"/>
              <a:ext cx="438912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117">
              <a:extLst>
                <a:ext uri="{FF2B5EF4-FFF2-40B4-BE49-F238E27FC236}">
                  <a16:creationId xmlns:a16="http://schemas.microsoft.com/office/drawing/2014/main" id="{F7610EF6-299A-6047-6B7C-F8CB84D62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3856" y="2361713"/>
              <a:ext cx="0" cy="3784603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120">
              <a:extLst>
                <a:ext uri="{FF2B5EF4-FFF2-40B4-BE49-F238E27FC236}">
                  <a16:creationId xmlns:a16="http://schemas.microsoft.com/office/drawing/2014/main" id="{784365A6-CE96-AD4D-954E-B9DCDC0673B8}"/>
                </a:ext>
              </a:extLst>
            </p:cNvPr>
            <p:cNvCxnSpPr>
              <a:cxnSpLocks/>
            </p:cNvCxnSpPr>
            <p:nvPr/>
          </p:nvCxnSpPr>
          <p:spPr>
            <a:xfrm>
              <a:off x="1667811" y="6146314"/>
              <a:ext cx="155448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123">
              <a:extLst>
                <a:ext uri="{FF2B5EF4-FFF2-40B4-BE49-F238E27FC236}">
                  <a16:creationId xmlns:a16="http://schemas.microsoft.com/office/drawing/2014/main" id="{1A19E21D-9DE8-E45A-E640-00DC4D6A3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3578" y="5079371"/>
              <a:ext cx="0" cy="1040851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125">
              <a:extLst>
                <a:ext uri="{FF2B5EF4-FFF2-40B4-BE49-F238E27FC236}">
                  <a16:creationId xmlns:a16="http://schemas.microsoft.com/office/drawing/2014/main" id="{F3BFA903-CCA4-7ABB-DF61-0D87CD5D23D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532" y="5049482"/>
              <a:ext cx="2834640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127">
              <a:extLst>
                <a:ext uri="{FF2B5EF4-FFF2-40B4-BE49-F238E27FC236}">
                  <a16:creationId xmlns:a16="http://schemas.microsoft.com/office/drawing/2014/main" id="{2F47C0FF-0675-3542-45B7-77D1FAC45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2117" y="2352552"/>
              <a:ext cx="0" cy="266704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129">
              <a:extLst>
                <a:ext uri="{FF2B5EF4-FFF2-40B4-BE49-F238E27FC236}">
                  <a16:creationId xmlns:a16="http://schemas.microsoft.com/office/drawing/2014/main" id="{330BFBA8-77D7-AF17-7859-51A404C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3109713" y="5162486"/>
              <a:ext cx="192024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131">
              <a:extLst>
                <a:ext uri="{FF2B5EF4-FFF2-40B4-BE49-F238E27FC236}">
                  <a16:creationId xmlns:a16="http://schemas.microsoft.com/office/drawing/2014/main" id="{610E151A-CCD8-2EC4-1F85-3A45C708CC28}"/>
                </a:ext>
              </a:extLst>
            </p:cNvPr>
            <p:cNvCxnSpPr>
              <a:cxnSpLocks/>
            </p:cNvCxnSpPr>
            <p:nvPr/>
          </p:nvCxnSpPr>
          <p:spPr>
            <a:xfrm>
              <a:off x="3118569" y="2251646"/>
              <a:ext cx="32004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132">
              <a:extLst>
                <a:ext uri="{FF2B5EF4-FFF2-40B4-BE49-F238E27FC236}">
                  <a16:creationId xmlns:a16="http://schemas.microsoft.com/office/drawing/2014/main" id="{2674DBF6-0D21-C977-4814-ADBE2356F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671" y="2284816"/>
              <a:ext cx="0" cy="38354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140">
              <a:extLst>
                <a:ext uri="{FF2B5EF4-FFF2-40B4-BE49-F238E27FC236}">
                  <a16:creationId xmlns:a16="http://schemas.microsoft.com/office/drawing/2014/main" id="{D25ABE69-525A-DAE4-175D-24B46DB6BFCA}"/>
                </a:ext>
              </a:extLst>
            </p:cNvPr>
            <p:cNvCxnSpPr>
              <a:cxnSpLocks/>
            </p:cNvCxnSpPr>
            <p:nvPr/>
          </p:nvCxnSpPr>
          <p:spPr>
            <a:xfrm>
              <a:off x="5010411" y="6120220"/>
              <a:ext cx="128016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142">
              <a:extLst>
                <a:ext uri="{FF2B5EF4-FFF2-40B4-BE49-F238E27FC236}">
                  <a16:creationId xmlns:a16="http://schemas.microsoft.com/office/drawing/2014/main" id="{5713682D-11AB-BE01-943F-53E070527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0045" y="5182810"/>
              <a:ext cx="0" cy="876983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146">
              <a:extLst>
                <a:ext uri="{FF2B5EF4-FFF2-40B4-BE49-F238E27FC236}">
                  <a16:creationId xmlns:a16="http://schemas.microsoft.com/office/drawing/2014/main" id="{7CD90614-3DB3-17A1-B92A-6E50B2ECE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144" y="2251649"/>
              <a:ext cx="0" cy="28702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e 13">
              <a:extLst>
                <a:ext uri="{FF2B5EF4-FFF2-40B4-BE49-F238E27FC236}">
                  <a16:creationId xmlns:a16="http://schemas.microsoft.com/office/drawing/2014/main" id="{CEEA8899-6DDD-C057-526F-E19E0881A597}"/>
                </a:ext>
              </a:extLst>
            </p:cNvPr>
            <p:cNvGrpSpPr/>
            <p:nvPr/>
          </p:nvGrpSpPr>
          <p:grpSpPr>
            <a:xfrm>
              <a:off x="3374906" y="3362226"/>
              <a:ext cx="715591" cy="295509"/>
              <a:chOff x="12791770" y="5733192"/>
              <a:chExt cx="650382" cy="2955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ZoneTexte 26">
                    <a:extLst>
                      <a:ext uri="{FF2B5EF4-FFF2-40B4-BE49-F238E27FC236}">
                        <a16:creationId xmlns:a16="http://schemas.microsoft.com/office/drawing/2014/main" id="{647E20A1-E4E8-5AF2-FEBC-CEC7BFB0F1B8}"/>
                      </a:ext>
                    </a:extLst>
                  </p:cNvPr>
                  <p:cNvSpPr txBox="1"/>
                  <p:nvPr/>
                </p:nvSpPr>
                <p:spPr>
                  <a:xfrm>
                    <a:off x="12791770" y="5733192"/>
                    <a:ext cx="354777" cy="228973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A41B42E-DF63-40D4-8373-365AB7F08C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91770" y="5733192"/>
                    <a:ext cx="354777" cy="22897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0345" b="-13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BB35413-7C6E-5367-72E0-BA7B6B9FE8D5}"/>
                  </a:ext>
                </a:extLst>
              </p:cNvPr>
              <p:cNvSpPr/>
              <p:nvPr/>
            </p:nvSpPr>
            <p:spPr>
              <a:xfrm>
                <a:off x="13055508" y="5767091"/>
                <a:ext cx="38664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</a:t>
                </a:r>
                <a:endParaRPr lang="en-US" sz="1100" dirty="0"/>
              </a:p>
            </p:txBody>
          </p:sp>
        </p:grpSp>
        <p:grpSp>
          <p:nvGrpSpPr>
            <p:cNvPr id="63" name="Groupe 45">
              <a:extLst>
                <a:ext uri="{FF2B5EF4-FFF2-40B4-BE49-F238E27FC236}">
                  <a16:creationId xmlns:a16="http://schemas.microsoft.com/office/drawing/2014/main" id="{8E223102-D766-9602-96DC-204FBED14B86}"/>
                </a:ext>
              </a:extLst>
            </p:cNvPr>
            <p:cNvGrpSpPr/>
            <p:nvPr/>
          </p:nvGrpSpPr>
          <p:grpSpPr>
            <a:xfrm>
              <a:off x="7565167" y="5394840"/>
              <a:ext cx="1112122" cy="492443"/>
              <a:chOff x="14656911" y="8987457"/>
              <a:chExt cx="1010779" cy="492443"/>
            </a:xfrm>
          </p:grpSpPr>
          <p:grpSp>
            <p:nvGrpSpPr>
              <p:cNvPr id="93" name="Groupe 30">
                <a:extLst>
                  <a:ext uri="{FF2B5EF4-FFF2-40B4-BE49-F238E27FC236}">
                    <a16:creationId xmlns:a16="http://schemas.microsoft.com/office/drawing/2014/main" id="{6586D189-4185-6D96-626C-ED3DE63D9C1F}"/>
                  </a:ext>
                </a:extLst>
              </p:cNvPr>
              <p:cNvGrpSpPr/>
              <p:nvPr/>
            </p:nvGrpSpPr>
            <p:grpSpPr>
              <a:xfrm>
                <a:off x="14656911" y="8987457"/>
                <a:ext cx="665543" cy="459201"/>
                <a:chOff x="12354097" y="7180190"/>
                <a:chExt cx="665543" cy="45920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ZoneTexte 28">
                      <a:extLst>
                        <a:ext uri="{FF2B5EF4-FFF2-40B4-BE49-F238E27FC236}">
                          <a16:creationId xmlns:a16="http://schemas.microsoft.com/office/drawing/2014/main" id="{9E594604-3189-CBEE-E563-404C8F8294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64873" y="7313276"/>
                      <a:ext cx="554767" cy="32611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3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03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ZoneTexte 28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EB453C40-F44A-46E5-A1F8-B7569C6A7D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464873" y="7313276"/>
                      <a:ext cx="493212" cy="28918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11111" b="-127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ZoneTexte 29">
                      <a:extLst>
                        <a:ext uri="{FF2B5EF4-FFF2-40B4-BE49-F238E27FC236}">
                          <a16:creationId xmlns:a16="http://schemas.microsoft.com/office/drawing/2014/main" id="{C8BCF183-9F3E-90A6-8E39-8870EA3B5B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354097" y="7180190"/>
                      <a:ext cx="417101" cy="4048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fr-FR" sz="203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31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031" dirty="0"/>
                    </a:p>
                  </p:txBody>
                </p:sp>
              </mc:Choice>
              <mc:Fallback xmlns="">
                <p:sp>
                  <p:nvSpPr>
                    <p:cNvPr id="30" name="ZoneTexte 29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6E5A1470-A53E-4B87-8E38-C5FC06FA51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354097" y="7180190"/>
                      <a:ext cx="391453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t="-5000" r="-78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B3617A7-4B30-8ECB-C4FA-D69108EC230D}"/>
                  </a:ext>
                </a:extLst>
              </p:cNvPr>
              <p:cNvSpPr/>
              <p:nvPr/>
            </p:nvSpPr>
            <p:spPr>
              <a:xfrm>
                <a:off x="15143187" y="9172123"/>
                <a:ext cx="5245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</a:t>
                </a:r>
                <a:endParaRPr lang="en-US" sz="1400" dirty="0"/>
              </a:p>
            </p:txBody>
          </p:sp>
        </p:grpSp>
        <p:grpSp>
          <p:nvGrpSpPr>
            <p:cNvPr id="64" name="Groupe 31">
              <a:extLst>
                <a:ext uri="{FF2B5EF4-FFF2-40B4-BE49-F238E27FC236}">
                  <a16:creationId xmlns:a16="http://schemas.microsoft.com/office/drawing/2014/main" id="{C47AA779-5871-F0B8-E97D-DE909971794F}"/>
                </a:ext>
              </a:extLst>
            </p:cNvPr>
            <p:cNvGrpSpPr/>
            <p:nvPr/>
          </p:nvGrpSpPr>
          <p:grpSpPr>
            <a:xfrm>
              <a:off x="1965292" y="4246569"/>
              <a:ext cx="631769" cy="301334"/>
              <a:chOff x="9518289" y="6633823"/>
              <a:chExt cx="574198" cy="30133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C2E8228-65A7-25EB-7AB6-16512E74B862}"/>
                  </a:ext>
                </a:extLst>
              </p:cNvPr>
              <p:cNvSpPr/>
              <p:nvPr/>
            </p:nvSpPr>
            <p:spPr>
              <a:xfrm>
                <a:off x="9518289" y="6633823"/>
                <a:ext cx="517605" cy="301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3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ZoneTexte 246">
                    <a:extLst>
                      <a:ext uri="{FF2B5EF4-FFF2-40B4-BE49-F238E27FC236}">
                        <a16:creationId xmlns:a16="http://schemas.microsoft.com/office/drawing/2014/main" id="{FD752413-0C0C-8620-8AC3-D29688226B79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141" y="6633823"/>
                    <a:ext cx="203774" cy="2321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7" name="ZoneTexte 2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141" y="6633823"/>
                    <a:ext cx="203774" cy="23211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15152" r="-3030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AC00DC2-ACE4-5C07-B1CF-B7399CF5261C}"/>
                  </a:ext>
                </a:extLst>
              </p:cNvPr>
              <p:cNvSpPr/>
              <p:nvPr/>
            </p:nvSpPr>
            <p:spPr>
              <a:xfrm>
                <a:off x="9641723" y="6673546"/>
                <a:ext cx="450764" cy="261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</a:t>
                </a:r>
                <a:endParaRPr lang="en-US" sz="1100" dirty="0"/>
              </a:p>
            </p:txBody>
          </p:sp>
        </p:grpSp>
        <p:grpSp>
          <p:nvGrpSpPr>
            <p:cNvPr id="65" name="Groupe 253">
              <a:extLst>
                <a:ext uri="{FF2B5EF4-FFF2-40B4-BE49-F238E27FC236}">
                  <a16:creationId xmlns:a16="http://schemas.microsoft.com/office/drawing/2014/main" id="{69A64763-E430-8C75-F83C-6BDFD4A3C4E5}"/>
                </a:ext>
              </a:extLst>
            </p:cNvPr>
            <p:cNvGrpSpPr/>
            <p:nvPr/>
          </p:nvGrpSpPr>
          <p:grpSpPr>
            <a:xfrm>
              <a:off x="3440705" y="3879951"/>
              <a:ext cx="569501" cy="301334"/>
              <a:chOff x="9518289" y="6633823"/>
              <a:chExt cx="517605" cy="3013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24EA4ED-98AB-6D17-9068-6823A8A8CA96}"/>
                  </a:ext>
                </a:extLst>
              </p:cNvPr>
              <p:cNvSpPr/>
              <p:nvPr/>
            </p:nvSpPr>
            <p:spPr>
              <a:xfrm>
                <a:off x="9518289" y="6633823"/>
                <a:ext cx="517605" cy="301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3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ZoneTexte 255">
                    <a:extLst>
                      <a:ext uri="{FF2B5EF4-FFF2-40B4-BE49-F238E27FC236}">
                        <a16:creationId xmlns:a16="http://schemas.microsoft.com/office/drawing/2014/main" id="{46013A31-7F4D-9149-4EB2-C0CF49A9BBBE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141" y="6633823"/>
                    <a:ext cx="203774" cy="2321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56" name="ZoneTexte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141" y="6633823"/>
                    <a:ext cx="203774" cy="232115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5152" r="-3030" b="-128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8B4EC2-DE1F-8EA4-532B-C945A9DF2EB6}"/>
                  </a:ext>
                </a:extLst>
              </p:cNvPr>
              <p:cNvSpPr/>
              <p:nvPr/>
            </p:nvSpPr>
            <p:spPr>
              <a:xfrm>
                <a:off x="9641723" y="6673546"/>
                <a:ext cx="386644" cy="261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</a:t>
                </a:r>
                <a:endParaRPr lang="en-US" sz="1100" dirty="0"/>
              </a:p>
            </p:txBody>
          </p:sp>
        </p:grpSp>
        <p:cxnSp>
          <p:nvCxnSpPr>
            <p:cNvPr id="66" name="Connecteur droit avec flèche 261">
              <a:extLst>
                <a:ext uri="{FF2B5EF4-FFF2-40B4-BE49-F238E27FC236}">
                  <a16:creationId xmlns:a16="http://schemas.microsoft.com/office/drawing/2014/main" id="{41A832D0-3120-868E-D1E7-FD1B485D695D}"/>
                </a:ext>
              </a:extLst>
            </p:cNvPr>
            <p:cNvCxnSpPr>
              <a:cxnSpLocks/>
            </p:cNvCxnSpPr>
            <p:nvPr/>
          </p:nvCxnSpPr>
          <p:spPr>
            <a:xfrm>
              <a:off x="3728238" y="3647718"/>
              <a:ext cx="0" cy="203218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eur droit avec flèche 81">
              <a:extLst>
                <a:ext uri="{FF2B5EF4-FFF2-40B4-BE49-F238E27FC236}">
                  <a16:creationId xmlns:a16="http://schemas.microsoft.com/office/drawing/2014/main" id="{55E5D1E8-5F73-E866-B457-068840BEE65C}"/>
                </a:ext>
              </a:extLst>
            </p:cNvPr>
            <p:cNvCxnSpPr>
              <a:cxnSpLocks/>
            </p:cNvCxnSpPr>
            <p:nvPr/>
          </p:nvCxnSpPr>
          <p:spPr>
            <a:xfrm>
              <a:off x="3728238" y="3210663"/>
              <a:ext cx="0" cy="228600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avec flèche 262">
              <a:extLst>
                <a:ext uri="{FF2B5EF4-FFF2-40B4-BE49-F238E27FC236}">
                  <a16:creationId xmlns:a16="http://schemas.microsoft.com/office/drawing/2014/main" id="{CD5E4EBD-EC21-2A0B-E18E-922410F0E1DE}"/>
                </a:ext>
              </a:extLst>
            </p:cNvPr>
            <p:cNvCxnSpPr>
              <a:cxnSpLocks/>
            </p:cNvCxnSpPr>
            <p:nvPr/>
          </p:nvCxnSpPr>
          <p:spPr>
            <a:xfrm>
              <a:off x="3728480" y="4171230"/>
              <a:ext cx="0" cy="182880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24">
              <a:extLst>
                <a:ext uri="{FF2B5EF4-FFF2-40B4-BE49-F238E27FC236}">
                  <a16:creationId xmlns:a16="http://schemas.microsoft.com/office/drawing/2014/main" id="{26D27FAA-A981-2103-2D2C-3D1587ED795E}"/>
                </a:ext>
              </a:extLst>
            </p:cNvPr>
            <p:cNvCxnSpPr>
              <a:cxnSpLocks/>
            </p:cNvCxnSpPr>
            <p:nvPr/>
          </p:nvCxnSpPr>
          <p:spPr>
            <a:xfrm>
              <a:off x="2323261" y="3208656"/>
              <a:ext cx="0" cy="27432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avec flèche 263">
              <a:extLst>
                <a:ext uri="{FF2B5EF4-FFF2-40B4-BE49-F238E27FC236}">
                  <a16:creationId xmlns:a16="http://schemas.microsoft.com/office/drawing/2014/main" id="{660ED5BF-5BA2-C81F-391F-D48233E496C3}"/>
                </a:ext>
              </a:extLst>
            </p:cNvPr>
            <p:cNvCxnSpPr>
              <a:cxnSpLocks/>
            </p:cNvCxnSpPr>
            <p:nvPr/>
          </p:nvCxnSpPr>
          <p:spPr>
            <a:xfrm>
              <a:off x="2306116" y="3980472"/>
              <a:ext cx="0" cy="27432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avec flèche 264">
              <a:extLst>
                <a:ext uri="{FF2B5EF4-FFF2-40B4-BE49-F238E27FC236}">
                  <a16:creationId xmlns:a16="http://schemas.microsoft.com/office/drawing/2014/main" id="{C83F01CB-B7BD-E664-F394-5C7094CE7E51}"/>
                </a:ext>
              </a:extLst>
            </p:cNvPr>
            <p:cNvCxnSpPr>
              <a:cxnSpLocks/>
            </p:cNvCxnSpPr>
            <p:nvPr/>
          </p:nvCxnSpPr>
          <p:spPr>
            <a:xfrm>
              <a:off x="2306116" y="4564880"/>
              <a:ext cx="0" cy="742065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Groupe 42">
              <a:extLst>
                <a:ext uri="{FF2B5EF4-FFF2-40B4-BE49-F238E27FC236}">
                  <a16:creationId xmlns:a16="http://schemas.microsoft.com/office/drawing/2014/main" id="{CD5DCEA5-A02B-29A4-F47A-D40CB2FE0A4A}"/>
                </a:ext>
              </a:extLst>
            </p:cNvPr>
            <p:cNvGrpSpPr/>
            <p:nvPr/>
          </p:nvGrpSpPr>
          <p:grpSpPr>
            <a:xfrm>
              <a:off x="6114965" y="4098269"/>
              <a:ext cx="457972" cy="613694"/>
              <a:chOff x="14543677" y="9210503"/>
              <a:chExt cx="416239" cy="613694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AF28792-DC4B-FD6E-2DE4-B6126A349B67}"/>
                  </a:ext>
                </a:extLst>
              </p:cNvPr>
              <p:cNvSpPr/>
              <p:nvPr/>
            </p:nvSpPr>
            <p:spPr>
              <a:xfrm>
                <a:off x="14543677" y="9306100"/>
                <a:ext cx="346068" cy="461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912589E-7F67-52A0-239E-D1AC5748E409}"/>
                  </a:ext>
                </a:extLst>
              </p:cNvPr>
              <p:cNvSpPr/>
              <p:nvPr/>
            </p:nvSpPr>
            <p:spPr>
              <a:xfrm rot="16200000">
                <a:off x="14450642" y="9314923"/>
                <a:ext cx="613694" cy="40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3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endParaRPr lang="en-US" sz="2031" dirty="0"/>
              </a:p>
            </p:txBody>
          </p:sp>
        </p:grpSp>
        <p:grpSp>
          <p:nvGrpSpPr>
            <p:cNvPr id="73" name="Groupe 46">
              <a:extLst>
                <a:ext uri="{FF2B5EF4-FFF2-40B4-BE49-F238E27FC236}">
                  <a16:creationId xmlns:a16="http://schemas.microsoft.com/office/drawing/2014/main" id="{E19674CD-4A24-8CF6-6746-6EC5AD23C0AE}"/>
                </a:ext>
              </a:extLst>
            </p:cNvPr>
            <p:cNvGrpSpPr/>
            <p:nvPr/>
          </p:nvGrpSpPr>
          <p:grpSpPr>
            <a:xfrm>
              <a:off x="6527349" y="5354077"/>
              <a:ext cx="708895" cy="404854"/>
              <a:chOff x="14810309" y="8889539"/>
              <a:chExt cx="644296" cy="40485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1492BA2-FD15-F181-1FB2-C4E15AD2DC36}"/>
                  </a:ext>
                </a:extLst>
              </p:cNvPr>
              <p:cNvSpPr/>
              <p:nvPr/>
            </p:nvSpPr>
            <p:spPr>
              <a:xfrm>
                <a:off x="14880407" y="8984087"/>
                <a:ext cx="517605" cy="3013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3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ZoneTexte 270">
                    <a:extLst>
                      <a:ext uri="{FF2B5EF4-FFF2-40B4-BE49-F238E27FC236}">
                        <a16:creationId xmlns:a16="http://schemas.microsoft.com/office/drawing/2014/main" id="{A95833A4-79E5-A983-74A4-9C28F8EEA638}"/>
                      </a:ext>
                    </a:extLst>
                  </p:cNvPr>
                  <p:cNvSpPr txBox="1"/>
                  <p:nvPr/>
                </p:nvSpPr>
                <p:spPr>
                  <a:xfrm>
                    <a:off x="14927077" y="8998554"/>
                    <a:ext cx="190950" cy="22487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71" name="ZoneTexte 2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7077" y="8998554"/>
                    <a:ext cx="190950" cy="22487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129" b="-13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F950EB7-72EB-C2E1-AC87-579390720889}"/>
                  </a:ext>
                </a:extLst>
              </p:cNvPr>
              <p:cNvSpPr/>
              <p:nvPr/>
            </p:nvSpPr>
            <p:spPr>
              <a:xfrm>
                <a:off x="15003841" y="9023810"/>
                <a:ext cx="45076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</a:t>
                </a:r>
                <a:endParaRPr 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ZoneTexte 272">
                    <a:extLst>
                      <a:ext uri="{FF2B5EF4-FFF2-40B4-BE49-F238E27FC236}">
                        <a16:creationId xmlns:a16="http://schemas.microsoft.com/office/drawing/2014/main" id="{C2FBC7C4-648F-A620-730F-09F7FDBB4AD8}"/>
                      </a:ext>
                    </a:extLst>
                  </p:cNvPr>
                  <p:cNvSpPr txBox="1"/>
                  <p:nvPr/>
                </p:nvSpPr>
                <p:spPr>
                  <a:xfrm>
                    <a:off x="14810309" y="8889539"/>
                    <a:ext cx="370654" cy="4048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fr-FR" sz="203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3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acc>
                        </m:oMath>
                      </m:oMathPara>
                    </a14:m>
                    <a:endParaRPr lang="fr-FR" sz="2031" dirty="0"/>
                  </a:p>
                </p:txBody>
              </p:sp>
            </mc:Choice>
            <mc:Fallback xmlns="">
              <p:sp>
                <p:nvSpPr>
                  <p:cNvPr id="273" name="ZoneTexte 27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E5A1470-A53E-4B87-8E38-C5FC06FA51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10309" y="8889539"/>
                    <a:ext cx="370654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t="-4918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Connecteur droit avec flèche 273">
              <a:extLst>
                <a:ext uri="{FF2B5EF4-FFF2-40B4-BE49-F238E27FC236}">
                  <a16:creationId xmlns:a16="http://schemas.microsoft.com/office/drawing/2014/main" id="{188E2E0B-4711-4DC4-BEBD-612FD14550B9}"/>
                </a:ext>
              </a:extLst>
            </p:cNvPr>
            <p:cNvCxnSpPr>
              <a:cxnSpLocks/>
              <a:stCxn id="81" idx="3"/>
              <a:endCxn id="96" idx="1"/>
            </p:cNvCxnSpPr>
            <p:nvPr/>
          </p:nvCxnSpPr>
          <p:spPr>
            <a:xfrm flipV="1">
              <a:off x="7173977" y="5597267"/>
              <a:ext cx="391190" cy="2025"/>
            </a:xfrm>
            <a:prstGeom prst="straightConnector1">
              <a:avLst/>
            </a:prstGeom>
            <a:ln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Groupe 274">
              <a:extLst>
                <a:ext uri="{FF2B5EF4-FFF2-40B4-BE49-F238E27FC236}">
                  <a16:creationId xmlns:a16="http://schemas.microsoft.com/office/drawing/2014/main" id="{B0B0B3E9-D0D1-44D0-991A-D532FAA52AD0}"/>
                </a:ext>
              </a:extLst>
            </p:cNvPr>
            <p:cNvGrpSpPr/>
            <p:nvPr/>
          </p:nvGrpSpPr>
          <p:grpSpPr>
            <a:xfrm>
              <a:off x="1395195" y="5204574"/>
              <a:ext cx="438428" cy="676660"/>
              <a:chOff x="14543677" y="9224740"/>
              <a:chExt cx="398476" cy="67666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9D05689-623E-2A28-9622-3C0C4874A514}"/>
                  </a:ext>
                </a:extLst>
              </p:cNvPr>
              <p:cNvSpPr/>
              <p:nvPr/>
            </p:nvSpPr>
            <p:spPr>
              <a:xfrm>
                <a:off x="14543677" y="9306100"/>
                <a:ext cx="346068" cy="461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B6B4DF6-B0EA-43B6-BC59-79607A72B443}"/>
                  </a:ext>
                </a:extLst>
              </p:cNvPr>
              <p:cNvSpPr/>
              <p:nvPr/>
            </p:nvSpPr>
            <p:spPr>
              <a:xfrm rot="16200000">
                <a:off x="14419157" y="9378404"/>
                <a:ext cx="676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</a:t>
                </a:r>
                <a:endParaRPr lang="en-US" sz="1800" dirty="0"/>
              </a:p>
            </p:txBody>
          </p:sp>
        </p:grpSp>
        <p:grpSp>
          <p:nvGrpSpPr>
            <p:cNvPr id="76" name="Groupe 13">
              <a:extLst>
                <a:ext uri="{FF2B5EF4-FFF2-40B4-BE49-F238E27FC236}">
                  <a16:creationId xmlns:a16="http://schemas.microsoft.com/office/drawing/2014/main" id="{6C5A366F-5BEF-4183-B5BA-D3C10C240DC2}"/>
                </a:ext>
              </a:extLst>
            </p:cNvPr>
            <p:cNvGrpSpPr/>
            <p:nvPr/>
          </p:nvGrpSpPr>
          <p:grpSpPr>
            <a:xfrm>
              <a:off x="1911991" y="3468317"/>
              <a:ext cx="786140" cy="295509"/>
              <a:chOff x="12791770" y="5733192"/>
              <a:chExt cx="714502" cy="2955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ZoneTexte 26">
                    <a:extLst>
                      <a:ext uri="{FF2B5EF4-FFF2-40B4-BE49-F238E27FC236}">
                        <a16:creationId xmlns:a16="http://schemas.microsoft.com/office/drawing/2014/main" id="{DA3098AA-A6D5-44D2-A95C-C7FAAB3170E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91770" y="5733192"/>
                    <a:ext cx="354777" cy="228973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fr-FR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A41B42E-DF63-40D4-8373-365AB7F08C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91770" y="5733192"/>
                    <a:ext cx="354777" cy="22897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0345" b="-13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23FECF2-6EC7-DA70-DD59-7D8A2E2242FF}"/>
                  </a:ext>
                </a:extLst>
              </p:cNvPr>
              <p:cNvSpPr/>
              <p:nvPr/>
            </p:nvSpPr>
            <p:spPr>
              <a:xfrm>
                <a:off x="13055508" y="5767091"/>
                <a:ext cx="450764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</a:t>
                </a:r>
                <a:endParaRPr lang="en-US" sz="1100" dirty="0"/>
              </a:p>
            </p:txBody>
          </p:sp>
        </p:grpSp>
      </p:grpSp>
      <p:sp>
        <p:nvSpPr>
          <p:cNvPr id="101" name="Footer Placeholder 2">
            <a:extLst>
              <a:ext uri="{FF2B5EF4-FFF2-40B4-BE49-F238E27FC236}">
                <a16:creationId xmlns:a16="http://schemas.microsoft.com/office/drawing/2014/main" id="{1D568BA8-323B-9C66-5B25-4C763400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78450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D8F45"/>
            </a:gs>
            <a:gs pos="100000">
              <a:schemeClr val="bg1"/>
            </a:gs>
          </a:gsLst>
          <a:lin ang="10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4712"/>
            <a:ext cx="9144000" cy="345945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Bitrate Ladder Construction</a:t>
            </a:r>
            <a:br>
              <a:rPr lang="en-US" sz="3600" dirty="0"/>
            </a:br>
            <a:br>
              <a:rPr lang="en-US" dirty="0"/>
            </a:br>
            <a:r>
              <a:rPr lang="en-US" dirty="0"/>
              <a:t>Experimental 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BFB9-CB13-44C6-91A0-3CD9E950E00A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B1451ED-2155-013C-5530-18B76EE6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39287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825624"/>
            <a:ext cx="6620539" cy="427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 resources: BVI SR, </a:t>
            </a:r>
            <a:r>
              <a:rPr lang="en-US" dirty="0" err="1"/>
              <a:t>Derf</a:t>
            </a:r>
            <a:r>
              <a:rPr lang="en-US" dirty="0"/>
              <a:t> collection, MCML, UHD videos, 4:2:0, 8 bits</a:t>
            </a:r>
          </a:p>
          <a:p>
            <a:r>
              <a:rPr lang="en-US" dirty="0"/>
              <a:t>Segment duration: 1 second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Gray level concurrence matrix</a:t>
            </a:r>
          </a:p>
          <a:p>
            <a:pPr lvl="1"/>
            <a:r>
              <a:rPr lang="en-US" dirty="0"/>
              <a:t>Temporal coherency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Results/ Dataset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"/>
          <a:stretch/>
        </p:blipFill>
        <p:spPr>
          <a:xfrm>
            <a:off x="480751" y="3071523"/>
            <a:ext cx="6842761" cy="1686464"/>
          </a:xfrm>
        </p:spPr>
      </p:pic>
      <p:pic>
        <p:nvPicPr>
          <p:cNvPr id="5" name="Picture 6" descr="A picture containing text, different, various, items&#10;&#10;Description automatically generated">
            <a:extLst>
              <a:ext uri="{FF2B5EF4-FFF2-40B4-BE49-F238E27FC236}">
                <a16:creationId xmlns:a16="http://schemas.microsoft.com/office/drawing/2014/main" id="{F646C063-B15A-D966-EEB1-47BC72A92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38" y="1825624"/>
            <a:ext cx="4190399" cy="2806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0183" y="4527154"/>
            <a:ext cx="13681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Spatial Index (SI)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8560" y="4545689"/>
            <a:ext cx="15617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Temporal Index (TI)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A2B-8CCD-45EF-A2E3-E6A9EB50519D}" type="datetime1">
              <a:rPr lang="en-US" smtClean="0"/>
              <a:t>12/8/2022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15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F01C12-ABEC-3AAC-ED04-F318FD98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219312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Results/ Reference convex hull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Four resolutions: 2160p, 1080p, 720p and 540p.</a:t>
            </a:r>
          </a:p>
          <a:p>
            <a:r>
              <a:rPr lang="en-US" dirty="0"/>
              <a:t>Encoded with </a:t>
            </a:r>
            <a:r>
              <a:rPr lang="en-US" dirty="0" err="1"/>
              <a:t>VVenC</a:t>
            </a:r>
            <a:r>
              <a:rPr lang="en-US" dirty="0"/>
              <a:t>, “faster” preset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4951"/>
          </a:xfrm>
        </p:spPr>
        <p:txBody>
          <a:bodyPr/>
          <a:lstStyle/>
          <a:p>
            <a:r>
              <a:rPr lang="en-US" dirty="0"/>
              <a:t>Convex-hull is constructed for all segments in the training dataset.</a:t>
            </a:r>
          </a:p>
          <a:p>
            <a:endParaRPr lang="en-US" dirty="0"/>
          </a:p>
          <a:p>
            <a:r>
              <a:rPr lang="en-US" dirty="0"/>
              <a:t>To avoid overfitting, we used the 10-fold random cross validation.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Regressor</a:t>
            </a:r>
            <a:r>
              <a:rPr lang="en-US" dirty="0"/>
              <a:t>: Gradient process.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7528" y="3124988"/>
            <a:ext cx="4051271" cy="3133807"/>
            <a:chOff x="1527528" y="3124988"/>
            <a:chExt cx="4051271" cy="3133807"/>
          </a:xfrm>
        </p:grpSpPr>
        <p:sp>
          <p:nvSpPr>
            <p:cNvPr id="10" name="Rectangle 9"/>
            <p:cNvSpPr/>
            <p:nvPr/>
          </p:nvSpPr>
          <p:spPr>
            <a:xfrm rot="16200000">
              <a:off x="1145917" y="4602296"/>
              <a:ext cx="10709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Scaled PSNR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25432" y="5951018"/>
              <a:ext cx="1476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Log(Bitrate (kb/s))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762" y="3124988"/>
              <a:ext cx="3722037" cy="2797773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A64-CFB7-4AA4-9FC2-E69705223640}" type="datetime1">
              <a:rPr lang="en-US" smtClean="0"/>
              <a:t>12/8/2022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24E243D-9DB7-B34C-9167-8007F001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419847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A64-CFB7-4AA4-9FC2-E69705223640}" type="datetime1">
              <a:rPr lang="en-US" smtClean="0"/>
              <a:t>12/8/2022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C0349A-518B-B542-DD0C-20D20673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Results/ Fast-pass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3205546-0954-035B-23E3-C00F6B9CE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31950"/>
              </p:ext>
            </p:extLst>
          </p:nvPr>
        </p:nvGraphicFramePr>
        <p:xfrm>
          <a:off x="710592" y="1934002"/>
          <a:ext cx="10643208" cy="2312613"/>
        </p:xfrm>
        <a:graphic>
          <a:graphicData uri="http://schemas.openxmlformats.org/drawingml/2006/table">
            <a:tbl>
              <a:tblPr/>
              <a:tblGrid>
                <a:gridCol w="290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601">
                  <a:extLst>
                    <a:ext uri="{9D8B030D-6E8A-4147-A177-3AD203B41FA5}">
                      <a16:colId xmlns:a16="http://schemas.microsoft.com/office/drawing/2014/main" val="4272550920"/>
                    </a:ext>
                  </a:extLst>
                </a:gridCol>
              </a:tblGrid>
              <a:tr h="73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Preset bitrate ladder predicted 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from “faster” bitrate ladder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87408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BD-BR vs GT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87408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BD-BR vs Static</a:t>
                      </a: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87408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 Acceleration of the proposed method compared to GT</a:t>
                      </a: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“Fast”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-9.44%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“Medium”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-8.60%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“Slow”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858" marR="7858" marT="785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-8.32%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CF36B24-3AEF-0CF0-7F89-F10A31DB3DAF}"/>
              </a:ext>
            </a:extLst>
          </p:cNvPr>
          <p:cNvSpPr/>
          <p:nvPr/>
        </p:nvSpPr>
        <p:spPr>
          <a:xfrm>
            <a:off x="3581400" y="4262064"/>
            <a:ext cx="2640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Loss</a:t>
            </a:r>
            <a:r>
              <a:rPr lang="en-US" dirty="0">
                <a:latin typeface="+mj-lt"/>
              </a:rPr>
              <a:t>, since we are avoiding full bitrate-quality points calculation in GT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A33EE-FE35-75CE-D110-5FC2C0E46A11}"/>
              </a:ext>
            </a:extLst>
          </p:cNvPr>
          <p:cNvSpPr/>
          <p:nvPr/>
        </p:nvSpPr>
        <p:spPr>
          <a:xfrm>
            <a:off x="6427051" y="4262064"/>
            <a:ext cx="2038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Gain</a:t>
            </a:r>
            <a:r>
              <a:rPr lang="en-US" dirty="0">
                <a:latin typeface="+mj-lt"/>
              </a:rPr>
              <a:t>, since we are adapting the bitrate ladder to content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137A9D62-EED3-F3DA-23A3-A200FAF1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83284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4712"/>
            <a:ext cx="9144000" cy="3459451"/>
          </a:xfrm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6143-0281-4DBA-BDF3-C23E00CCCB59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10F444B-1892-3CD7-76E9-785D6DE8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285475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D398-9538-4DA7-AECA-36901F2E75AA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EFE8CDE-28E6-D1D5-630C-75182CF2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AF578D6-F4AC-7D49-1AB7-91E81A5E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99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Down-sampling is beneficial in adaptive video streaming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The static “one-size-fits-all” bitrate ladder has obvious drawbacks</a:t>
            </a:r>
          </a:p>
          <a:p>
            <a:endParaRPr lang="en-US" sz="2800" dirty="0"/>
          </a:p>
          <a:p>
            <a:r>
              <a:rPr lang="en-US" sz="2800" dirty="0"/>
              <a:t>We proposed a machine learning method for bitrate ladder prediction of a slow preset from a fast preset of the same encoder.</a:t>
            </a:r>
          </a:p>
          <a:p>
            <a:endParaRPr lang="en-US" sz="2800" dirty="0"/>
          </a:p>
          <a:p>
            <a:r>
              <a:rPr lang="en-US" sz="2800" dirty="0"/>
              <a:t>Significant compression gain when ladder is predicted with our method compared to static bitrate ladder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9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Down-sampling in low bitrate video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280"/>
            <a:ext cx="4849287" cy="40057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At low bitrate: </a:t>
            </a:r>
          </a:p>
          <a:p>
            <a:pPr lvl="1"/>
            <a:r>
              <a:rPr lang="en-US" sz="2000" dirty="0">
                <a:latin typeface="+mj-lt"/>
              </a:rPr>
              <a:t>Number of bits for </a:t>
            </a:r>
            <a:r>
              <a:rPr lang="en-US" dirty="0"/>
              <a:t>motion vectors </a:t>
            </a:r>
            <a:r>
              <a:rPr lang="en-US" sz="2000" dirty="0">
                <a:latin typeface="+mj-lt"/>
              </a:rPr>
              <a:t>and residual information are comparable. </a:t>
            </a:r>
          </a:p>
          <a:p>
            <a:pPr lvl="1"/>
            <a:r>
              <a:rPr lang="en-US" sz="2000" dirty="0">
                <a:latin typeface="+mj-lt"/>
              </a:rPr>
              <a:t>Fewer bits for residual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 quantization distortion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At high bitrate:</a:t>
            </a:r>
          </a:p>
          <a:p>
            <a:pPr lvl="1"/>
            <a:r>
              <a:rPr lang="en-US" sz="2000" dirty="0">
                <a:latin typeface="+mj-lt"/>
              </a:rPr>
              <a:t>More bits for residual information</a:t>
            </a:r>
          </a:p>
          <a:p>
            <a:pPr lvl="1"/>
            <a:r>
              <a:rPr lang="en-US" sz="2000" dirty="0">
                <a:latin typeface="+mj-lt"/>
              </a:rPr>
              <a:t>Up-sampling distortion.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EFC6-B193-4837-BA42-702D2A8794D1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29034" y="5011906"/>
            <a:ext cx="7048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Down-sampling can be beneficial for low bitrate ranges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87" y="1995668"/>
            <a:ext cx="5505739" cy="294209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026727" y="2173402"/>
            <a:ext cx="4315690" cy="1366811"/>
            <a:chOff x="6026727" y="2173402"/>
            <a:chExt cx="4315690" cy="136681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026727" y="2862349"/>
              <a:ext cx="13716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507777" y="2856807"/>
              <a:ext cx="283464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026727" y="2173402"/>
              <a:ext cx="15917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  <a:sym typeface="Wingdings" panose="05000000000000000000" pitchFamily="2" charset="2"/>
                </a:rPr>
                <a:t>Low resolution is better</a:t>
              </a:r>
              <a:endParaRPr lang="en-US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07342" y="2893882"/>
              <a:ext cx="15917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  <a:sym typeface="Wingdings" panose="05000000000000000000" pitchFamily="2" charset="2"/>
                </a:rPr>
                <a:t>High resolution is better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B37C594-5019-3E09-95B1-44E5D103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166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Adaptive Streaming (HAS)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Through different standards and protocols (DASH, HLS etc.)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video get down-sampled?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D051-E8DE-4997-B80F-4D95B9478C79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69" y="4603436"/>
            <a:ext cx="1739022" cy="618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66" y="5194594"/>
            <a:ext cx="852792" cy="567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3" t="12964" r="17937" b="11503"/>
          <a:stretch/>
        </p:blipFill>
        <p:spPr>
          <a:xfrm>
            <a:off x="9315328" y="5510092"/>
            <a:ext cx="666872" cy="6668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47465" y="2328351"/>
            <a:ext cx="7311267" cy="3000521"/>
            <a:chOff x="1347465" y="2328351"/>
            <a:chExt cx="7311267" cy="3000521"/>
          </a:xfrm>
        </p:grpSpPr>
        <p:pic>
          <p:nvPicPr>
            <p:cNvPr id="13" name="Content Placeholder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14"/>
            <a:stretch/>
          </p:blipFill>
          <p:spPr>
            <a:xfrm>
              <a:off x="7280504" y="3957016"/>
              <a:ext cx="787263" cy="6336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5" t="5639" r="6189" b="25445"/>
            <a:stretch/>
          </p:blipFill>
          <p:spPr>
            <a:xfrm>
              <a:off x="2162704" y="3895706"/>
              <a:ext cx="946642" cy="7562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1" t="13295" r="14634" b="35342"/>
            <a:stretch/>
          </p:blipFill>
          <p:spPr>
            <a:xfrm>
              <a:off x="4512534" y="3765792"/>
              <a:ext cx="1402080" cy="101608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1477" y="4696802"/>
              <a:ext cx="18490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HTTP server</a:t>
              </a:r>
            </a:p>
            <a:p>
              <a:pPr algn="ctr"/>
              <a:r>
                <a:rPr lang="en-US" sz="1400" dirty="0">
                  <a:latin typeface="+mj-lt"/>
                </a:rPr>
                <a:t>(hosting video content)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6358" y="4805652"/>
              <a:ext cx="1674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Network</a:t>
              </a:r>
            </a:p>
            <a:p>
              <a:pPr algn="ctr"/>
              <a:r>
                <a:rPr lang="en-US" sz="1400" dirty="0">
                  <a:latin typeface="+mj-lt"/>
                </a:rPr>
                <a:t>(variable bandwidth)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74277" y="4781875"/>
              <a:ext cx="599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Client</a:t>
              </a:r>
            </a:p>
          </p:txBody>
        </p:sp>
        <p:cxnSp>
          <p:nvCxnSpPr>
            <p:cNvPr id="20" name="Straight Arrow Connector 19"/>
            <p:cNvCxnSpPr>
              <a:stCxn id="15" idx="3"/>
              <a:endCxn id="16" idx="1"/>
            </p:cNvCxnSpPr>
            <p:nvPr/>
          </p:nvCxnSpPr>
          <p:spPr>
            <a:xfrm>
              <a:off x="3109346" y="4273834"/>
              <a:ext cx="1403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3"/>
              <a:endCxn id="13" idx="1"/>
            </p:cNvCxnSpPr>
            <p:nvPr/>
          </p:nvCxnSpPr>
          <p:spPr>
            <a:xfrm>
              <a:off x="5914614" y="4273834"/>
              <a:ext cx="1365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109346" y="4432584"/>
              <a:ext cx="1403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895965" y="4441541"/>
              <a:ext cx="1403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48166" y="4194371"/>
              <a:ext cx="767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Internet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64297" y="2653841"/>
              <a:ext cx="319120" cy="4602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66286" y="2653840"/>
              <a:ext cx="319120" cy="4602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68275" y="2653840"/>
              <a:ext cx="319120" cy="4602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0264" y="2653839"/>
              <a:ext cx="319120" cy="4602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64297" y="3166298"/>
              <a:ext cx="319120" cy="2504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66286" y="3166295"/>
              <a:ext cx="319120" cy="2504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68275" y="3169116"/>
              <a:ext cx="319120" cy="2504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70264" y="3166293"/>
              <a:ext cx="319120" cy="2504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64297" y="3477817"/>
              <a:ext cx="319120" cy="1640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66286" y="3468887"/>
              <a:ext cx="319120" cy="1640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1365" y="3475266"/>
              <a:ext cx="319120" cy="1640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70264" y="3473226"/>
              <a:ext cx="319120" cy="1640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41838" y="3713312"/>
              <a:ext cx="489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Time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51016" y="3418799"/>
              <a:ext cx="435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47465" y="3146938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Medium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1016" y="2703691"/>
              <a:ext cx="4505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Best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4760" y="2328351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Quality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040252" y="2444047"/>
              <a:ext cx="1828800" cy="1280160"/>
              <a:chOff x="2754167" y="3067317"/>
              <a:chExt cx="1828800" cy="128016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2754167" y="4342029"/>
                <a:ext cx="1828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>
                <a:off x="2114087" y="3707397"/>
                <a:ext cx="128016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4335777" y="2433152"/>
              <a:ext cx="1828800" cy="1280160"/>
              <a:chOff x="2754167" y="3067317"/>
              <a:chExt cx="1828800" cy="1280160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2754167" y="4342029"/>
                <a:ext cx="1828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6200000">
                <a:off x="2114087" y="3707397"/>
                <a:ext cx="128016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4398996" y="2653839"/>
              <a:ext cx="1585912" cy="947687"/>
            </a:xfrm>
            <a:custGeom>
              <a:avLst/>
              <a:gdLst>
                <a:gd name="connsiteX0" fmla="*/ 0 w 1585912"/>
                <a:gd name="connsiteY0" fmla="*/ 947687 h 947687"/>
                <a:gd name="connsiteX1" fmla="*/ 400050 w 1585912"/>
                <a:gd name="connsiteY1" fmla="*/ 723850 h 947687"/>
                <a:gd name="connsiteX2" fmla="*/ 519112 w 1585912"/>
                <a:gd name="connsiteY2" fmla="*/ 485725 h 947687"/>
                <a:gd name="connsiteX3" fmla="*/ 904875 w 1585912"/>
                <a:gd name="connsiteY3" fmla="*/ 285700 h 947687"/>
                <a:gd name="connsiteX4" fmla="*/ 1062037 w 1585912"/>
                <a:gd name="connsiteY4" fmla="*/ 9475 h 947687"/>
                <a:gd name="connsiteX5" fmla="*/ 1290637 w 1585912"/>
                <a:gd name="connsiteY5" fmla="*/ 657175 h 947687"/>
                <a:gd name="connsiteX6" fmla="*/ 1585912 w 1585912"/>
                <a:gd name="connsiteY6" fmla="*/ 871487 h 947687"/>
                <a:gd name="connsiteX7" fmla="*/ 1585912 w 1585912"/>
                <a:gd name="connsiteY7" fmla="*/ 871487 h 9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5912" h="947687">
                  <a:moveTo>
                    <a:pt x="0" y="947687"/>
                  </a:moveTo>
                  <a:cubicBezTo>
                    <a:pt x="156765" y="874265"/>
                    <a:pt x="313531" y="800844"/>
                    <a:pt x="400050" y="723850"/>
                  </a:cubicBezTo>
                  <a:cubicBezTo>
                    <a:pt x="486569" y="646856"/>
                    <a:pt x="434975" y="558750"/>
                    <a:pt x="519112" y="485725"/>
                  </a:cubicBezTo>
                  <a:cubicBezTo>
                    <a:pt x="603250" y="412700"/>
                    <a:pt x="814388" y="365075"/>
                    <a:pt x="904875" y="285700"/>
                  </a:cubicBezTo>
                  <a:cubicBezTo>
                    <a:pt x="995362" y="206325"/>
                    <a:pt x="997743" y="-52438"/>
                    <a:pt x="1062037" y="9475"/>
                  </a:cubicBezTo>
                  <a:cubicBezTo>
                    <a:pt x="1126331" y="71387"/>
                    <a:pt x="1203324" y="513506"/>
                    <a:pt x="1290637" y="657175"/>
                  </a:cubicBezTo>
                  <a:cubicBezTo>
                    <a:pt x="1377950" y="800844"/>
                    <a:pt x="1585912" y="871487"/>
                    <a:pt x="1585912" y="871487"/>
                  </a:cubicBezTo>
                  <a:lnTo>
                    <a:pt x="1585912" y="87148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40290" y="3713312"/>
              <a:ext cx="489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Time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748484" y="2924707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Bandwidth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37145" y="2374627"/>
              <a:ext cx="2521587" cy="1395856"/>
              <a:chOff x="1499865" y="2480751"/>
              <a:chExt cx="2521587" cy="139585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316697" y="2806241"/>
                <a:ext cx="319120" cy="4602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718686" y="2806240"/>
                <a:ext cx="319120" cy="4602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0675" y="2806240"/>
                <a:ext cx="319120" cy="4602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522664" y="2806239"/>
                <a:ext cx="319120" cy="4602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316697" y="3318698"/>
                <a:ext cx="319120" cy="2504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718686" y="3318695"/>
                <a:ext cx="319120" cy="2504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20675" y="3321516"/>
                <a:ext cx="319120" cy="2504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22664" y="3318693"/>
                <a:ext cx="319120" cy="2504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316697" y="3630217"/>
                <a:ext cx="319120" cy="16406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18686" y="3621287"/>
                <a:ext cx="319120" cy="164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123765" y="3627666"/>
                <a:ext cx="319120" cy="164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522664" y="3625626"/>
                <a:ext cx="319120" cy="1640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03416" y="3571199"/>
                <a:ext cx="4355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Low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499865" y="3299338"/>
                <a:ext cx="705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Medium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03416" y="2856091"/>
                <a:ext cx="4505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Best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567160" y="2480751"/>
                <a:ext cx="6254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Quality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192652" y="2596447"/>
                <a:ext cx="1828800" cy="1280160"/>
                <a:chOff x="2754167" y="3067317"/>
                <a:chExt cx="1828800" cy="1280160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2754167" y="4342029"/>
                  <a:ext cx="1828800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rot="16200000">
                  <a:off x="2114087" y="3707397"/>
                  <a:ext cx="1280160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6824C0A-5F58-5858-1179-0BA08F58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9563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6462059"/>
              </p:ext>
            </p:extLst>
          </p:nvPr>
        </p:nvGraphicFramePr>
        <p:xfrm>
          <a:off x="6172200" y="1825625"/>
          <a:ext cx="5181494" cy="37613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16:9 aspect ratio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HEVC/H.265 30 fps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HDR (HEVC) 30 fps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Frame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640 x 360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≤ 30 fps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768 x 432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≤ 30 fps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960 x 540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≤ 30 fps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960 x 540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1090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≤ 30 fps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960 x 540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1280 x 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2400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2900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1280 x 720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3400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4080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1920 x 1080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4500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5400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1920 x 1080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7000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2560 x 1440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8100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9700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3840 x 2160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11600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13900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3840 x 2160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16800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20000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Same as 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8" marR="6528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Bitrate ladder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5DBA-66AA-42C9-9DDB-94E536B4F2AF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40" y="4260568"/>
            <a:ext cx="2351685" cy="160861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7882" cy="4351338"/>
          </a:xfrm>
        </p:spPr>
        <p:txBody>
          <a:bodyPr/>
          <a:lstStyle/>
          <a:p>
            <a:r>
              <a:rPr lang="en-US" dirty="0"/>
              <a:t>Static or “One-size-fits-all” bitrate ladder</a:t>
            </a:r>
          </a:p>
          <a:p>
            <a:r>
              <a:rPr lang="en-US" dirty="0"/>
              <a:t>The main drawback: </a:t>
            </a:r>
          </a:p>
          <a:p>
            <a:pPr marL="457200" lvl="1" indent="0">
              <a:buNone/>
            </a:pPr>
            <a:r>
              <a:rPr lang="en-US" dirty="0"/>
              <a:t>Its recommendation scheme is the same for all video contents, regardless of their </a:t>
            </a:r>
            <a:r>
              <a:rPr lang="en-US" b="1" dirty="0" err="1"/>
              <a:t>spatio</a:t>
            </a:r>
            <a:r>
              <a:rPr lang="en-US" b="1" dirty="0"/>
              <a:t>-temporal features.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20233" y="5715298"/>
            <a:ext cx="520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https://developer.apple.com/documentation/http_live_streaming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9036" y="1312806"/>
            <a:ext cx="437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One static ladder for HEVC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51434B2-7B2F-FF66-3CA4-57806737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25908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en-US" dirty="0"/>
              <a:t>Bitrate ladder and content dependency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9845-4131-4234-90DA-C4D7F906B304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68065" y="1760015"/>
            <a:ext cx="4617579" cy="4473979"/>
            <a:chOff x="6236905" y="1309831"/>
            <a:chExt cx="4617579" cy="447397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4228381"/>
                </p:ext>
              </p:extLst>
            </p:nvPr>
          </p:nvGraphicFramePr>
          <p:xfrm>
            <a:off x="6236905" y="2442974"/>
            <a:ext cx="4617579" cy="3340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44975" y="1309831"/>
              <a:ext cx="1946650" cy="110458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37142" y="1735931"/>
            <a:ext cx="4888515" cy="4469503"/>
            <a:chOff x="902133" y="1323587"/>
            <a:chExt cx="4888515" cy="4469503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1091860"/>
                </p:ext>
              </p:extLst>
            </p:nvPr>
          </p:nvGraphicFramePr>
          <p:xfrm>
            <a:off x="902133" y="2452253"/>
            <a:ext cx="4888515" cy="3340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266" y="1323587"/>
              <a:ext cx="1961484" cy="111027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2816" y="2106402"/>
            <a:ext cx="203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Complex content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4775" y="2106402"/>
            <a:ext cx="203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Simple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D1E07-C61C-2DA9-9E67-D013DB08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02872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Content-adaptive bitrate ladder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5A55-9AF3-436F-AE57-30DF304C0566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6</a:t>
            </a:fld>
            <a:endParaRPr lang="en-US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551939" y="2803134"/>
            <a:ext cx="3725906" cy="1516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indent="-282575"/>
            <a:r>
              <a:rPr lang="en-US" dirty="0"/>
              <a:t>They obtain R-D points by running several trial encodings</a:t>
            </a:r>
          </a:p>
          <a:p>
            <a:pPr marL="398463" lvl="1" indent="-282575"/>
            <a:r>
              <a:rPr lang="en-US" dirty="0"/>
              <a:t>Construct the convex hull</a:t>
            </a:r>
          </a:p>
          <a:p>
            <a:pPr marL="398463" lvl="1" indent="-282575"/>
            <a:r>
              <a:rPr lang="en-US" dirty="0"/>
              <a:t>PSNR and VMAF</a:t>
            </a:r>
          </a:p>
          <a:p>
            <a:pPr marL="115888" lvl="1" indent="0">
              <a:buNone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29734" y="1908911"/>
            <a:ext cx="3671683" cy="4229215"/>
          </a:xfrm>
          <a:prstGeom prst="roundRect">
            <a:avLst>
              <a:gd name="adj" fmla="val 5616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8695" y="1759401"/>
            <a:ext cx="3663736" cy="58234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Netflix (Per-title encoding)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14391" y="1908911"/>
            <a:ext cx="3671683" cy="4229215"/>
          </a:xfrm>
          <a:prstGeom prst="roundRect">
            <a:avLst>
              <a:gd name="adj" fmla="val 5616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23352" y="1759401"/>
            <a:ext cx="3663736" cy="58234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+mj-lt"/>
              </a:rPr>
              <a:t>Bitmovin</a:t>
            </a:r>
            <a:r>
              <a:rPr lang="en-US" sz="2000" dirty="0">
                <a:latin typeface="+mj-lt"/>
              </a:rPr>
              <a:t> (Per-title encoding 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06995" y="1908911"/>
            <a:ext cx="3671683" cy="4229215"/>
          </a:xfrm>
          <a:prstGeom prst="roundRect">
            <a:avLst>
              <a:gd name="adj" fmla="val 5616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15956" y="1759401"/>
            <a:ext cx="3663736" cy="58234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Efficient Bitrate Ladder Construction (</a:t>
            </a:r>
            <a:r>
              <a:rPr lang="en-US" dirty="0" err="1">
                <a:latin typeface="+mj-lt"/>
              </a:rPr>
              <a:t>Katsenou</a:t>
            </a:r>
            <a:r>
              <a:rPr lang="en-US" dirty="0">
                <a:latin typeface="+mj-lt"/>
              </a:rPr>
              <a:t>, A </a:t>
            </a:r>
            <a:r>
              <a:rPr lang="en-US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et al.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4355640" y="2803134"/>
            <a:ext cx="3725906" cy="187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indent="-282575"/>
            <a:r>
              <a:rPr lang="en-US" dirty="0"/>
              <a:t>Complexity analysis, Feature extraction</a:t>
            </a:r>
          </a:p>
          <a:p>
            <a:pPr marL="398463" lvl="1" indent="-282575"/>
            <a:r>
              <a:rPr lang="en-US" dirty="0"/>
              <a:t>ML-based method to predict the convex hull and construct the adjusted bitrate ladder. </a:t>
            </a:r>
          </a:p>
          <a:p>
            <a:endParaRPr lang="en-US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8119247" y="2836033"/>
            <a:ext cx="3725906" cy="1516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indent="-282575"/>
            <a:r>
              <a:rPr lang="en-US" dirty="0"/>
              <a:t>ML-based method </a:t>
            </a:r>
          </a:p>
          <a:p>
            <a:pPr marL="398463" lvl="1" indent="-282575"/>
            <a:r>
              <a:rPr lang="en-US" dirty="0"/>
              <a:t>Predicts the cross-over points in R-D curves.</a:t>
            </a:r>
          </a:p>
          <a:p>
            <a:pPr marL="398463" lvl="1" indent="-282575"/>
            <a:r>
              <a:rPr lang="en-US" dirty="0"/>
              <a:t>Fixed QP</a:t>
            </a:r>
          </a:p>
          <a:p>
            <a:pPr marL="398463" lvl="1" indent="-282575"/>
            <a:r>
              <a:rPr lang="en-US" dirty="0"/>
              <a:t>PSNR and VMAF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9B9EBA-49FA-21D7-6CFD-4C2C2DFD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75" y="4841962"/>
            <a:ext cx="2743200" cy="742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89" y="4472247"/>
            <a:ext cx="2311960" cy="12330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76705" y="5335961"/>
            <a:ext cx="341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latin typeface="+mj-lt"/>
              </a:rPr>
              <a:t>Katsenou</a:t>
            </a:r>
            <a:r>
              <a:rPr lang="en-US" sz="1050" dirty="0">
                <a:latin typeface="+mj-lt"/>
              </a:rPr>
              <a:t>, A. V., Sole, J., &amp; Bull, D. R. (2021). Efficient bitrate ladder construction for content-optimized adaptive video streaming. </a:t>
            </a:r>
            <a:r>
              <a:rPr lang="en-US" sz="1050" i="1" dirty="0">
                <a:latin typeface="+mj-lt"/>
              </a:rPr>
              <a:t>IEEE Open Journal of Signal Processing</a:t>
            </a:r>
            <a:r>
              <a:rPr lang="en-US" sz="1050" dirty="0">
                <a:latin typeface="+mj-lt"/>
              </a:rPr>
              <a:t>, </a:t>
            </a:r>
            <a:r>
              <a:rPr lang="en-US" sz="1050" i="1" dirty="0">
                <a:latin typeface="+mj-lt"/>
              </a:rPr>
              <a:t>2</a:t>
            </a:r>
            <a:r>
              <a:rPr lang="en-US" sz="1050" dirty="0">
                <a:latin typeface="+mj-lt"/>
              </a:rPr>
              <a:t>, 496-511.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00EF9-C000-6724-8EBB-53A1D1D6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41805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D8F45"/>
            </a:gs>
            <a:gs pos="100000">
              <a:schemeClr val="bg1"/>
            </a:gs>
          </a:gsLst>
          <a:lin ang="10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4712"/>
            <a:ext cx="9144000" cy="345945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Bitrate Ladder Construction</a:t>
            </a:r>
            <a:br>
              <a:rPr lang="en-US" sz="3600" dirty="0"/>
            </a:br>
            <a:br>
              <a:rPr lang="en-US" dirty="0"/>
            </a:br>
            <a:r>
              <a:rPr lang="en-US" sz="4400" dirty="0"/>
              <a:t>Multi-preset ML-based Bitrate Ladder Construction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AFC9-3109-4E5C-8C91-C7A7A1FA4B17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D5FE7A-F689-35E2-56F5-33C1AFAE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3501127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52452" b="62101"/>
          <a:stretch/>
        </p:blipFill>
        <p:spPr>
          <a:xfrm>
            <a:off x="6439697" y="3866505"/>
            <a:ext cx="3693196" cy="2316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Content-specified bitrate ladder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32660" y="2156460"/>
                <a:ext cx="1752600" cy="46386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𝑣</m:t>
                    </m:r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Input video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60" y="2156460"/>
                <a:ext cx="1752600" cy="463868"/>
              </a:xfrm>
              <a:prstGeom prst="roundRect">
                <a:avLst/>
              </a:prstGeom>
              <a:blipFill rotWithShape="0">
                <a:blip r:embed="rId4"/>
                <a:stretch>
                  <a:fillRect r="-345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356610" y="2705099"/>
                <a:ext cx="4701540" cy="632054"/>
              </a:xfrm>
              <a:prstGeom prst="roundRect">
                <a:avLst/>
              </a:prstGeom>
              <a:ln>
                <a:solidFill>
                  <a:srgbClr val="F6951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),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𝑤h𝑒𝑟𝑒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10" y="2705099"/>
                <a:ext cx="4701540" cy="63205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695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3985260" y="2388394"/>
            <a:ext cx="403860" cy="522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3699510" y="1529782"/>
                <a:ext cx="1950720" cy="46386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𝑟</m:t>
                    </m:r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target bitrate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10" y="1529782"/>
                <a:ext cx="1950720" cy="463868"/>
              </a:xfrm>
              <a:prstGeom prst="roundRect">
                <a:avLst/>
              </a:prstGeom>
              <a:blipFill rotWithShape="0">
                <a:blip r:embed="rId6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4674870" y="1993650"/>
            <a:ext cx="26670" cy="91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99735" y="2081211"/>
                <a:ext cx="1661160" cy="4638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resolution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35" y="2081211"/>
                <a:ext cx="1661160" cy="463868"/>
              </a:xfrm>
              <a:prstGeom prst="round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4953000" y="2313145"/>
            <a:ext cx="546735" cy="59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752600" y="3678964"/>
                <a:ext cx="2034540" cy="46386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Encoder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78964"/>
                <a:ext cx="2034540" cy="463868"/>
              </a:xfrm>
              <a:prstGeom prst="roundRect">
                <a:avLst/>
              </a:prstGeom>
              <a:blipFill>
                <a:blip r:embed="rId8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0" idx="3"/>
          </p:cNvCxnSpPr>
          <p:nvPr/>
        </p:nvCxnSpPr>
        <p:spPr>
          <a:xfrm flipV="1">
            <a:off x="3787140" y="3174750"/>
            <a:ext cx="426720" cy="73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914400" y="2842602"/>
                <a:ext cx="2034540" cy="46386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𝑞</m:t>
                    </m:r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quality index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42602"/>
                <a:ext cx="2034540" cy="463868"/>
              </a:xfrm>
              <a:prstGeom prst="round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2948940" y="3036468"/>
            <a:ext cx="636270" cy="38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8308656" y="2210836"/>
                <a:ext cx="2824163" cy="4638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656" y="2210836"/>
                <a:ext cx="2824163" cy="463868"/>
              </a:xfrm>
              <a:prstGeom prst="roundRect">
                <a:avLst/>
              </a:prstGeom>
              <a:blipFill rotWithShape="0"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7761924" y="2442770"/>
            <a:ext cx="546732" cy="59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6200000">
            <a:off x="5749476" y="4959881"/>
            <a:ext cx="107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Scaled PSNR</a:t>
            </a:r>
            <a:endParaRPr lang="en-US" sz="14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81391" y="6125723"/>
            <a:ext cx="1505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Log(Bitrate (kbps))</a:t>
            </a:r>
            <a:endParaRPr lang="en-US" sz="1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2D63-1828-46C1-8B50-2A11E0621B49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9490" y="35102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Full rate-quality points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7845EE9-1FFB-68D4-A538-617D87F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159007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Content-specified bitrate ladder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62A-5D12-43D8-AF83-61635978E2E3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4ED8-41A5-4BC1-B825-2DC23435FF44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61310" y="2615688"/>
            <a:ext cx="7326630" cy="632054"/>
            <a:chOff x="2594610" y="4391148"/>
            <a:chExt cx="7326630" cy="632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94610" y="4391148"/>
                  <a:ext cx="7326630" cy="632054"/>
                </a:xfrm>
                <a:prstGeom prst="roundRect">
                  <a:avLst/>
                </a:prstGeom>
                <a:ln>
                  <a:solidFill>
                    <a:srgbClr val="F6951D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610" y="4391148"/>
                  <a:ext cx="7326630" cy="63205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rgbClr val="F6951D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0" y="4566000"/>
              <a:ext cx="6718570" cy="2823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69303" y="2018914"/>
                <a:ext cx="2081518" cy="46386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Best quality 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3" y="2018914"/>
                <a:ext cx="2081518" cy="463868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cxnSpLocks/>
            <a:stCxn id="11" idx="3"/>
          </p:cNvCxnSpPr>
          <p:nvPr/>
        </p:nvCxnSpPr>
        <p:spPr>
          <a:xfrm>
            <a:off x="2750821" y="2250848"/>
            <a:ext cx="408621" cy="514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352698" y="1936495"/>
                <a:ext cx="1661160" cy="4638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Encoder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98" y="1936495"/>
                <a:ext cx="1661160" cy="463868"/>
              </a:xfrm>
              <a:prstGeom prst="roundRect">
                <a:avLst/>
              </a:prstGeom>
              <a:blipFill rotWithShape="0">
                <a:blip r:embed="rId5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805963" y="2168429"/>
            <a:ext cx="546735" cy="59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 r="3913" b="62000"/>
          <a:stretch/>
        </p:blipFill>
        <p:spPr>
          <a:xfrm>
            <a:off x="6799309" y="3723574"/>
            <a:ext cx="3663903" cy="2303410"/>
          </a:xfrm>
          <a:prstGeom prst="rect">
            <a:avLst/>
          </a:prstGeom>
        </p:spPr>
      </p:pic>
      <p:pic>
        <p:nvPicPr>
          <p:cNvPr id="25" name="Content Placeholder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52452" b="62101"/>
          <a:stretch/>
        </p:blipFill>
        <p:spPr>
          <a:xfrm>
            <a:off x="1780403" y="3666070"/>
            <a:ext cx="3693196" cy="23167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6200000">
            <a:off x="6143014" y="4816950"/>
            <a:ext cx="107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Scaled PSNR</a:t>
            </a:r>
            <a:endParaRPr lang="en-US" sz="1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74929" y="5982792"/>
            <a:ext cx="1505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Log(Bitrate (kbps))</a:t>
            </a:r>
            <a:endParaRPr lang="en-US" sz="1400" dirty="0">
              <a:latin typeface="+mj-lt"/>
            </a:endParaRP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3947160" y="2300549"/>
            <a:ext cx="488632" cy="43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3460432" y="1836681"/>
                <a:ext cx="1950720" cy="46386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sz="20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Convex-hull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32" y="1836681"/>
                <a:ext cx="1950720" cy="463868"/>
              </a:xfrm>
              <a:prstGeom prst="round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 rot="16200000">
            <a:off x="1145917" y="4734441"/>
            <a:ext cx="107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Scaled PSNR</a:t>
            </a:r>
            <a:endParaRPr lang="en-US" sz="14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7832" y="5900283"/>
            <a:ext cx="1505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Log(Bitrate (kbps))</a:t>
            </a:r>
            <a:endParaRPr lang="en-US" sz="1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5875" y="341530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Full rate-quality points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99516" y="3459989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Convex-hull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3C8BE-27BC-DC79-B519-B6F7B7A9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ViSNext’22, Fatemeh Nasiri</a:t>
            </a:r>
          </a:p>
        </p:txBody>
      </p:sp>
    </p:spTree>
    <p:extLst>
      <p:ext uri="{BB962C8B-B14F-4D97-AF65-F5344CB8AC3E}">
        <p14:creationId xmlns:p14="http://schemas.microsoft.com/office/powerpoint/2010/main" val="407276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15351</TotalTime>
  <Words>1044</Words>
  <Application>Microsoft Office PowerPoint</Application>
  <PresentationFormat>Widescreen</PresentationFormat>
  <Paragraphs>313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Down-sampling in low bitrate video coding</vt:lpstr>
      <vt:lpstr>Where does video get down-sampled?</vt:lpstr>
      <vt:lpstr>Bitrate ladder</vt:lpstr>
      <vt:lpstr>Bitrate ladder and content dependency</vt:lpstr>
      <vt:lpstr>Content-adaptive bitrate ladder</vt:lpstr>
      <vt:lpstr>Bitrate Ladder Construction  Multi-preset ML-based Bitrate Ladder Construction </vt:lpstr>
      <vt:lpstr>Content-specified bitrate ladder</vt:lpstr>
      <vt:lpstr>Content-specified bitrate ladder</vt:lpstr>
      <vt:lpstr>Content-specified bitrate ladder</vt:lpstr>
      <vt:lpstr>Fast-pass method</vt:lpstr>
      <vt:lpstr>Fast-pass method</vt:lpstr>
      <vt:lpstr>Fast-pass method: training</vt:lpstr>
      <vt:lpstr>Bitrate Ladder Construction  Experimental Results </vt:lpstr>
      <vt:lpstr>Results/ Dataset</vt:lpstr>
      <vt:lpstr>Results/ Reference convex hull construction</vt:lpstr>
      <vt:lpstr>Results/ Fast-pass</vt:lpstr>
      <vt:lpstr> Conclusion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 nasiri</dc:creator>
  <cp:lastModifiedBy>Fatemeh Nasiri</cp:lastModifiedBy>
  <cp:revision>314</cp:revision>
  <dcterms:created xsi:type="dcterms:W3CDTF">2022-05-07T11:58:52Z</dcterms:created>
  <dcterms:modified xsi:type="dcterms:W3CDTF">2022-12-12T09:10:45Z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05dca8-daac-40b2-85cb-c39a1eaa36df_Enabled">
    <vt:lpwstr>true</vt:lpwstr>
  </property>
  <property fmtid="{D5CDD505-2E9C-101B-9397-08002B2CF9AE}" pid="3" name="MSIP_Label_e305dca8-daac-40b2-85cb-c39a1eaa36df_SetDate">
    <vt:lpwstr>2022-12-04T11:32:28Z</vt:lpwstr>
  </property>
  <property fmtid="{D5CDD505-2E9C-101B-9397-08002B2CF9AE}" pid="4" name="MSIP_Label_e305dca8-daac-40b2-85cb-c39a1eaa36df_Method">
    <vt:lpwstr>Standard</vt:lpwstr>
  </property>
  <property fmtid="{D5CDD505-2E9C-101B-9397-08002B2CF9AE}" pid="5" name="MSIP_Label_e305dca8-daac-40b2-85cb-c39a1eaa36df_Name">
    <vt:lpwstr>e305dca8-daac-40b2-85cb-c39a1eaa36df</vt:lpwstr>
  </property>
  <property fmtid="{D5CDD505-2E9C-101B-9397-08002B2CF9AE}" pid="6" name="MSIP_Label_e305dca8-daac-40b2-85cb-c39a1eaa36df_SiteId">
    <vt:lpwstr>ecdd899a-33be-4c33-91e4-1f1144fc2f56</vt:lpwstr>
  </property>
  <property fmtid="{D5CDD505-2E9C-101B-9397-08002B2CF9AE}" pid="7" name="MSIP_Label_e305dca8-daac-40b2-85cb-c39a1eaa36df_ActionId">
    <vt:lpwstr>c3aaab1b-e3a4-4516-8758-9263ecbacda7</vt:lpwstr>
  </property>
  <property fmtid="{D5CDD505-2E9C-101B-9397-08002B2CF9AE}" pid="8" name="MSIP_Label_e305dca8-daac-40b2-85cb-c39a1eaa36df_ContentBits">
    <vt:lpwstr>0</vt:lpwstr>
  </property>
</Properties>
</file>